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91" r:id="rId2"/>
    <p:sldId id="296" r:id="rId3"/>
    <p:sldId id="292" r:id="rId4"/>
    <p:sldId id="293" r:id="rId5"/>
    <p:sldId id="294" r:id="rId6"/>
    <p:sldId id="287" r:id="rId7"/>
    <p:sldId id="284" r:id="rId8"/>
    <p:sldId id="304" r:id="rId9"/>
    <p:sldId id="305" r:id="rId10"/>
    <p:sldId id="303" r:id="rId11"/>
    <p:sldId id="289" r:id="rId12"/>
    <p:sldId id="306" r:id="rId13"/>
    <p:sldId id="310" r:id="rId14"/>
    <p:sldId id="299" r:id="rId15"/>
    <p:sldId id="309" r:id="rId16"/>
    <p:sldId id="311" r:id="rId17"/>
    <p:sldId id="297" r:id="rId18"/>
    <p:sldId id="301" r:id="rId19"/>
  </p:sldIdLst>
  <p:sldSz cx="10369550" cy="5832475"/>
  <p:notesSz cx="6797675" cy="9926638"/>
  <p:defaultTextStyle>
    <a:defPPr>
      <a:defRPr lang="en-GB"/>
    </a:defPPr>
    <a:lvl1pPr algn="l" rtl="0" eaLnBrk="0" fontAlgn="base" hangingPunct="0">
      <a:spcBef>
        <a:spcPct val="0"/>
      </a:spcBef>
      <a:spcAft>
        <a:spcPct val="0"/>
      </a:spcAft>
      <a:defRPr sz="2400"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838" userDrawn="1">
          <p15:clr>
            <a:srgbClr val="A4A3A4"/>
          </p15:clr>
        </p15:guide>
        <p15:guide id="2" pos="326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0000"/>
    <a:srgbClr val="99CCFF"/>
    <a:srgbClr val="0099FF"/>
    <a:srgbClr val="3399FF"/>
    <a:srgbClr val="990099"/>
    <a:srgbClr val="0099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0514" autoAdjust="0"/>
  </p:normalViewPr>
  <p:slideViewPr>
    <p:cSldViewPr>
      <p:cViewPr varScale="1">
        <p:scale>
          <a:sx n="94" d="100"/>
          <a:sy n="94" d="100"/>
        </p:scale>
        <p:origin x="734" y="72"/>
      </p:cViewPr>
      <p:guideLst>
        <p:guide orient="horz" pos="1838"/>
        <p:guide pos="326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02C10B3-B099-444B-9984-986BCEA3EF53}" type="datetimeFigureOut">
              <a:rPr lang="en-GB" smtClean="0"/>
              <a:t>28/02/2025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0E244331-3331-425D-AA66-4DFE4A01ABB6}" type="slidenum">
              <a:rPr lang="en-GB" smtClean="0"/>
              <a:t>‹#›</a:t>
            </a:fld>
            <a:endParaRPr lang="en-GB"/>
          </a:p>
        </p:txBody>
      </p:sp>
    </p:spTree>
    <p:extLst>
      <p:ext uri="{BB962C8B-B14F-4D97-AF65-F5344CB8AC3E}">
        <p14:creationId xmlns:p14="http://schemas.microsoft.com/office/powerpoint/2010/main" val="3249028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0A831-8287-4B8D-969F-7B28036559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14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1765D-F04A-B495-DD24-68FC40D44C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76318-0A33-87DD-7FC6-B32EBF81B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C27EE-473D-4692-951F-D8BCDA7E96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6574CDD-8C9C-7151-40A6-BF2462B3568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0A831-8287-4B8D-969F-7B28036559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594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46F89-D9A3-0D0D-00B3-99565B1FC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409B0-4031-D1C3-96A6-0EC48DC9E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8745A5-CA4C-ACEA-A385-B6295CCAFD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96F89E-9822-1407-3FB5-53884E4DFF8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0A831-8287-4B8D-969F-7B28036559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794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3CB3-9EE9-7B63-7079-7F7AEA6FB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7608D-3A95-2E97-C6F6-C0A4A6ED41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0BAA3-E6B8-1392-34A2-8080DA027C5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845D62C-3505-0076-F179-0A7D7C769F3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0A831-8287-4B8D-969F-7B28036559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270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D3A47-A4E6-9FFA-7172-7637BC964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7BB46-E186-263C-B0D5-7720F5EDE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EC39D-285F-898D-3533-EDC3830191C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C9CB782-9619-8117-0085-D928B99C41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0A831-8287-4B8D-969F-7B28036559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404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05D99-7610-540C-A819-8F08CBBBBC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3069F-CCBC-93E2-A916-5F5B5C686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0A940-54B2-607C-18FF-F04DDF3AEB1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5FC8954-7029-D48D-1F94-A7B0799AF6E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0A831-8287-4B8D-969F-7B28036559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386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EFB96-79D9-2B88-2BD0-954BFF609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9F9B1-5E2E-68EF-E8E2-A40DCA4F4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51637-1E8B-4B18-97DA-F8B43C8E6DC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F24C041-3258-0046-B8B6-5FC5A8CAC6D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0A831-8287-4B8D-969F-7B28036559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229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72955-C4B8-1061-80D6-39D3BBFCF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59447-4802-0C23-9B00-3E02509D6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16BF6-DB6B-8032-D1A0-27067694BE1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E9F93C4-44FA-E77E-9303-DF6F98542B8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0A831-8287-4B8D-969F-7B28036559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55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B6AC6-6392-ABB7-0A6E-C95D6A152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257A6-8B74-62E0-9F4C-F3AC85E8E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66096-08A0-4637-33E3-4EC4F779BBF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DFB13D-E97B-034C-AEF3-A454CA7249A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0A831-8287-4B8D-969F-7B28036559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49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74973-8178-6EE6-3CD7-29EA9BD21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B06A3-909C-A7A8-4E7C-D0BC20BAE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C5EDB-D3B5-1DDE-C9E1-978C6F52B43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FE4B83D-E546-6E71-018B-19BF84E4B20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0A831-8287-4B8D-969F-7B28036559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9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CF42-D3ED-176A-3021-6AE694563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87CDB-B279-39B0-187D-090D1044D5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64EDAF-B9A8-0AD7-76E5-BC6BEBC09B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AE414AC-A080-4F40-AC3A-6A25F4F3B8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0A831-8287-4B8D-969F-7B28036559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09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7716" y="1811338"/>
            <a:ext cx="8814118" cy="1250950"/>
          </a:xfrm>
        </p:spPr>
        <p:txBody>
          <a:bodyPr/>
          <a:lstStyle/>
          <a:p>
            <a:r>
              <a:rPr lang="en-US"/>
              <a:t>Click to edit Master title style</a:t>
            </a:r>
            <a:endParaRPr lang="en-GB"/>
          </a:p>
        </p:txBody>
      </p:sp>
      <p:sp>
        <p:nvSpPr>
          <p:cNvPr id="3" name="Subtitle 2"/>
          <p:cNvSpPr>
            <a:spLocks noGrp="1"/>
          </p:cNvSpPr>
          <p:nvPr>
            <p:ph type="subTitle" idx="1"/>
          </p:nvPr>
        </p:nvSpPr>
        <p:spPr>
          <a:xfrm>
            <a:off x="1555434" y="3305177"/>
            <a:ext cx="7258685" cy="1490663"/>
          </a:xfrm>
        </p:spPr>
        <p:txBody>
          <a:bodyPr/>
          <a:lstStyle>
            <a:lvl1pPr marL="0" indent="0" algn="ctr">
              <a:buNone/>
              <a:defRPr/>
            </a:lvl1pPr>
            <a:lvl2pPr marL="457182" indent="0" algn="ctr">
              <a:buNone/>
              <a:defRPr/>
            </a:lvl2pPr>
            <a:lvl3pPr marL="914365" indent="0" algn="ctr">
              <a:buNone/>
              <a:defRPr/>
            </a:lvl3pPr>
            <a:lvl4pPr marL="1371546" indent="0" algn="ctr">
              <a:buNone/>
              <a:defRPr/>
            </a:lvl4pPr>
            <a:lvl5pPr marL="1828729" indent="0" algn="ctr">
              <a:buNone/>
              <a:defRPr/>
            </a:lvl5pPr>
            <a:lvl6pPr marL="2285911" indent="0" algn="ctr">
              <a:buNone/>
              <a:defRPr/>
            </a:lvl6pPr>
            <a:lvl7pPr marL="2743094" indent="0" algn="ctr">
              <a:buNone/>
              <a:defRPr/>
            </a:lvl7pPr>
            <a:lvl8pPr marL="3200276" indent="0" algn="ctr">
              <a:buNone/>
              <a:defRPr/>
            </a:lvl8pPr>
            <a:lvl9pPr marL="3657458"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2766A1A9-E3F8-492D-B48A-EBCC8A7C77C7}" type="slidenum">
              <a:rPr lang="en-GB" altLang="en-US"/>
              <a:pPr/>
              <a:t>‹#›</a:t>
            </a:fld>
            <a:endParaRPr lang="en-GB" altLang="en-US"/>
          </a:p>
        </p:txBody>
      </p:sp>
    </p:spTree>
    <p:extLst>
      <p:ext uri="{BB962C8B-B14F-4D97-AF65-F5344CB8AC3E}">
        <p14:creationId xmlns:p14="http://schemas.microsoft.com/office/powerpoint/2010/main" val="3396185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1ED7BE79-3D8D-4081-A68F-F0EC0D04307E}" type="slidenum">
              <a:rPr lang="en-GB" altLang="en-US"/>
              <a:pPr/>
              <a:t>‹#›</a:t>
            </a:fld>
            <a:endParaRPr lang="en-GB" altLang="en-US"/>
          </a:p>
        </p:txBody>
      </p:sp>
    </p:spTree>
    <p:extLst>
      <p:ext uri="{BB962C8B-B14F-4D97-AF65-F5344CB8AC3E}">
        <p14:creationId xmlns:p14="http://schemas.microsoft.com/office/powerpoint/2010/main" val="402230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17925" y="233363"/>
            <a:ext cx="2333149" cy="49768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18478" y="233363"/>
            <a:ext cx="6826620" cy="49768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6ABB0C08-16BB-41FA-836F-92E360B491B4}" type="slidenum">
              <a:rPr lang="en-GB" altLang="en-US"/>
              <a:pPr/>
              <a:t>‹#›</a:t>
            </a:fld>
            <a:endParaRPr lang="en-GB" altLang="en-US"/>
          </a:p>
        </p:txBody>
      </p:sp>
    </p:spTree>
    <p:extLst>
      <p:ext uri="{BB962C8B-B14F-4D97-AF65-F5344CB8AC3E}">
        <p14:creationId xmlns:p14="http://schemas.microsoft.com/office/powerpoint/2010/main" val="1908825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p:nvPr>
        </p:nvSpPr>
        <p:spPr>
          <a:xfrm>
            <a:off x="232378" y="1752675"/>
            <a:ext cx="9752959" cy="612401"/>
          </a:xfrm>
          <a:prstGeom prst="rect">
            <a:avLst/>
          </a:prstGeom>
        </p:spPr>
        <p:txBody>
          <a:bodyPr/>
          <a:lstStyle>
            <a:lvl1pPr>
              <a:defRPr sz="2773"/>
            </a:lvl1pPr>
          </a:lstStyle>
          <a:p>
            <a:r>
              <a:rPr lang="en-US" dirty="0"/>
              <a:t>Click to edit Master title style</a:t>
            </a:r>
            <a:endParaRPr lang="en-GB" dirty="0"/>
          </a:p>
        </p:txBody>
      </p:sp>
      <p:sp>
        <p:nvSpPr>
          <p:cNvPr id="10" name="Content Placeholder 2"/>
          <p:cNvSpPr>
            <a:spLocks noGrp="1"/>
          </p:cNvSpPr>
          <p:nvPr>
            <p:ph sz="half" idx="1"/>
          </p:nvPr>
        </p:nvSpPr>
        <p:spPr>
          <a:xfrm>
            <a:off x="275630" y="2466102"/>
            <a:ext cx="7757612" cy="489773"/>
          </a:xfrm>
          <a:prstGeom prst="rect">
            <a:avLst/>
          </a:prstGeom>
        </p:spPr>
        <p:txBody>
          <a:bodyPr/>
          <a:lstStyle>
            <a:lvl1pPr marL="0" indent="0">
              <a:buNone/>
              <a:defRPr sz="1386"/>
            </a:lvl1pPr>
            <a:lvl2pPr>
              <a:defRPr sz="1540"/>
            </a:lvl2pPr>
            <a:lvl3pPr>
              <a:defRPr sz="1386"/>
            </a:lvl3pPr>
            <a:lvl4pPr>
              <a:defRPr sz="1232"/>
            </a:lvl4pPr>
            <a:lvl5pPr>
              <a:defRPr sz="1078"/>
            </a:lvl5pPr>
            <a:lvl6pPr>
              <a:defRPr sz="1386"/>
            </a:lvl6pPr>
            <a:lvl7pPr>
              <a:defRPr sz="1386"/>
            </a:lvl7pPr>
            <a:lvl8pPr>
              <a:defRPr sz="1386"/>
            </a:lvl8pPr>
            <a:lvl9pPr>
              <a:defRPr sz="1386"/>
            </a:lvl9pPr>
          </a:lstStyle>
          <a:p>
            <a:pPr lvl="0"/>
            <a:r>
              <a:rPr lang="en-US" dirty="0"/>
              <a:t>Click to edit Master text styles</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2181356"/>
            <a:ext cx="10434529" cy="3877973"/>
          </a:xfrm>
          <a:prstGeom prst="rect">
            <a:avLst/>
          </a:prstGeom>
        </p:spPr>
      </p:pic>
    </p:spTree>
    <p:extLst>
      <p:ext uri="{BB962C8B-B14F-4D97-AF65-F5344CB8AC3E}">
        <p14:creationId xmlns:p14="http://schemas.microsoft.com/office/powerpoint/2010/main" val="73264351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DDA8893C-FFBB-4767-B6B4-B62D3185CD48}" type="slidenum">
              <a:rPr lang="en-GB" altLang="en-US"/>
              <a:pPr/>
              <a:t>‹#›</a:t>
            </a:fld>
            <a:endParaRPr lang="en-GB" altLang="en-US"/>
          </a:p>
        </p:txBody>
      </p:sp>
    </p:spTree>
    <p:extLst>
      <p:ext uri="{BB962C8B-B14F-4D97-AF65-F5344CB8AC3E}">
        <p14:creationId xmlns:p14="http://schemas.microsoft.com/office/powerpoint/2010/main" val="106289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123" y="3748091"/>
            <a:ext cx="8814118" cy="11588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819123" y="2471738"/>
            <a:ext cx="8814118" cy="1276350"/>
          </a:xfrm>
        </p:spPr>
        <p:txBody>
          <a:bodyPr anchor="b"/>
          <a:lstStyle>
            <a:lvl1pPr marL="0" indent="0">
              <a:buNone/>
              <a:defRPr sz="2000"/>
            </a:lvl1pPr>
            <a:lvl2pPr marL="457182" indent="0">
              <a:buNone/>
              <a:defRPr sz="1800"/>
            </a:lvl2pPr>
            <a:lvl3pPr marL="914365" indent="0">
              <a:buNone/>
              <a:defRPr sz="1600"/>
            </a:lvl3pPr>
            <a:lvl4pPr marL="1371546" indent="0">
              <a:buNone/>
              <a:defRPr sz="1400"/>
            </a:lvl4pPr>
            <a:lvl5pPr marL="1828729" indent="0">
              <a:buNone/>
              <a:defRPr sz="1400"/>
            </a:lvl5pPr>
            <a:lvl6pPr marL="2285911" indent="0">
              <a:buNone/>
              <a:defRPr sz="1400"/>
            </a:lvl6pPr>
            <a:lvl7pPr marL="2743094" indent="0">
              <a:buNone/>
              <a:defRPr sz="1400"/>
            </a:lvl7pPr>
            <a:lvl8pPr marL="3200276" indent="0">
              <a:buNone/>
              <a:defRPr sz="1400"/>
            </a:lvl8pPr>
            <a:lvl9pPr marL="3657458"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B7021FA8-02A6-447A-805A-5D27776C3A5E}" type="slidenum">
              <a:rPr lang="en-GB" altLang="en-US"/>
              <a:pPr/>
              <a:t>‹#›</a:t>
            </a:fld>
            <a:endParaRPr lang="en-GB" altLang="en-US"/>
          </a:p>
        </p:txBody>
      </p:sp>
    </p:spTree>
    <p:extLst>
      <p:ext uri="{BB962C8B-B14F-4D97-AF65-F5344CB8AC3E}">
        <p14:creationId xmlns:p14="http://schemas.microsoft.com/office/powerpoint/2010/main" val="315306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18477" y="1362075"/>
            <a:ext cx="4579885" cy="384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71189" y="1362075"/>
            <a:ext cx="4579885" cy="384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3A9BFFBB-6BA6-4E43-886A-3BC2E05E1952}" type="slidenum">
              <a:rPr lang="en-GB" altLang="en-US"/>
              <a:pPr/>
              <a:t>‹#›</a:t>
            </a:fld>
            <a:endParaRPr lang="en-GB" altLang="en-US"/>
          </a:p>
        </p:txBody>
      </p:sp>
    </p:spTree>
    <p:extLst>
      <p:ext uri="{BB962C8B-B14F-4D97-AF65-F5344CB8AC3E}">
        <p14:creationId xmlns:p14="http://schemas.microsoft.com/office/powerpoint/2010/main" val="2348668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479" y="233363"/>
            <a:ext cx="9332595" cy="9715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518479" y="1304928"/>
            <a:ext cx="4581685" cy="544513"/>
          </a:xfrm>
        </p:spPr>
        <p:txBody>
          <a:bodyPr anchor="b"/>
          <a:lstStyle>
            <a:lvl1pPr marL="0" indent="0">
              <a:buNone/>
              <a:defRPr sz="2400" b="1"/>
            </a:lvl1pPr>
            <a:lvl2pPr marL="457182" indent="0">
              <a:buNone/>
              <a:defRPr sz="2000" b="1"/>
            </a:lvl2pPr>
            <a:lvl3pPr marL="914365" indent="0">
              <a:buNone/>
              <a:defRPr sz="1800" b="1"/>
            </a:lvl3pPr>
            <a:lvl4pPr marL="1371546" indent="0">
              <a:buNone/>
              <a:defRPr sz="1600" b="1"/>
            </a:lvl4pPr>
            <a:lvl5pPr marL="1828729" indent="0">
              <a:buNone/>
              <a:defRPr sz="1600" b="1"/>
            </a:lvl5pPr>
            <a:lvl6pPr marL="2285911" indent="0">
              <a:buNone/>
              <a:defRPr sz="1600" b="1"/>
            </a:lvl6pPr>
            <a:lvl7pPr marL="2743094" indent="0">
              <a:buNone/>
              <a:defRPr sz="1600" b="1"/>
            </a:lvl7pPr>
            <a:lvl8pPr marL="3200276" indent="0">
              <a:buNone/>
              <a:defRPr sz="1600" b="1"/>
            </a:lvl8pPr>
            <a:lvl9pPr marL="3657458" indent="0">
              <a:buNone/>
              <a:defRPr sz="1600" b="1"/>
            </a:lvl9pPr>
          </a:lstStyle>
          <a:p>
            <a:pPr lvl="0"/>
            <a:r>
              <a:rPr lang="en-US"/>
              <a:t>Edit Master text styles</a:t>
            </a:r>
          </a:p>
        </p:txBody>
      </p:sp>
      <p:sp>
        <p:nvSpPr>
          <p:cNvPr id="4" name="Content Placeholder 3"/>
          <p:cNvSpPr>
            <a:spLocks noGrp="1"/>
          </p:cNvSpPr>
          <p:nvPr>
            <p:ph sz="half" idx="2"/>
          </p:nvPr>
        </p:nvSpPr>
        <p:spPr>
          <a:xfrm>
            <a:off x="518479" y="1849441"/>
            <a:ext cx="4581685" cy="33607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267589" y="1304928"/>
            <a:ext cx="4583485" cy="544513"/>
          </a:xfrm>
        </p:spPr>
        <p:txBody>
          <a:bodyPr anchor="b"/>
          <a:lstStyle>
            <a:lvl1pPr marL="0" indent="0">
              <a:buNone/>
              <a:defRPr sz="2400" b="1"/>
            </a:lvl1pPr>
            <a:lvl2pPr marL="457182" indent="0">
              <a:buNone/>
              <a:defRPr sz="2000" b="1"/>
            </a:lvl2pPr>
            <a:lvl3pPr marL="914365" indent="0">
              <a:buNone/>
              <a:defRPr sz="1800" b="1"/>
            </a:lvl3pPr>
            <a:lvl4pPr marL="1371546" indent="0">
              <a:buNone/>
              <a:defRPr sz="1600" b="1"/>
            </a:lvl4pPr>
            <a:lvl5pPr marL="1828729" indent="0">
              <a:buNone/>
              <a:defRPr sz="1600" b="1"/>
            </a:lvl5pPr>
            <a:lvl6pPr marL="2285911" indent="0">
              <a:buNone/>
              <a:defRPr sz="1600" b="1"/>
            </a:lvl6pPr>
            <a:lvl7pPr marL="2743094" indent="0">
              <a:buNone/>
              <a:defRPr sz="1600" b="1"/>
            </a:lvl7pPr>
            <a:lvl8pPr marL="3200276" indent="0">
              <a:buNone/>
              <a:defRPr sz="1600" b="1"/>
            </a:lvl8pPr>
            <a:lvl9pPr marL="3657458" indent="0">
              <a:buNone/>
              <a:defRPr sz="1600" b="1"/>
            </a:lvl9pPr>
          </a:lstStyle>
          <a:p>
            <a:pPr lvl="0"/>
            <a:r>
              <a:rPr lang="en-US"/>
              <a:t>Edit Master text styles</a:t>
            </a:r>
          </a:p>
        </p:txBody>
      </p:sp>
      <p:sp>
        <p:nvSpPr>
          <p:cNvPr id="6" name="Content Placeholder 5"/>
          <p:cNvSpPr>
            <a:spLocks noGrp="1"/>
          </p:cNvSpPr>
          <p:nvPr>
            <p:ph sz="quarter" idx="4"/>
          </p:nvPr>
        </p:nvSpPr>
        <p:spPr>
          <a:xfrm>
            <a:off x="5267589" y="1849441"/>
            <a:ext cx="4583485" cy="33607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a:ln/>
        </p:spPr>
        <p:txBody>
          <a:bodyPr/>
          <a:lstStyle>
            <a:lvl1pPr>
              <a:defRPr/>
            </a:lvl1pPr>
          </a:lstStyle>
          <a:p>
            <a:fld id="{E86E588F-C52F-4E0F-ACD1-881A6D1B794C}" type="slidenum">
              <a:rPr lang="en-GB" altLang="en-US"/>
              <a:pPr/>
              <a:t>‹#›</a:t>
            </a:fld>
            <a:endParaRPr lang="en-GB" altLang="en-US"/>
          </a:p>
        </p:txBody>
      </p:sp>
    </p:spTree>
    <p:extLst>
      <p:ext uri="{BB962C8B-B14F-4D97-AF65-F5344CB8AC3E}">
        <p14:creationId xmlns:p14="http://schemas.microsoft.com/office/powerpoint/2010/main" val="4228204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fld id="{23091BF7-38A2-4BE2-A281-78F11B98DFAD}" type="slidenum">
              <a:rPr lang="en-GB" altLang="en-US"/>
              <a:pPr/>
              <a:t>‹#›</a:t>
            </a:fld>
            <a:endParaRPr lang="en-GB" altLang="en-US"/>
          </a:p>
        </p:txBody>
      </p:sp>
    </p:spTree>
    <p:extLst>
      <p:ext uri="{BB962C8B-B14F-4D97-AF65-F5344CB8AC3E}">
        <p14:creationId xmlns:p14="http://schemas.microsoft.com/office/powerpoint/2010/main" val="2107845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ln/>
        </p:spPr>
        <p:txBody>
          <a:bodyPr/>
          <a:lstStyle>
            <a:lvl1pPr>
              <a:defRPr/>
            </a:lvl1pPr>
          </a:lstStyle>
          <a:p>
            <a:fld id="{04B74E5C-2504-49CC-8A2F-441F0465EC7A}" type="slidenum">
              <a:rPr lang="en-GB" altLang="en-US"/>
              <a:pPr/>
              <a:t>‹#›</a:t>
            </a:fld>
            <a:endParaRPr lang="en-GB" altLang="en-US"/>
          </a:p>
        </p:txBody>
      </p:sp>
    </p:spTree>
    <p:extLst>
      <p:ext uri="{BB962C8B-B14F-4D97-AF65-F5344CB8AC3E}">
        <p14:creationId xmlns:p14="http://schemas.microsoft.com/office/powerpoint/2010/main" val="372695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479" y="231778"/>
            <a:ext cx="3411511" cy="989013"/>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054206" y="231775"/>
            <a:ext cx="5796866" cy="4978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518479" y="1220789"/>
            <a:ext cx="3411511" cy="3989387"/>
          </a:xfrm>
        </p:spPr>
        <p:txBody>
          <a:bodyPr/>
          <a:lstStyle>
            <a:lvl1pPr marL="0" indent="0">
              <a:buNone/>
              <a:defRPr sz="1400"/>
            </a:lvl1pPr>
            <a:lvl2pPr marL="457182" indent="0">
              <a:buNone/>
              <a:defRPr sz="1200"/>
            </a:lvl2pPr>
            <a:lvl3pPr marL="914365" indent="0">
              <a:buNone/>
              <a:defRPr sz="1000"/>
            </a:lvl3pPr>
            <a:lvl4pPr marL="1371546" indent="0">
              <a:buNone/>
              <a:defRPr sz="900"/>
            </a:lvl4pPr>
            <a:lvl5pPr marL="1828729" indent="0">
              <a:buNone/>
              <a:defRPr sz="900"/>
            </a:lvl5pPr>
            <a:lvl6pPr marL="2285911" indent="0">
              <a:buNone/>
              <a:defRPr sz="900"/>
            </a:lvl6pPr>
            <a:lvl7pPr marL="2743094" indent="0">
              <a:buNone/>
              <a:defRPr sz="900"/>
            </a:lvl7pPr>
            <a:lvl8pPr marL="3200276" indent="0">
              <a:buNone/>
              <a:defRPr sz="900"/>
            </a:lvl8pPr>
            <a:lvl9pPr marL="3657458"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18674511-BAEB-4CFA-A979-A03F505ECC11}" type="slidenum">
              <a:rPr lang="en-GB" altLang="en-US"/>
              <a:pPr/>
              <a:t>‹#›</a:t>
            </a:fld>
            <a:endParaRPr lang="en-GB" altLang="en-US"/>
          </a:p>
        </p:txBody>
      </p:sp>
    </p:spTree>
    <p:extLst>
      <p:ext uri="{BB962C8B-B14F-4D97-AF65-F5344CB8AC3E}">
        <p14:creationId xmlns:p14="http://schemas.microsoft.com/office/powerpoint/2010/main" val="3752861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504" y="4083053"/>
            <a:ext cx="6221730" cy="481013"/>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032504" y="520700"/>
            <a:ext cx="6221730" cy="3500438"/>
          </a:xfrm>
        </p:spPr>
        <p:txBody>
          <a:bodyPr/>
          <a:lstStyle>
            <a:lvl1pPr marL="0" indent="0">
              <a:buNone/>
              <a:defRPr sz="3200"/>
            </a:lvl1pPr>
            <a:lvl2pPr marL="457182" indent="0">
              <a:buNone/>
              <a:defRPr sz="2800"/>
            </a:lvl2pPr>
            <a:lvl3pPr marL="914365" indent="0">
              <a:buNone/>
              <a:defRPr sz="2400"/>
            </a:lvl3pPr>
            <a:lvl4pPr marL="1371546" indent="0">
              <a:buNone/>
              <a:defRPr sz="2000"/>
            </a:lvl4pPr>
            <a:lvl5pPr marL="1828729" indent="0">
              <a:buNone/>
              <a:defRPr sz="2000"/>
            </a:lvl5pPr>
            <a:lvl6pPr marL="2285911" indent="0">
              <a:buNone/>
              <a:defRPr sz="2000"/>
            </a:lvl6pPr>
            <a:lvl7pPr marL="2743094" indent="0">
              <a:buNone/>
              <a:defRPr sz="2000"/>
            </a:lvl7pPr>
            <a:lvl8pPr marL="3200276" indent="0">
              <a:buNone/>
              <a:defRPr sz="2000"/>
            </a:lvl8pPr>
            <a:lvl9pPr marL="3657458"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032504" y="4564063"/>
            <a:ext cx="6221730" cy="685800"/>
          </a:xfrm>
        </p:spPr>
        <p:txBody>
          <a:bodyPr/>
          <a:lstStyle>
            <a:lvl1pPr marL="0" indent="0">
              <a:buNone/>
              <a:defRPr sz="1400"/>
            </a:lvl1pPr>
            <a:lvl2pPr marL="457182" indent="0">
              <a:buNone/>
              <a:defRPr sz="1200"/>
            </a:lvl2pPr>
            <a:lvl3pPr marL="914365" indent="0">
              <a:buNone/>
              <a:defRPr sz="1000"/>
            </a:lvl3pPr>
            <a:lvl4pPr marL="1371546" indent="0">
              <a:buNone/>
              <a:defRPr sz="900"/>
            </a:lvl4pPr>
            <a:lvl5pPr marL="1828729" indent="0">
              <a:buNone/>
              <a:defRPr sz="900"/>
            </a:lvl5pPr>
            <a:lvl6pPr marL="2285911" indent="0">
              <a:buNone/>
              <a:defRPr sz="900"/>
            </a:lvl6pPr>
            <a:lvl7pPr marL="2743094" indent="0">
              <a:buNone/>
              <a:defRPr sz="900"/>
            </a:lvl7pPr>
            <a:lvl8pPr marL="3200276" indent="0">
              <a:buNone/>
              <a:defRPr sz="900"/>
            </a:lvl8pPr>
            <a:lvl9pPr marL="3657458"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A982A322-5BC7-479B-8690-FFC2D636794E}" type="slidenum">
              <a:rPr lang="en-GB" altLang="en-US"/>
              <a:pPr/>
              <a:t>‹#›</a:t>
            </a:fld>
            <a:endParaRPr lang="en-GB" altLang="en-US"/>
          </a:p>
        </p:txBody>
      </p:sp>
    </p:spTree>
    <p:extLst>
      <p:ext uri="{BB962C8B-B14F-4D97-AF65-F5344CB8AC3E}">
        <p14:creationId xmlns:p14="http://schemas.microsoft.com/office/powerpoint/2010/main" val="1788736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8479" y="233366"/>
            <a:ext cx="9332595"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518479" y="1362075"/>
            <a:ext cx="9332595"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p:cNvSpPr>
            <a:spLocks noGrp="1" noChangeArrowheads="1"/>
          </p:cNvSpPr>
          <p:nvPr>
            <p:ph type="dt" sz="half" idx="2"/>
          </p:nvPr>
        </p:nvSpPr>
        <p:spPr bwMode="auto">
          <a:xfrm>
            <a:off x="518477" y="5310188"/>
            <a:ext cx="2419562"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GB" altLang="en-US"/>
          </a:p>
        </p:txBody>
      </p:sp>
      <p:sp>
        <p:nvSpPr>
          <p:cNvPr id="1029" name="Rectangle 5"/>
          <p:cNvSpPr>
            <a:spLocks noGrp="1" noChangeArrowheads="1"/>
          </p:cNvSpPr>
          <p:nvPr>
            <p:ph type="ftr" sz="quarter" idx="3"/>
          </p:nvPr>
        </p:nvSpPr>
        <p:spPr bwMode="auto">
          <a:xfrm>
            <a:off x="3542931" y="5310188"/>
            <a:ext cx="3283691"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GB" altLang="en-US"/>
          </a:p>
        </p:txBody>
      </p:sp>
      <p:sp>
        <p:nvSpPr>
          <p:cNvPr id="1030" name="Rectangle 6"/>
          <p:cNvSpPr>
            <a:spLocks noGrp="1" noChangeArrowheads="1"/>
          </p:cNvSpPr>
          <p:nvPr>
            <p:ph type="sldNum" sz="quarter" idx="4"/>
          </p:nvPr>
        </p:nvSpPr>
        <p:spPr bwMode="auto">
          <a:xfrm>
            <a:off x="7431511" y="5310188"/>
            <a:ext cx="2419562"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A82EC54D-0EA7-49CD-837A-D2B0FDE880CE}"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82" algn="ctr" rtl="0" eaLnBrk="1" fontAlgn="base" hangingPunct="1">
        <a:spcBef>
          <a:spcPct val="0"/>
        </a:spcBef>
        <a:spcAft>
          <a:spcPct val="0"/>
        </a:spcAft>
        <a:defRPr sz="4400">
          <a:solidFill>
            <a:schemeClr val="tx2"/>
          </a:solidFill>
          <a:latin typeface="Arial" charset="0"/>
        </a:defRPr>
      </a:lvl6pPr>
      <a:lvl7pPr marL="914365" algn="ctr" rtl="0" eaLnBrk="1" fontAlgn="base" hangingPunct="1">
        <a:spcBef>
          <a:spcPct val="0"/>
        </a:spcBef>
        <a:spcAft>
          <a:spcPct val="0"/>
        </a:spcAft>
        <a:defRPr sz="4400">
          <a:solidFill>
            <a:schemeClr val="tx2"/>
          </a:solidFill>
          <a:latin typeface="Arial" charset="0"/>
        </a:defRPr>
      </a:lvl7pPr>
      <a:lvl8pPr marL="1371546" algn="ctr" rtl="0" eaLnBrk="1" fontAlgn="base" hangingPunct="1">
        <a:spcBef>
          <a:spcPct val="0"/>
        </a:spcBef>
        <a:spcAft>
          <a:spcPct val="0"/>
        </a:spcAft>
        <a:defRPr sz="4400">
          <a:solidFill>
            <a:schemeClr val="tx2"/>
          </a:solidFill>
          <a:latin typeface="Arial" charset="0"/>
        </a:defRPr>
      </a:lvl8pPr>
      <a:lvl9pPr marL="1828729" algn="ctr" rtl="0" eaLnBrk="1" fontAlgn="base" hangingPunct="1">
        <a:spcBef>
          <a:spcPct val="0"/>
        </a:spcBef>
        <a:spcAft>
          <a:spcPct val="0"/>
        </a:spcAft>
        <a:defRPr sz="4400">
          <a:solidFill>
            <a:schemeClr val="tx2"/>
          </a:solidFill>
          <a:latin typeface="Arial" charset="0"/>
        </a:defRPr>
      </a:lvl9pPr>
    </p:titleStyle>
    <p:bodyStyle>
      <a:lvl1pPr marL="342887" indent="-342887" algn="l" rtl="0" eaLnBrk="1" fontAlgn="base" hangingPunct="1">
        <a:spcBef>
          <a:spcPct val="20000"/>
        </a:spcBef>
        <a:spcAft>
          <a:spcPct val="0"/>
        </a:spcAft>
        <a:buChar char="•"/>
        <a:defRPr sz="3200">
          <a:solidFill>
            <a:schemeClr val="tx1"/>
          </a:solidFill>
          <a:latin typeface="+mn-lt"/>
          <a:ea typeface="+mn-ea"/>
          <a:cs typeface="+mn-cs"/>
        </a:defRPr>
      </a:lvl1pPr>
      <a:lvl2pPr marL="742921" indent="-285739" algn="l" rtl="0" eaLnBrk="1" fontAlgn="base" hangingPunct="1">
        <a:spcBef>
          <a:spcPct val="20000"/>
        </a:spcBef>
        <a:spcAft>
          <a:spcPct val="0"/>
        </a:spcAft>
        <a:buChar char="–"/>
        <a:defRPr sz="2800">
          <a:solidFill>
            <a:schemeClr val="tx1"/>
          </a:solidFill>
          <a:latin typeface="+mn-lt"/>
        </a:defRPr>
      </a:lvl2pPr>
      <a:lvl3pPr marL="1142956" indent="-228591" algn="l" rtl="0" eaLnBrk="1" fontAlgn="base" hangingPunct="1">
        <a:spcBef>
          <a:spcPct val="20000"/>
        </a:spcBef>
        <a:spcAft>
          <a:spcPct val="0"/>
        </a:spcAft>
        <a:buChar char="•"/>
        <a:defRPr sz="2400">
          <a:solidFill>
            <a:schemeClr val="tx1"/>
          </a:solidFill>
          <a:latin typeface="+mn-lt"/>
        </a:defRPr>
      </a:lvl3pPr>
      <a:lvl4pPr marL="1600138" indent="-228591" algn="l" rtl="0" eaLnBrk="1" fontAlgn="base" hangingPunct="1">
        <a:spcBef>
          <a:spcPct val="20000"/>
        </a:spcBef>
        <a:spcAft>
          <a:spcPct val="0"/>
        </a:spcAft>
        <a:buChar char="–"/>
        <a:defRPr sz="2000">
          <a:solidFill>
            <a:schemeClr val="tx1"/>
          </a:solidFill>
          <a:latin typeface="+mn-lt"/>
        </a:defRPr>
      </a:lvl4pPr>
      <a:lvl5pPr marL="2057321" indent="-228591" algn="l" rtl="0" eaLnBrk="1" fontAlgn="base" hangingPunct="1">
        <a:spcBef>
          <a:spcPct val="20000"/>
        </a:spcBef>
        <a:spcAft>
          <a:spcPct val="0"/>
        </a:spcAft>
        <a:buChar char="»"/>
        <a:defRPr sz="2000">
          <a:solidFill>
            <a:schemeClr val="tx1"/>
          </a:solidFill>
          <a:latin typeface="+mn-lt"/>
        </a:defRPr>
      </a:lvl5pPr>
      <a:lvl6pPr marL="2514502" indent="-228591" algn="l" rtl="0" eaLnBrk="1" fontAlgn="base" hangingPunct="1">
        <a:spcBef>
          <a:spcPct val="20000"/>
        </a:spcBef>
        <a:spcAft>
          <a:spcPct val="0"/>
        </a:spcAft>
        <a:buChar char="»"/>
        <a:defRPr sz="2000">
          <a:solidFill>
            <a:schemeClr val="tx1"/>
          </a:solidFill>
          <a:latin typeface="+mn-lt"/>
        </a:defRPr>
      </a:lvl6pPr>
      <a:lvl7pPr marL="2971685" indent="-228591" algn="l" rtl="0" eaLnBrk="1" fontAlgn="base" hangingPunct="1">
        <a:spcBef>
          <a:spcPct val="20000"/>
        </a:spcBef>
        <a:spcAft>
          <a:spcPct val="0"/>
        </a:spcAft>
        <a:buChar char="»"/>
        <a:defRPr sz="2000">
          <a:solidFill>
            <a:schemeClr val="tx1"/>
          </a:solidFill>
          <a:latin typeface="+mn-lt"/>
        </a:defRPr>
      </a:lvl7pPr>
      <a:lvl8pPr marL="3428867" indent="-228591" algn="l" rtl="0" eaLnBrk="1" fontAlgn="base" hangingPunct="1">
        <a:spcBef>
          <a:spcPct val="20000"/>
        </a:spcBef>
        <a:spcAft>
          <a:spcPct val="0"/>
        </a:spcAft>
        <a:buChar char="»"/>
        <a:defRPr sz="2000">
          <a:solidFill>
            <a:schemeClr val="tx1"/>
          </a:solidFill>
          <a:latin typeface="+mn-lt"/>
        </a:defRPr>
      </a:lvl8pPr>
      <a:lvl9pPr marL="3886049" indent="-228591"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65" rtl="0" eaLnBrk="1" latinLnBrk="0" hangingPunct="1">
        <a:defRPr sz="1800" kern="1200">
          <a:solidFill>
            <a:schemeClr val="tx1"/>
          </a:solidFill>
          <a:latin typeface="+mn-lt"/>
          <a:ea typeface="+mn-ea"/>
          <a:cs typeface="+mn-cs"/>
        </a:defRPr>
      </a:lvl1pPr>
      <a:lvl2pPr marL="457182" algn="l" defTabSz="914365" rtl="0" eaLnBrk="1" latinLnBrk="0" hangingPunct="1">
        <a:defRPr sz="1800" kern="1200">
          <a:solidFill>
            <a:schemeClr val="tx1"/>
          </a:solidFill>
          <a:latin typeface="+mn-lt"/>
          <a:ea typeface="+mn-ea"/>
          <a:cs typeface="+mn-cs"/>
        </a:defRPr>
      </a:lvl2pPr>
      <a:lvl3pPr marL="914365" algn="l" defTabSz="914365" rtl="0" eaLnBrk="1" latinLnBrk="0" hangingPunct="1">
        <a:defRPr sz="1800" kern="1200">
          <a:solidFill>
            <a:schemeClr val="tx1"/>
          </a:solidFill>
          <a:latin typeface="+mn-lt"/>
          <a:ea typeface="+mn-ea"/>
          <a:cs typeface="+mn-cs"/>
        </a:defRPr>
      </a:lvl3pPr>
      <a:lvl4pPr marL="1371546" algn="l" defTabSz="914365" rtl="0" eaLnBrk="1" latinLnBrk="0" hangingPunct="1">
        <a:defRPr sz="1800" kern="1200">
          <a:solidFill>
            <a:schemeClr val="tx1"/>
          </a:solidFill>
          <a:latin typeface="+mn-lt"/>
          <a:ea typeface="+mn-ea"/>
          <a:cs typeface="+mn-cs"/>
        </a:defRPr>
      </a:lvl4pPr>
      <a:lvl5pPr marL="1828729" algn="l" defTabSz="914365" rtl="0" eaLnBrk="1" latinLnBrk="0" hangingPunct="1">
        <a:defRPr sz="1800" kern="1200">
          <a:solidFill>
            <a:schemeClr val="tx1"/>
          </a:solidFill>
          <a:latin typeface="+mn-lt"/>
          <a:ea typeface="+mn-ea"/>
          <a:cs typeface="+mn-cs"/>
        </a:defRPr>
      </a:lvl5pPr>
      <a:lvl6pPr marL="2285911" algn="l" defTabSz="914365" rtl="0" eaLnBrk="1" latinLnBrk="0" hangingPunct="1">
        <a:defRPr sz="1800" kern="1200">
          <a:solidFill>
            <a:schemeClr val="tx1"/>
          </a:solidFill>
          <a:latin typeface="+mn-lt"/>
          <a:ea typeface="+mn-ea"/>
          <a:cs typeface="+mn-cs"/>
        </a:defRPr>
      </a:lvl6pPr>
      <a:lvl7pPr marL="2743094" algn="l" defTabSz="914365" rtl="0" eaLnBrk="1" latinLnBrk="0" hangingPunct="1">
        <a:defRPr sz="1800" kern="1200">
          <a:solidFill>
            <a:schemeClr val="tx1"/>
          </a:solidFill>
          <a:latin typeface="+mn-lt"/>
          <a:ea typeface="+mn-ea"/>
          <a:cs typeface="+mn-cs"/>
        </a:defRPr>
      </a:lvl7pPr>
      <a:lvl8pPr marL="3200276" algn="l" defTabSz="914365" rtl="0" eaLnBrk="1" latinLnBrk="0" hangingPunct="1">
        <a:defRPr sz="1800" kern="1200">
          <a:solidFill>
            <a:schemeClr val="tx1"/>
          </a:solidFill>
          <a:latin typeface="+mn-lt"/>
          <a:ea typeface="+mn-ea"/>
          <a:cs typeface="+mn-cs"/>
        </a:defRPr>
      </a:lvl8pPr>
      <a:lvl9pPr marL="3657458" algn="l" defTabSz="9143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gossweb.nottinghamcity.gov.uk/nccextranet/CHttpHandler.ashx?id=15730&amp;p=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gossweb.nottinghamcity.gov.uk/nccextranet/CHttpHandler.ashx?id=15730&amp;p=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hyperlink" Target="http://gossweb.nottinghamcity.gov.uk/nccextranet/CHttpHandler.ashx?id=15730&amp;p=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hyperlink" Target="http://gossweb.nottinghamcity.gov.uk/nccextranet/CHttpHandler.ashx?id=15730&amp;p=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hyperlink" Target="http://gossweb.nottinghamcity.gov.uk/nccextranet/CHttpHandler.ashx?id=15730&amp;p=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hyperlink" Target="http://gossweb.nottinghamcity.gov.uk/nccextranet/CHttpHandler.ashx?id=15730&amp;p=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hyperlink" Target="http://gossweb.nottinghamcity.gov.uk/nccextranet/CHttpHandler.ashx?id=15730&amp;p=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hyperlink" Target="http://gossweb.nottinghamcity.gov.uk/nccextranet/CHttpHandler.ashx?id=15730&amp;p=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hyperlink" Target="http://gossweb.nottinghamcity.gov.uk/nccextranet/CHttpHandler.ashx?id=15730&amp;p=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hyperlink" Target="http://gossweb.nottinghamcity.gov.uk/nccextranet/CHttpHandler.ashx?id=15730&amp;p=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hyperlink" Target="http://gossweb.nottinghamcity.gov.uk/nccextranet/CHttpHandler.ashx?id=15730&amp;p=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148" y="320079"/>
            <a:ext cx="9239105" cy="5169375"/>
          </a:xfrm>
        </p:spPr>
        <p:txBody>
          <a:bodyPr>
            <a:noAutofit/>
          </a:bodyPr>
          <a:lstStyle/>
          <a:p>
            <a:br>
              <a:rPr lang="en-GB" sz="2381" b="1" dirty="0">
                <a:latin typeface="Arial" panose="020B0604020202020204" pitchFamily="34" charset="0"/>
                <a:cs typeface="Arial" panose="020B0604020202020204" pitchFamily="34" charset="0"/>
              </a:rPr>
            </a:br>
            <a:br>
              <a:rPr lang="en-GB" sz="2381" b="1" dirty="0">
                <a:latin typeface="Arial" panose="020B0604020202020204" pitchFamily="34" charset="0"/>
                <a:cs typeface="Arial" panose="020B0604020202020204" pitchFamily="34" charset="0"/>
              </a:rPr>
            </a:br>
            <a:br>
              <a:rPr lang="en-GB" sz="2381" b="1" dirty="0">
                <a:solidFill>
                  <a:schemeClr val="tx1">
                    <a:lumMod val="65000"/>
                    <a:lumOff val="35000"/>
                  </a:schemeClr>
                </a:solidFill>
                <a:latin typeface="Arial" panose="020B0604020202020204" pitchFamily="34" charset="0"/>
                <a:cs typeface="Arial" panose="020B0604020202020204" pitchFamily="34" charset="0"/>
              </a:rPr>
            </a:br>
            <a:br>
              <a:rPr lang="en-GB" sz="2041" b="1" dirty="0">
                <a:solidFill>
                  <a:schemeClr val="tx1">
                    <a:lumMod val="65000"/>
                    <a:lumOff val="35000"/>
                  </a:schemeClr>
                </a:solidFill>
                <a:latin typeface="Arial" panose="020B0604020202020204" pitchFamily="34" charset="0"/>
                <a:cs typeface="Arial" panose="020B0604020202020204" pitchFamily="34" charset="0"/>
              </a:rPr>
            </a:br>
            <a:br>
              <a:rPr lang="en-GB" sz="2381" b="1" dirty="0">
                <a:latin typeface="+mn-lt"/>
              </a:rPr>
            </a:br>
            <a:br>
              <a:rPr lang="en-GB" sz="2381" b="1" dirty="0">
                <a:solidFill>
                  <a:schemeClr val="accent5">
                    <a:lumMod val="50000"/>
                  </a:schemeClr>
                </a:solidFill>
                <a:latin typeface="+mn-lt"/>
              </a:rPr>
            </a:br>
            <a:endParaRPr lang="en-GB" sz="2381" b="1" dirty="0">
              <a:solidFill>
                <a:schemeClr val="accent5">
                  <a:lumMod val="50000"/>
                </a:schemeClr>
              </a:solidFill>
              <a:latin typeface="+mn-lt"/>
            </a:endParaRPr>
          </a:p>
        </p:txBody>
      </p:sp>
      <p:pic>
        <p:nvPicPr>
          <p:cNvPr id="4" name="Content Placeholder 3" descr="JPEG Logo full colour Displays a larger version of this image in a new browser window">
            <a:hlinkClick r:id="rId3"/>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871652" y="5060962"/>
            <a:ext cx="1255134" cy="4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Card 9"/>
          <p:cNvSpPr/>
          <p:nvPr/>
        </p:nvSpPr>
        <p:spPr>
          <a:xfrm rot="10800000">
            <a:off x="278918" y="306672"/>
            <a:ext cx="9823565" cy="5169373"/>
          </a:xfrm>
          <a:prstGeom prst="flowChartPunchedCar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697" eaLnBrk="1" fontAlgn="auto" hangingPunct="1">
              <a:spcBef>
                <a:spcPts val="0"/>
              </a:spcBef>
              <a:spcAft>
                <a:spcPts val="0"/>
              </a:spcAft>
              <a:defRPr/>
            </a:pPr>
            <a:endParaRPr lang="en-GB" sz="1531">
              <a:solidFill>
                <a:prstClr val="white"/>
              </a:solidFill>
              <a:latin typeface="Calibri" panose="020F0502020204030204"/>
            </a:endParaRPr>
          </a:p>
        </p:txBody>
      </p:sp>
      <p:sp>
        <p:nvSpPr>
          <p:cNvPr id="16" name="Rectangle 15"/>
          <p:cNvSpPr/>
          <p:nvPr/>
        </p:nvSpPr>
        <p:spPr>
          <a:xfrm>
            <a:off x="571148" y="384454"/>
            <a:ext cx="7795861" cy="392586"/>
          </a:xfrm>
          <a:prstGeom prst="rect">
            <a:avLst/>
          </a:prstGeom>
        </p:spPr>
        <p:txBody>
          <a:bodyPr wrap="square" lIns="77766" tIns="38883" rIns="77766" bIns="38883" anchor="t">
            <a:spAutoFit/>
          </a:bodyPr>
          <a:lstStyle/>
          <a:p>
            <a:pPr indent="13502">
              <a:spcBef>
                <a:spcPct val="20000"/>
              </a:spcBef>
              <a:defRPr/>
            </a:pPr>
            <a:r>
              <a:rPr lang="en-GB" sz="2041" b="1" dirty="0">
                <a:latin typeface="Arial"/>
              </a:rPr>
              <a:t>Lenton Business Centre</a:t>
            </a:r>
          </a:p>
        </p:txBody>
      </p:sp>
      <p:sp>
        <p:nvSpPr>
          <p:cNvPr id="8" name="TextBox 7">
            <a:extLst>
              <a:ext uri="{FF2B5EF4-FFF2-40B4-BE49-F238E27FC236}">
                <a16:creationId xmlns:a16="http://schemas.microsoft.com/office/drawing/2014/main" id="{A9143537-C4BE-7FB3-D374-6CE7C50829E6}"/>
              </a:ext>
            </a:extLst>
          </p:cNvPr>
          <p:cNvSpPr txBox="1"/>
          <p:nvPr/>
        </p:nvSpPr>
        <p:spPr>
          <a:xfrm>
            <a:off x="5035139" y="696799"/>
            <a:ext cx="4320016" cy="4308872"/>
          </a:xfrm>
          <a:prstGeom prst="rect">
            <a:avLst/>
          </a:prstGeom>
          <a:noFill/>
        </p:spPr>
        <p:txBody>
          <a:bodyPr wrap="square">
            <a:spAutoFit/>
          </a:bodyPr>
          <a:lstStyle/>
          <a:p>
            <a:endParaRPr lang="en-GB" sz="1800" dirty="0">
              <a:effectLst/>
              <a:latin typeface="+mj-lt"/>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GB" sz="1600" dirty="0">
                <a:latin typeface="+mj-lt"/>
              </a:rPr>
              <a:t> Site comprising of 66,000 </a:t>
            </a:r>
            <a:r>
              <a:rPr lang="en-GB" sz="1600" dirty="0" err="1">
                <a:latin typeface="+mj-lt"/>
              </a:rPr>
              <a:t>sqft</a:t>
            </a:r>
            <a:r>
              <a:rPr lang="en-GB" sz="1600" dirty="0">
                <a:latin typeface="+mj-lt"/>
              </a:rPr>
              <a:t> of office and light industrial accommodation over 4.5 acres.</a:t>
            </a:r>
          </a:p>
          <a:p>
            <a:pPr lvl="1">
              <a:buFont typeface="Wingdings" panose="05000000000000000000" pitchFamily="2" charset="2"/>
              <a:buChar char="§"/>
            </a:pPr>
            <a:endParaRPr lang="en-GB" sz="1600" dirty="0">
              <a:effectLst/>
              <a:latin typeface="+mj-lt"/>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GB" sz="1600" dirty="0">
                <a:effectLst/>
                <a:latin typeface="+mj-lt"/>
                <a:ea typeface="Calibri" panose="020F0502020204030204" pitchFamily="34" charset="0"/>
                <a:cs typeface="Times New Roman" panose="02020603050405020304" pitchFamily="18" charset="0"/>
              </a:rPr>
              <a:t>The Grade II Listed "Howitt" building comprises of 23,321 </a:t>
            </a:r>
            <a:r>
              <a:rPr lang="en-GB" sz="1600" dirty="0" err="1">
                <a:effectLst/>
                <a:latin typeface="+mj-lt"/>
                <a:ea typeface="Calibri" panose="020F0502020204030204" pitchFamily="34" charset="0"/>
                <a:cs typeface="Times New Roman" panose="02020603050405020304" pitchFamily="18" charset="0"/>
              </a:rPr>
              <a:t>sq</a:t>
            </a:r>
            <a:r>
              <a:rPr lang="en-GB" sz="1600" dirty="0">
                <a:effectLst/>
                <a:latin typeface="+mj-lt"/>
                <a:ea typeface="Calibri" panose="020F0502020204030204" pitchFamily="34" charset="0"/>
                <a:cs typeface="Times New Roman" panose="02020603050405020304" pitchFamily="18" charset="0"/>
              </a:rPr>
              <a:t> ft, incorporating Marcus Garvey Ballroom and Adult Day Centre (multi-colour);</a:t>
            </a:r>
          </a:p>
          <a:p>
            <a:pPr marL="457182" lvl="1" indent="0">
              <a:buNone/>
            </a:pPr>
            <a:endParaRPr lang="en-GB" sz="1600" dirty="0">
              <a:effectLst/>
              <a:latin typeface="+mj-lt"/>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GB" sz="1600" dirty="0">
                <a:latin typeface="+mj-lt"/>
                <a:ea typeface="Calibri" panose="020F0502020204030204" pitchFamily="34" charset="0"/>
                <a:cs typeface="Times New Roman" panose="02020603050405020304" pitchFamily="18" charset="0"/>
              </a:rPr>
              <a:t>T</a:t>
            </a:r>
            <a:r>
              <a:rPr lang="en-GB" sz="1600" dirty="0">
                <a:effectLst/>
                <a:latin typeface="+mj-lt"/>
                <a:ea typeface="Calibri" panose="020F0502020204030204" pitchFamily="34" charset="0"/>
                <a:cs typeface="Times New Roman" panose="02020603050405020304" pitchFamily="18" charset="0"/>
              </a:rPr>
              <a:t>he “LBC1” Building comprises of 21,258 </a:t>
            </a:r>
            <a:r>
              <a:rPr lang="en-GB" sz="1600" dirty="0" err="1">
                <a:effectLst/>
                <a:latin typeface="+mj-lt"/>
                <a:ea typeface="Calibri" panose="020F0502020204030204" pitchFamily="34" charset="0"/>
                <a:cs typeface="Times New Roman" panose="02020603050405020304" pitchFamily="18" charset="0"/>
              </a:rPr>
              <a:t>sq</a:t>
            </a:r>
            <a:r>
              <a:rPr lang="en-GB" sz="1600" dirty="0">
                <a:effectLst/>
                <a:latin typeface="+mj-lt"/>
                <a:ea typeface="Calibri" panose="020F0502020204030204" pitchFamily="34" charset="0"/>
                <a:cs typeface="Times New Roman" panose="02020603050405020304" pitchFamily="18" charset="0"/>
              </a:rPr>
              <a:t> ft of office and storage space (red); </a:t>
            </a:r>
          </a:p>
          <a:p>
            <a:pPr marL="457182" lvl="1" indent="0">
              <a:buNone/>
            </a:pPr>
            <a:endParaRPr lang="en-GB" sz="1600" dirty="0">
              <a:effectLst/>
              <a:latin typeface="+mj-lt"/>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GB" sz="1600" dirty="0">
                <a:effectLst/>
                <a:latin typeface="+mj-lt"/>
                <a:ea typeface="Calibri" panose="020F0502020204030204" pitchFamily="34" charset="0"/>
                <a:cs typeface="Times New Roman" panose="02020603050405020304" pitchFamily="18" charset="0"/>
              </a:rPr>
              <a:t>The adjacent LBC workshops consist of 21,352 </a:t>
            </a:r>
            <a:r>
              <a:rPr lang="en-GB" sz="1600" dirty="0" err="1">
                <a:effectLst/>
                <a:latin typeface="+mj-lt"/>
                <a:ea typeface="Calibri" panose="020F0502020204030204" pitchFamily="34" charset="0"/>
                <a:cs typeface="Times New Roman" panose="02020603050405020304" pitchFamily="18" charset="0"/>
              </a:rPr>
              <a:t>sq</a:t>
            </a:r>
            <a:r>
              <a:rPr lang="en-GB" sz="1600" dirty="0">
                <a:effectLst/>
                <a:latin typeface="+mj-lt"/>
                <a:ea typeface="Calibri" panose="020F0502020204030204" pitchFamily="34" charset="0"/>
                <a:cs typeface="Times New Roman" panose="02020603050405020304" pitchFamily="18" charset="0"/>
              </a:rPr>
              <a:t> ft of 54 light industrial units (blue);</a:t>
            </a:r>
          </a:p>
        </p:txBody>
      </p:sp>
      <p:pic>
        <p:nvPicPr>
          <p:cNvPr id="12" name="Picture 11">
            <a:extLst>
              <a:ext uri="{FF2B5EF4-FFF2-40B4-BE49-F238E27FC236}">
                <a16:creationId xmlns:a16="http://schemas.microsoft.com/office/drawing/2014/main" id="{860D8C8A-3655-8719-03EB-340AD0A8FC73}"/>
              </a:ext>
            </a:extLst>
          </p:cNvPr>
          <p:cNvPicPr>
            <a:picLocks noChangeAspect="1"/>
          </p:cNvPicPr>
          <p:nvPr/>
        </p:nvPicPr>
        <p:blipFill>
          <a:blip r:embed="rId5"/>
          <a:stretch>
            <a:fillRect/>
          </a:stretch>
        </p:blipFill>
        <p:spPr>
          <a:xfrm>
            <a:off x="610844" y="1044029"/>
            <a:ext cx="4424295" cy="3492301"/>
          </a:xfrm>
          <a:prstGeom prst="rect">
            <a:avLst/>
          </a:prstGeom>
        </p:spPr>
      </p:pic>
    </p:spTree>
    <p:extLst>
      <p:ext uri="{BB962C8B-B14F-4D97-AF65-F5344CB8AC3E}">
        <p14:creationId xmlns:p14="http://schemas.microsoft.com/office/powerpoint/2010/main" val="990745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66485-EC41-B99A-5ADD-C3B3162B7DCA}"/>
            </a:ext>
          </a:extLst>
        </p:cNvPr>
        <p:cNvGrpSpPr/>
        <p:nvPr/>
      </p:nvGrpSpPr>
      <p:grpSpPr>
        <a:xfrm>
          <a:off x="0" y="0"/>
          <a:ext cx="0" cy="0"/>
          <a:chOff x="0" y="0"/>
          <a:chExt cx="0" cy="0"/>
        </a:xfrm>
      </p:grpSpPr>
      <p:pic>
        <p:nvPicPr>
          <p:cNvPr id="6" name="Picture 5" descr="A close up of a brick&#10;&#10;AI-generated content may be incorrect.">
            <a:extLst>
              <a:ext uri="{FF2B5EF4-FFF2-40B4-BE49-F238E27FC236}">
                <a16:creationId xmlns:a16="http://schemas.microsoft.com/office/drawing/2014/main" id="{E7DFA19B-7C2E-BDD6-83D9-A4FFBECA1B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17629" y="1064018"/>
            <a:ext cx="4631212" cy="3024336"/>
          </a:xfrm>
          <a:prstGeom prst="rect">
            <a:avLst/>
          </a:prstGeom>
        </p:spPr>
      </p:pic>
      <p:pic>
        <p:nvPicPr>
          <p:cNvPr id="8" name="Picture 7" descr="A close up of a staircase&#10;&#10;AI-generated content may be incorrect.">
            <a:extLst>
              <a:ext uri="{FF2B5EF4-FFF2-40B4-BE49-F238E27FC236}">
                <a16:creationId xmlns:a16="http://schemas.microsoft.com/office/drawing/2014/main" id="{58BE4E53-32DA-8581-8A7F-9E17AC8B2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3202" y="1055382"/>
            <a:ext cx="4631218" cy="3024336"/>
          </a:xfrm>
          <a:prstGeom prst="rect">
            <a:avLst/>
          </a:prstGeom>
        </p:spPr>
      </p:pic>
      <p:sp>
        <p:nvSpPr>
          <p:cNvPr id="2" name="TextBox 1">
            <a:extLst>
              <a:ext uri="{FF2B5EF4-FFF2-40B4-BE49-F238E27FC236}">
                <a16:creationId xmlns:a16="http://schemas.microsoft.com/office/drawing/2014/main" id="{083440AE-851C-0E88-FF70-1D57967C9598}"/>
              </a:ext>
            </a:extLst>
          </p:cNvPr>
          <p:cNvSpPr txBox="1"/>
          <p:nvPr/>
        </p:nvSpPr>
        <p:spPr>
          <a:xfrm>
            <a:off x="7561039" y="1116037"/>
            <a:ext cx="2088232" cy="923330"/>
          </a:xfrm>
          <a:prstGeom prst="rect">
            <a:avLst/>
          </a:prstGeom>
          <a:noFill/>
        </p:spPr>
        <p:txBody>
          <a:bodyPr wrap="square" rtlCol="0">
            <a:spAutoFit/>
          </a:bodyPr>
          <a:lstStyle/>
          <a:p>
            <a:r>
              <a:rPr lang="en-GB" sz="1800" dirty="0"/>
              <a:t>Issues identified with the external fire escape</a:t>
            </a:r>
          </a:p>
        </p:txBody>
      </p:sp>
      <p:sp>
        <p:nvSpPr>
          <p:cNvPr id="3" name="Circle: Hollow 2">
            <a:extLst>
              <a:ext uri="{FF2B5EF4-FFF2-40B4-BE49-F238E27FC236}">
                <a16:creationId xmlns:a16="http://schemas.microsoft.com/office/drawing/2014/main" id="{AC119521-3E82-0493-F8FC-2C7944FA41D0}"/>
              </a:ext>
            </a:extLst>
          </p:cNvPr>
          <p:cNvSpPr/>
          <p:nvPr/>
        </p:nvSpPr>
        <p:spPr>
          <a:xfrm>
            <a:off x="4680719" y="1476077"/>
            <a:ext cx="1872208" cy="1944216"/>
          </a:xfrm>
          <a:prstGeom prst="donut">
            <a:avLst>
              <a:gd name="adj" fmla="val 500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448771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B4AED-89B4-251A-A088-09F590D0BF4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204407-9E93-1457-2FCC-316BD81D8553}"/>
              </a:ext>
            </a:extLst>
          </p:cNvPr>
          <p:cNvPicPr>
            <a:picLocks noChangeAspect="1"/>
          </p:cNvPicPr>
          <p:nvPr/>
        </p:nvPicPr>
        <p:blipFill>
          <a:blip r:embed="rId2"/>
          <a:stretch>
            <a:fillRect/>
          </a:stretch>
        </p:blipFill>
        <p:spPr>
          <a:xfrm>
            <a:off x="747117" y="941628"/>
            <a:ext cx="4383471" cy="3290934"/>
          </a:xfrm>
          <a:prstGeom prst="rect">
            <a:avLst/>
          </a:prstGeom>
        </p:spPr>
      </p:pic>
      <p:pic>
        <p:nvPicPr>
          <p:cNvPr id="1026" name="Picture 2">
            <a:extLst>
              <a:ext uri="{FF2B5EF4-FFF2-40B4-BE49-F238E27FC236}">
                <a16:creationId xmlns:a16="http://schemas.microsoft.com/office/drawing/2014/main" id="{237177AC-533A-F9D0-E86B-93D1E0B436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2052" y="952373"/>
            <a:ext cx="4392488" cy="32941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BF8D0E6-C526-5AA7-CEB0-7E3DCDD5C244}"/>
              </a:ext>
            </a:extLst>
          </p:cNvPr>
          <p:cNvSpPr txBox="1"/>
          <p:nvPr/>
        </p:nvSpPr>
        <p:spPr>
          <a:xfrm>
            <a:off x="720278" y="4306072"/>
            <a:ext cx="4176465" cy="584775"/>
          </a:xfrm>
          <a:prstGeom prst="rect">
            <a:avLst/>
          </a:prstGeom>
          <a:noFill/>
        </p:spPr>
        <p:txBody>
          <a:bodyPr wrap="square" rtlCol="0">
            <a:spAutoFit/>
          </a:bodyPr>
          <a:lstStyle/>
          <a:p>
            <a:r>
              <a:rPr lang="en-GB" sz="1600" dirty="0"/>
              <a:t>Overloaded sockets and exposed electrical wires in area behind the stage. </a:t>
            </a:r>
          </a:p>
        </p:txBody>
      </p:sp>
      <p:sp>
        <p:nvSpPr>
          <p:cNvPr id="14" name="TextBox 13">
            <a:extLst>
              <a:ext uri="{FF2B5EF4-FFF2-40B4-BE49-F238E27FC236}">
                <a16:creationId xmlns:a16="http://schemas.microsoft.com/office/drawing/2014/main" id="{CADC853F-4A28-6139-AD5C-80416B3E37CC}"/>
              </a:ext>
            </a:extLst>
          </p:cNvPr>
          <p:cNvSpPr txBox="1"/>
          <p:nvPr/>
        </p:nvSpPr>
        <p:spPr>
          <a:xfrm>
            <a:off x="5184775" y="4306072"/>
            <a:ext cx="4464497" cy="830997"/>
          </a:xfrm>
          <a:prstGeom prst="rect">
            <a:avLst/>
          </a:prstGeom>
          <a:noFill/>
        </p:spPr>
        <p:txBody>
          <a:bodyPr wrap="square" rtlCol="0">
            <a:spAutoFit/>
          </a:bodyPr>
          <a:lstStyle/>
          <a:p>
            <a:r>
              <a:rPr lang="en-GB" sz="1600" dirty="0"/>
              <a:t>Consumer unit/Fuse box on floor and connected to appliances. Should be mounted in a safe position.</a:t>
            </a:r>
          </a:p>
        </p:txBody>
      </p:sp>
      <p:sp>
        <p:nvSpPr>
          <p:cNvPr id="15" name="TextBox 14">
            <a:extLst>
              <a:ext uri="{FF2B5EF4-FFF2-40B4-BE49-F238E27FC236}">
                <a16:creationId xmlns:a16="http://schemas.microsoft.com/office/drawing/2014/main" id="{92D99B49-A246-33E7-1CDF-63D8C829CD32}"/>
              </a:ext>
            </a:extLst>
          </p:cNvPr>
          <p:cNvSpPr txBox="1"/>
          <p:nvPr/>
        </p:nvSpPr>
        <p:spPr>
          <a:xfrm>
            <a:off x="792287" y="323949"/>
            <a:ext cx="4752528" cy="461665"/>
          </a:xfrm>
          <a:prstGeom prst="rect">
            <a:avLst/>
          </a:prstGeom>
          <a:noFill/>
        </p:spPr>
        <p:txBody>
          <a:bodyPr wrap="square" rtlCol="0">
            <a:spAutoFit/>
          </a:bodyPr>
          <a:lstStyle/>
          <a:p>
            <a:r>
              <a:rPr lang="en-GB" dirty="0"/>
              <a:t>Photos from Officer Inspection </a:t>
            </a:r>
          </a:p>
        </p:txBody>
      </p:sp>
    </p:spTree>
    <p:extLst>
      <p:ext uri="{BB962C8B-B14F-4D97-AF65-F5344CB8AC3E}">
        <p14:creationId xmlns:p14="http://schemas.microsoft.com/office/powerpoint/2010/main" val="3200674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2E521-4CCE-7399-C650-3ED9CCF3E92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8B8781F-9FA6-7541-10FB-B4C016C9AD9B}"/>
              </a:ext>
            </a:extLst>
          </p:cNvPr>
          <p:cNvPicPr>
            <a:picLocks noChangeAspect="1"/>
          </p:cNvPicPr>
          <p:nvPr/>
        </p:nvPicPr>
        <p:blipFill>
          <a:blip r:embed="rId2"/>
          <a:stretch>
            <a:fillRect/>
          </a:stretch>
        </p:blipFill>
        <p:spPr>
          <a:xfrm>
            <a:off x="1044315" y="1124480"/>
            <a:ext cx="3168352" cy="3707071"/>
          </a:xfrm>
          <a:prstGeom prst="rect">
            <a:avLst/>
          </a:prstGeom>
        </p:spPr>
      </p:pic>
      <p:pic>
        <p:nvPicPr>
          <p:cNvPr id="12" name="Picture 11" descr="A red and black container with wires&#10;&#10;AI-generated content may be incorrect.">
            <a:extLst>
              <a:ext uri="{FF2B5EF4-FFF2-40B4-BE49-F238E27FC236}">
                <a16:creationId xmlns:a16="http://schemas.microsoft.com/office/drawing/2014/main" id="{AE420FC8-CF3B-EC7E-2A46-AD285757EE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0394" y="1174913"/>
            <a:ext cx="4829242" cy="3621931"/>
          </a:xfrm>
          <a:prstGeom prst="rect">
            <a:avLst/>
          </a:prstGeom>
        </p:spPr>
      </p:pic>
      <p:sp>
        <p:nvSpPr>
          <p:cNvPr id="3" name="TextBox 2">
            <a:extLst>
              <a:ext uri="{FF2B5EF4-FFF2-40B4-BE49-F238E27FC236}">
                <a16:creationId xmlns:a16="http://schemas.microsoft.com/office/drawing/2014/main" id="{79C12DA7-3795-1511-5A1D-577779C12635}"/>
              </a:ext>
            </a:extLst>
          </p:cNvPr>
          <p:cNvSpPr txBox="1"/>
          <p:nvPr/>
        </p:nvSpPr>
        <p:spPr>
          <a:xfrm>
            <a:off x="1044315" y="4849783"/>
            <a:ext cx="2808312" cy="646331"/>
          </a:xfrm>
          <a:prstGeom prst="rect">
            <a:avLst/>
          </a:prstGeom>
          <a:noFill/>
        </p:spPr>
        <p:txBody>
          <a:bodyPr wrap="square" rtlCol="0">
            <a:spAutoFit/>
          </a:bodyPr>
          <a:lstStyle/>
          <a:p>
            <a:r>
              <a:rPr lang="en-GB" sz="1800" dirty="0"/>
              <a:t>Smoke detector covered in tape</a:t>
            </a:r>
          </a:p>
        </p:txBody>
      </p:sp>
      <p:sp>
        <p:nvSpPr>
          <p:cNvPr id="4" name="TextBox 3">
            <a:extLst>
              <a:ext uri="{FF2B5EF4-FFF2-40B4-BE49-F238E27FC236}">
                <a16:creationId xmlns:a16="http://schemas.microsoft.com/office/drawing/2014/main" id="{6CF67D7E-66BA-D089-8F8B-AE2EE35FB14B}"/>
              </a:ext>
            </a:extLst>
          </p:cNvPr>
          <p:cNvSpPr txBox="1"/>
          <p:nvPr/>
        </p:nvSpPr>
        <p:spPr>
          <a:xfrm>
            <a:off x="4895841" y="4852114"/>
            <a:ext cx="4320480" cy="369332"/>
          </a:xfrm>
          <a:prstGeom prst="rect">
            <a:avLst/>
          </a:prstGeom>
          <a:noFill/>
        </p:spPr>
        <p:txBody>
          <a:bodyPr wrap="square" rtlCol="0">
            <a:spAutoFit/>
          </a:bodyPr>
          <a:lstStyle/>
          <a:p>
            <a:r>
              <a:rPr lang="en-GB" sz="1800" dirty="0"/>
              <a:t>Fire extinguisher inaccessible </a:t>
            </a:r>
          </a:p>
        </p:txBody>
      </p:sp>
      <p:sp>
        <p:nvSpPr>
          <p:cNvPr id="5" name="TextBox 4">
            <a:extLst>
              <a:ext uri="{FF2B5EF4-FFF2-40B4-BE49-F238E27FC236}">
                <a16:creationId xmlns:a16="http://schemas.microsoft.com/office/drawing/2014/main" id="{AAC5B2E6-2AD7-E5F1-B439-8F70C67AB653}"/>
              </a:ext>
            </a:extLst>
          </p:cNvPr>
          <p:cNvSpPr txBox="1"/>
          <p:nvPr/>
        </p:nvSpPr>
        <p:spPr>
          <a:xfrm>
            <a:off x="720279" y="488826"/>
            <a:ext cx="4752528" cy="461665"/>
          </a:xfrm>
          <a:prstGeom prst="rect">
            <a:avLst/>
          </a:prstGeom>
          <a:noFill/>
        </p:spPr>
        <p:txBody>
          <a:bodyPr wrap="square" rtlCol="0">
            <a:spAutoFit/>
          </a:bodyPr>
          <a:lstStyle/>
          <a:p>
            <a:r>
              <a:rPr lang="en-GB" dirty="0"/>
              <a:t>Photos from Officer Inspection </a:t>
            </a:r>
          </a:p>
        </p:txBody>
      </p:sp>
    </p:spTree>
    <p:extLst>
      <p:ext uri="{BB962C8B-B14F-4D97-AF65-F5344CB8AC3E}">
        <p14:creationId xmlns:p14="http://schemas.microsoft.com/office/powerpoint/2010/main" val="2613026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FC3FB-F086-4849-CB9B-75558275D6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5635F-1D4E-58CA-E550-21FF7F6C3D7E}"/>
              </a:ext>
            </a:extLst>
          </p:cNvPr>
          <p:cNvSpPr>
            <a:spLocks noGrp="1"/>
          </p:cNvSpPr>
          <p:nvPr>
            <p:ph type="title"/>
          </p:nvPr>
        </p:nvSpPr>
        <p:spPr>
          <a:xfrm>
            <a:off x="571148" y="320079"/>
            <a:ext cx="9239105" cy="5169375"/>
          </a:xfrm>
        </p:spPr>
        <p:txBody>
          <a:bodyPr>
            <a:noAutofit/>
          </a:bodyPr>
          <a:lstStyle/>
          <a:p>
            <a:br>
              <a:rPr lang="en-GB" sz="2381" b="1" dirty="0">
                <a:latin typeface="Arial" panose="020B0604020202020204" pitchFamily="34" charset="0"/>
                <a:cs typeface="Arial" panose="020B0604020202020204" pitchFamily="34" charset="0"/>
              </a:rPr>
            </a:br>
            <a:br>
              <a:rPr lang="en-GB" sz="2381" b="1" dirty="0">
                <a:latin typeface="Arial" panose="020B0604020202020204" pitchFamily="34" charset="0"/>
                <a:cs typeface="Arial" panose="020B0604020202020204" pitchFamily="34" charset="0"/>
              </a:rPr>
            </a:br>
            <a:br>
              <a:rPr lang="en-GB" sz="2381" b="1" dirty="0">
                <a:solidFill>
                  <a:schemeClr val="tx1">
                    <a:lumMod val="65000"/>
                    <a:lumOff val="35000"/>
                  </a:schemeClr>
                </a:solidFill>
                <a:latin typeface="Arial" panose="020B0604020202020204" pitchFamily="34" charset="0"/>
                <a:cs typeface="Arial" panose="020B0604020202020204" pitchFamily="34" charset="0"/>
              </a:rPr>
            </a:br>
            <a:br>
              <a:rPr lang="en-GB" sz="2041" b="1" dirty="0">
                <a:solidFill>
                  <a:schemeClr val="tx1">
                    <a:lumMod val="65000"/>
                    <a:lumOff val="35000"/>
                  </a:schemeClr>
                </a:solidFill>
                <a:latin typeface="Arial" panose="020B0604020202020204" pitchFamily="34" charset="0"/>
                <a:cs typeface="Arial" panose="020B0604020202020204" pitchFamily="34" charset="0"/>
              </a:rPr>
            </a:br>
            <a:br>
              <a:rPr lang="en-GB" sz="2381" b="1" dirty="0">
                <a:latin typeface="+mn-lt"/>
              </a:rPr>
            </a:br>
            <a:br>
              <a:rPr lang="en-GB" sz="2381" b="1" dirty="0">
                <a:solidFill>
                  <a:schemeClr val="accent5">
                    <a:lumMod val="50000"/>
                  </a:schemeClr>
                </a:solidFill>
                <a:latin typeface="+mn-lt"/>
              </a:rPr>
            </a:br>
            <a:endParaRPr lang="en-GB" sz="2381" b="1" dirty="0">
              <a:solidFill>
                <a:schemeClr val="accent5">
                  <a:lumMod val="50000"/>
                </a:schemeClr>
              </a:solidFill>
              <a:latin typeface="+mn-lt"/>
            </a:endParaRPr>
          </a:p>
        </p:txBody>
      </p:sp>
      <p:pic>
        <p:nvPicPr>
          <p:cNvPr id="4" name="Content Placeholder 3" descr="JPEG Logo full colour Displays a larger version of this image in a new browser window">
            <a:hlinkClick r:id="rId3"/>
            <a:extLst>
              <a:ext uri="{FF2B5EF4-FFF2-40B4-BE49-F238E27FC236}">
                <a16:creationId xmlns:a16="http://schemas.microsoft.com/office/drawing/2014/main" id="{D1C540F2-1EA2-1EF7-E821-83EEE7569F3D}"/>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871652" y="5060962"/>
            <a:ext cx="1255134" cy="4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Card 9">
            <a:extLst>
              <a:ext uri="{FF2B5EF4-FFF2-40B4-BE49-F238E27FC236}">
                <a16:creationId xmlns:a16="http://schemas.microsoft.com/office/drawing/2014/main" id="{CDE9DC33-6652-4589-B928-6640EF5218FE}"/>
              </a:ext>
            </a:extLst>
          </p:cNvPr>
          <p:cNvSpPr/>
          <p:nvPr/>
        </p:nvSpPr>
        <p:spPr>
          <a:xfrm rot="10800000">
            <a:off x="278918" y="306672"/>
            <a:ext cx="9823565" cy="5169373"/>
          </a:xfrm>
          <a:prstGeom prst="flowChartPunchedCar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697" eaLnBrk="1" fontAlgn="auto" hangingPunct="1">
              <a:spcBef>
                <a:spcPts val="0"/>
              </a:spcBef>
              <a:spcAft>
                <a:spcPts val="0"/>
              </a:spcAft>
              <a:defRPr/>
            </a:pPr>
            <a:endParaRPr lang="en-GB" sz="1531">
              <a:solidFill>
                <a:prstClr val="white"/>
              </a:solidFill>
              <a:latin typeface="Calibri" panose="020F0502020204030204"/>
            </a:endParaRPr>
          </a:p>
        </p:txBody>
      </p:sp>
      <p:sp>
        <p:nvSpPr>
          <p:cNvPr id="16" name="Rectangle 15">
            <a:extLst>
              <a:ext uri="{FF2B5EF4-FFF2-40B4-BE49-F238E27FC236}">
                <a16:creationId xmlns:a16="http://schemas.microsoft.com/office/drawing/2014/main" id="{8647E198-DF7D-FD90-5ECE-E34BA2C4B374}"/>
              </a:ext>
            </a:extLst>
          </p:cNvPr>
          <p:cNvSpPr/>
          <p:nvPr/>
        </p:nvSpPr>
        <p:spPr>
          <a:xfrm>
            <a:off x="571148" y="384454"/>
            <a:ext cx="7795861" cy="324747"/>
          </a:xfrm>
          <a:prstGeom prst="rect">
            <a:avLst/>
          </a:prstGeom>
        </p:spPr>
        <p:txBody>
          <a:bodyPr wrap="square" lIns="77766" tIns="38883" rIns="77766" bIns="38883" anchor="t">
            <a:spAutoFit/>
          </a:bodyPr>
          <a:lstStyle/>
          <a:p>
            <a:pPr indent="13502">
              <a:spcBef>
                <a:spcPct val="20000"/>
              </a:spcBef>
              <a:defRPr/>
            </a:pPr>
            <a:r>
              <a:rPr lang="en-GB" sz="1600" b="1" dirty="0">
                <a:latin typeface="Arial"/>
              </a:rPr>
              <a:t>Financial Appraisal – Income/Expenditure </a:t>
            </a:r>
          </a:p>
        </p:txBody>
      </p:sp>
      <p:graphicFrame>
        <p:nvGraphicFramePr>
          <p:cNvPr id="7" name="Table 6">
            <a:extLst>
              <a:ext uri="{FF2B5EF4-FFF2-40B4-BE49-F238E27FC236}">
                <a16:creationId xmlns:a16="http://schemas.microsoft.com/office/drawing/2014/main" id="{7EEFCDD8-180E-0B85-C7C5-875D5D1B5B27}"/>
              </a:ext>
            </a:extLst>
          </p:cNvPr>
          <p:cNvGraphicFramePr>
            <a:graphicFrameLocks noGrp="1"/>
          </p:cNvGraphicFramePr>
          <p:nvPr>
            <p:extLst>
              <p:ext uri="{D42A27DB-BD31-4B8C-83A1-F6EECF244321}">
                <p14:modId xmlns:p14="http://schemas.microsoft.com/office/powerpoint/2010/main" val="3683700210"/>
              </p:ext>
            </p:extLst>
          </p:nvPr>
        </p:nvGraphicFramePr>
        <p:xfrm>
          <a:off x="470719" y="2580306"/>
          <a:ext cx="8400933" cy="2436664"/>
        </p:xfrm>
        <a:graphic>
          <a:graphicData uri="http://schemas.openxmlformats.org/drawingml/2006/table">
            <a:tbl>
              <a:tblPr/>
              <a:tblGrid>
                <a:gridCol w="1194715">
                  <a:extLst>
                    <a:ext uri="{9D8B030D-6E8A-4147-A177-3AD203B41FA5}">
                      <a16:colId xmlns:a16="http://schemas.microsoft.com/office/drawing/2014/main" val="622558212"/>
                    </a:ext>
                  </a:extLst>
                </a:gridCol>
                <a:gridCol w="595009">
                  <a:extLst>
                    <a:ext uri="{9D8B030D-6E8A-4147-A177-3AD203B41FA5}">
                      <a16:colId xmlns:a16="http://schemas.microsoft.com/office/drawing/2014/main" val="1281016235"/>
                    </a:ext>
                  </a:extLst>
                </a:gridCol>
                <a:gridCol w="528897">
                  <a:extLst>
                    <a:ext uri="{9D8B030D-6E8A-4147-A177-3AD203B41FA5}">
                      <a16:colId xmlns:a16="http://schemas.microsoft.com/office/drawing/2014/main" val="909289198"/>
                    </a:ext>
                  </a:extLst>
                </a:gridCol>
                <a:gridCol w="595009">
                  <a:extLst>
                    <a:ext uri="{9D8B030D-6E8A-4147-A177-3AD203B41FA5}">
                      <a16:colId xmlns:a16="http://schemas.microsoft.com/office/drawing/2014/main" val="974835747"/>
                    </a:ext>
                  </a:extLst>
                </a:gridCol>
                <a:gridCol w="661121">
                  <a:extLst>
                    <a:ext uri="{9D8B030D-6E8A-4147-A177-3AD203B41FA5}">
                      <a16:colId xmlns:a16="http://schemas.microsoft.com/office/drawing/2014/main" val="3305101177"/>
                    </a:ext>
                  </a:extLst>
                </a:gridCol>
                <a:gridCol w="643696">
                  <a:extLst>
                    <a:ext uri="{9D8B030D-6E8A-4147-A177-3AD203B41FA5}">
                      <a16:colId xmlns:a16="http://schemas.microsoft.com/office/drawing/2014/main" val="2841254232"/>
                    </a:ext>
                  </a:extLst>
                </a:gridCol>
                <a:gridCol w="546322">
                  <a:extLst>
                    <a:ext uri="{9D8B030D-6E8A-4147-A177-3AD203B41FA5}">
                      <a16:colId xmlns:a16="http://schemas.microsoft.com/office/drawing/2014/main" val="3658049429"/>
                    </a:ext>
                  </a:extLst>
                </a:gridCol>
                <a:gridCol w="555760">
                  <a:extLst>
                    <a:ext uri="{9D8B030D-6E8A-4147-A177-3AD203B41FA5}">
                      <a16:colId xmlns:a16="http://schemas.microsoft.com/office/drawing/2014/main" val="551688785"/>
                    </a:ext>
                  </a:extLst>
                </a:gridCol>
                <a:gridCol w="700370">
                  <a:extLst>
                    <a:ext uri="{9D8B030D-6E8A-4147-A177-3AD203B41FA5}">
                      <a16:colId xmlns:a16="http://schemas.microsoft.com/office/drawing/2014/main" val="486413807"/>
                    </a:ext>
                  </a:extLst>
                </a:gridCol>
                <a:gridCol w="595009">
                  <a:extLst>
                    <a:ext uri="{9D8B030D-6E8A-4147-A177-3AD203B41FA5}">
                      <a16:colId xmlns:a16="http://schemas.microsoft.com/office/drawing/2014/main" val="423578085"/>
                    </a:ext>
                  </a:extLst>
                </a:gridCol>
                <a:gridCol w="595009">
                  <a:extLst>
                    <a:ext uri="{9D8B030D-6E8A-4147-A177-3AD203B41FA5}">
                      <a16:colId xmlns:a16="http://schemas.microsoft.com/office/drawing/2014/main" val="2599419816"/>
                    </a:ext>
                  </a:extLst>
                </a:gridCol>
                <a:gridCol w="536015">
                  <a:extLst>
                    <a:ext uri="{9D8B030D-6E8A-4147-A177-3AD203B41FA5}">
                      <a16:colId xmlns:a16="http://schemas.microsoft.com/office/drawing/2014/main" val="640167462"/>
                    </a:ext>
                  </a:extLst>
                </a:gridCol>
                <a:gridCol w="654001">
                  <a:extLst>
                    <a:ext uri="{9D8B030D-6E8A-4147-A177-3AD203B41FA5}">
                      <a16:colId xmlns:a16="http://schemas.microsoft.com/office/drawing/2014/main" val="2202819866"/>
                    </a:ext>
                  </a:extLst>
                </a:gridCol>
              </a:tblGrid>
              <a:tr h="289264">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10">
                  <a:txBody>
                    <a:bodyPr/>
                    <a:lstStyle/>
                    <a:p>
                      <a:pPr algn="ctr" fontAlgn="b"/>
                      <a:r>
                        <a:rPr lang="en-GB" sz="800" b="1" i="0" u="none" strike="noStrike">
                          <a:solidFill>
                            <a:srgbClr val="000000"/>
                          </a:solidFill>
                          <a:effectLst/>
                          <a:latin typeface="Arial" panose="020B0604020202020204" pitchFamily="34" charset="0"/>
                        </a:rPr>
                        <a:t>PPMs / Repairs / Maintenance Costs</a:t>
                      </a:r>
                    </a:p>
                  </a:txBody>
                  <a:tcPr marL="5790" marR="5790" marT="5790" marB="34739"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b"/>
                      <a:endParaRPr lang="en-GB" sz="800" b="1" i="0" u="none" strike="noStrike">
                        <a:solidFill>
                          <a:srgbClr val="000000"/>
                        </a:solidFill>
                        <a:effectLst/>
                        <a:latin typeface="Arial" panose="020B0604020202020204" pitchFamily="34" charset="0"/>
                      </a:endParaRPr>
                    </a:p>
                  </a:txBody>
                  <a:tcPr marL="5790" marR="5790" marT="5790" marB="34739" anchor="b">
                    <a:lnL>
                      <a:noFill/>
                    </a:lnL>
                    <a:lnR>
                      <a:noFill/>
                    </a:lnR>
                    <a:lnT>
                      <a:noFill/>
                    </a:lnT>
                    <a:lnB>
                      <a:noFill/>
                    </a:lnB>
                    <a:noFill/>
                  </a:tcPr>
                </a:tc>
                <a:tc>
                  <a:txBody>
                    <a:bodyPr/>
                    <a:lstStyle/>
                    <a:p>
                      <a:pPr algn="l" fontAlgn="b"/>
                      <a:r>
                        <a:rPr lang="en-GB" sz="800" b="1" i="0" u="none" strike="noStrike">
                          <a:solidFill>
                            <a:srgbClr val="000000"/>
                          </a:solidFill>
                          <a:effectLst/>
                          <a:latin typeface="Arial" panose="020B0604020202020204" pitchFamily="34" charset="0"/>
                        </a:rPr>
                        <a:t>TOTAL</a:t>
                      </a:r>
                    </a:p>
                  </a:txBody>
                  <a:tcPr marL="5790" marR="5790" marT="5790" marB="34739" anchor="b">
                    <a:lnL>
                      <a:noFill/>
                    </a:lnL>
                    <a:lnR>
                      <a:noFill/>
                    </a:lnR>
                    <a:lnT>
                      <a:noFill/>
                    </a:lnT>
                    <a:lnB>
                      <a:noFill/>
                    </a:lnB>
                    <a:noFill/>
                  </a:tcPr>
                </a:tc>
                <a:extLst>
                  <a:ext uri="{0D108BD9-81ED-4DB2-BD59-A6C34878D82A}">
                    <a16:rowId xmlns:a16="http://schemas.microsoft.com/office/drawing/2014/main" val="3064747651"/>
                  </a:ext>
                </a:extLst>
              </a:tr>
              <a:tr h="289264">
                <a:tc>
                  <a:txBody>
                    <a:bodyPr/>
                    <a:lstStyle/>
                    <a:p>
                      <a:pPr algn="l" fontAlgn="b"/>
                      <a:endParaRPr lang="en-GB" sz="800" b="0" i="0" u="none" strike="noStrike" dirty="0">
                        <a:solidFill>
                          <a:srgbClr val="000000"/>
                        </a:solidFill>
                        <a:effectLst/>
                        <a:latin typeface="Arial" panose="020B0604020202020204" pitchFamily="34" charset="0"/>
                      </a:endParaRPr>
                    </a:p>
                  </a:txBody>
                  <a:tcPr marL="5790" marR="5790" marT="5790" marB="3473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1" i="0" u="none" strike="noStrike">
                          <a:solidFill>
                            <a:srgbClr val="000000"/>
                          </a:solidFill>
                          <a:effectLst/>
                          <a:latin typeface="Arial" panose="020B0604020202020204" pitchFamily="34" charset="0"/>
                        </a:rPr>
                        <a:t>2016</a:t>
                      </a:r>
                    </a:p>
                  </a:txBody>
                  <a:tcPr marL="5790" marR="5790" marT="5790" marB="34739"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1" i="0" u="none" strike="noStrike" dirty="0">
                          <a:solidFill>
                            <a:srgbClr val="000000"/>
                          </a:solidFill>
                          <a:effectLst/>
                          <a:latin typeface="Arial" panose="020B0604020202020204" pitchFamily="34" charset="0"/>
                        </a:rPr>
                        <a:t>2017</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1" i="0" u="none" strike="noStrike">
                          <a:solidFill>
                            <a:srgbClr val="000000"/>
                          </a:solidFill>
                          <a:effectLst/>
                          <a:latin typeface="Arial" panose="020B0604020202020204" pitchFamily="34" charset="0"/>
                        </a:rPr>
                        <a:t>2018</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1" i="0" u="none" strike="noStrike">
                          <a:solidFill>
                            <a:srgbClr val="000000"/>
                          </a:solidFill>
                          <a:effectLst/>
                          <a:latin typeface="Arial" panose="020B0604020202020204" pitchFamily="34" charset="0"/>
                        </a:rPr>
                        <a:t>2019</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1" i="0" u="none" strike="noStrike" dirty="0">
                          <a:solidFill>
                            <a:srgbClr val="000000"/>
                          </a:solidFill>
                          <a:effectLst/>
                          <a:latin typeface="Arial" panose="020B0604020202020204" pitchFamily="34" charset="0"/>
                        </a:rPr>
                        <a:t>2020</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1" i="0" u="none" strike="noStrike">
                          <a:solidFill>
                            <a:srgbClr val="000000"/>
                          </a:solidFill>
                          <a:effectLst/>
                          <a:latin typeface="Arial" panose="020B0604020202020204" pitchFamily="34" charset="0"/>
                        </a:rPr>
                        <a:t>2021</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1" i="0" u="none" strike="noStrike">
                          <a:solidFill>
                            <a:srgbClr val="000000"/>
                          </a:solidFill>
                          <a:effectLst/>
                          <a:latin typeface="Arial" panose="020B0604020202020204" pitchFamily="34" charset="0"/>
                        </a:rPr>
                        <a:t>2022</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1" i="0" u="none" strike="noStrike">
                          <a:solidFill>
                            <a:srgbClr val="000000"/>
                          </a:solidFill>
                          <a:effectLst/>
                          <a:latin typeface="Arial" panose="020B0604020202020204" pitchFamily="34" charset="0"/>
                        </a:rPr>
                        <a:t>2023</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1" i="0" u="none" strike="noStrike">
                          <a:solidFill>
                            <a:srgbClr val="000000"/>
                          </a:solidFill>
                          <a:effectLst/>
                          <a:latin typeface="Arial" panose="020B0604020202020204" pitchFamily="34" charset="0"/>
                        </a:rPr>
                        <a:t>2024</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1" i="0" u="none" strike="noStrike">
                          <a:solidFill>
                            <a:srgbClr val="000000"/>
                          </a:solidFill>
                          <a:effectLst/>
                          <a:latin typeface="Arial" panose="020B0604020202020204" pitchFamily="34" charset="0"/>
                        </a:rPr>
                        <a:t>2025</a:t>
                      </a:r>
                    </a:p>
                  </a:txBody>
                  <a:tcPr marL="5790" marR="5790" marT="5790" marB="34739"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endParaRPr lang="en-GB" sz="800" b="1" i="0" u="none" strike="noStrike">
                        <a:solidFill>
                          <a:srgbClr val="000000"/>
                        </a:solidFill>
                        <a:effectLst/>
                        <a:latin typeface="Arial" panose="020B0604020202020204" pitchFamily="34" charset="0"/>
                      </a:endParaRPr>
                    </a:p>
                  </a:txBody>
                  <a:tcPr marL="5790" marR="5790" marT="5790" marB="34739"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a:noFill/>
                    </a:lnT>
                    <a:lnB>
                      <a:noFill/>
                    </a:lnB>
                    <a:noFill/>
                  </a:tcPr>
                </a:tc>
                <a:extLst>
                  <a:ext uri="{0D108BD9-81ED-4DB2-BD59-A6C34878D82A}">
                    <a16:rowId xmlns:a16="http://schemas.microsoft.com/office/drawing/2014/main" val="108685986"/>
                  </a:ext>
                </a:extLst>
              </a:tr>
              <a:tr h="289264">
                <a:tc>
                  <a:txBody>
                    <a:bodyPr/>
                    <a:lstStyle/>
                    <a:p>
                      <a:pPr algn="l" fontAlgn="b"/>
                      <a:r>
                        <a:rPr lang="en-GB" sz="800" b="0" i="0" u="none" strike="noStrike">
                          <a:solidFill>
                            <a:srgbClr val="000000"/>
                          </a:solidFill>
                          <a:effectLst/>
                          <a:latin typeface="Arial" panose="020B0604020202020204" pitchFamily="34" charset="0"/>
                        </a:rPr>
                        <a:t>LBC - Business Opportunity</a:t>
                      </a:r>
                    </a:p>
                  </a:txBody>
                  <a:tcPr marL="5790" marR="5790" marT="5790" marB="3473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20665.22</a:t>
                      </a:r>
                    </a:p>
                  </a:txBody>
                  <a:tcPr marL="5790" marR="5790" marT="5790" marB="34739"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20456.17</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33527.58</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dirty="0">
                          <a:solidFill>
                            <a:srgbClr val="000000"/>
                          </a:solidFill>
                          <a:effectLst/>
                          <a:latin typeface="Arial" panose="020B0604020202020204" pitchFamily="34" charset="0"/>
                        </a:rPr>
                        <a:t>87091.68</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13157.79</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28080.27</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21621.92</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19432.81</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13447.21</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800" b="0" i="0" u="none" strike="noStrike">
                          <a:solidFill>
                            <a:srgbClr val="000000"/>
                          </a:solidFill>
                          <a:effectLst/>
                          <a:latin typeface="Arial" panose="020B0604020202020204" pitchFamily="34" charset="0"/>
                        </a:rPr>
                        <a:t>0.00</a:t>
                      </a:r>
                    </a:p>
                  </a:txBody>
                  <a:tcPr marL="5790" marR="5790" marT="5790" marB="34739"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GB" sz="800" b="1" i="0" u="none" strike="noStrike">
                          <a:solidFill>
                            <a:srgbClr val="000000"/>
                          </a:solidFill>
                          <a:effectLst/>
                          <a:latin typeface="Arial" panose="020B0604020202020204" pitchFamily="34" charset="0"/>
                        </a:rPr>
                        <a:t>£257,480.65 </a:t>
                      </a:r>
                    </a:p>
                  </a:txBody>
                  <a:tcPr marL="5790" marR="5790" marT="5790" marB="34739" anchor="b">
                    <a:lnL>
                      <a:noFill/>
                    </a:lnL>
                    <a:lnR>
                      <a:noFill/>
                    </a:lnR>
                    <a:lnT>
                      <a:noFill/>
                    </a:lnT>
                    <a:lnB>
                      <a:noFill/>
                    </a:lnB>
                    <a:noFill/>
                  </a:tcPr>
                </a:tc>
                <a:extLst>
                  <a:ext uri="{0D108BD9-81ED-4DB2-BD59-A6C34878D82A}">
                    <a16:rowId xmlns:a16="http://schemas.microsoft.com/office/drawing/2014/main" val="750811352"/>
                  </a:ext>
                </a:extLst>
              </a:tr>
              <a:tr h="289264">
                <a:tc>
                  <a:txBody>
                    <a:bodyPr/>
                    <a:lstStyle/>
                    <a:p>
                      <a:pPr algn="l" fontAlgn="b"/>
                      <a:r>
                        <a:rPr lang="en-GB" sz="800" b="0" i="0" u="none" strike="noStrike">
                          <a:solidFill>
                            <a:srgbClr val="000000"/>
                          </a:solidFill>
                          <a:effectLst/>
                          <a:latin typeface="Arial" panose="020B0604020202020204" pitchFamily="34" charset="0"/>
                        </a:rPr>
                        <a:t>LBC - Howitt</a:t>
                      </a:r>
                    </a:p>
                  </a:txBody>
                  <a:tcPr marL="5790" marR="5790" marT="5790" marB="3473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22074.45</a:t>
                      </a:r>
                    </a:p>
                  </a:txBody>
                  <a:tcPr marL="5790" marR="5790" marT="5790" marB="34739"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1791.27</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7962.91</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422.81</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730.17</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2699.08</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12897.38</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13169.82</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16800.79</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800" b="0" i="0" u="none" strike="noStrike">
                          <a:solidFill>
                            <a:srgbClr val="000000"/>
                          </a:solidFill>
                          <a:effectLst/>
                          <a:latin typeface="Arial" panose="020B0604020202020204" pitchFamily="34" charset="0"/>
                        </a:rPr>
                        <a:t>182.64</a:t>
                      </a:r>
                    </a:p>
                  </a:txBody>
                  <a:tcPr marL="5790" marR="5790" marT="5790" marB="34739"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GB" sz="800" b="1" i="0" u="none" strike="noStrike">
                          <a:solidFill>
                            <a:srgbClr val="000000"/>
                          </a:solidFill>
                          <a:effectLst/>
                          <a:latin typeface="Arial" panose="020B0604020202020204" pitchFamily="34" charset="0"/>
                        </a:rPr>
                        <a:t>£78,731.32 </a:t>
                      </a:r>
                    </a:p>
                  </a:txBody>
                  <a:tcPr marL="5790" marR="5790" marT="5790" marB="34739" anchor="b">
                    <a:lnL>
                      <a:noFill/>
                    </a:lnL>
                    <a:lnR>
                      <a:noFill/>
                    </a:lnR>
                    <a:lnT>
                      <a:noFill/>
                    </a:lnT>
                    <a:lnB>
                      <a:noFill/>
                    </a:lnB>
                    <a:noFill/>
                  </a:tcPr>
                </a:tc>
                <a:extLst>
                  <a:ext uri="{0D108BD9-81ED-4DB2-BD59-A6C34878D82A}">
                    <a16:rowId xmlns:a16="http://schemas.microsoft.com/office/drawing/2014/main" val="2295997760"/>
                  </a:ext>
                </a:extLst>
              </a:tr>
              <a:tr h="350896">
                <a:tc>
                  <a:txBody>
                    <a:bodyPr/>
                    <a:lstStyle/>
                    <a:p>
                      <a:pPr algn="l" fontAlgn="b"/>
                      <a:r>
                        <a:rPr lang="en-GB" sz="800" b="0" i="0" u="none" strike="noStrike">
                          <a:solidFill>
                            <a:srgbClr val="000000"/>
                          </a:solidFill>
                          <a:effectLst/>
                          <a:latin typeface="Arial" panose="020B0604020202020204" pitchFamily="34" charset="0"/>
                        </a:rPr>
                        <a:t>Marcus Garvey</a:t>
                      </a:r>
                    </a:p>
                  </a:txBody>
                  <a:tcPr marL="5790" marR="5790" marT="5790" marB="3473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6491.17</a:t>
                      </a:r>
                    </a:p>
                  </a:txBody>
                  <a:tcPr marL="5790" marR="5790" marT="5790" marB="34739"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16892.38</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14807.31</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12648.74</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20258.87</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12184.45</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16892.20</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16601.35</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6400.37</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800" b="0" i="0" u="none" strike="noStrike">
                          <a:solidFill>
                            <a:srgbClr val="000000"/>
                          </a:solidFill>
                          <a:effectLst/>
                          <a:latin typeface="Arial" panose="020B0604020202020204" pitchFamily="34" charset="0"/>
                        </a:rPr>
                        <a:t>0.00</a:t>
                      </a:r>
                    </a:p>
                  </a:txBody>
                  <a:tcPr marL="5790" marR="5790" marT="5790" marB="34739"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GB" sz="800" b="1" i="0" u="none" strike="noStrike" dirty="0">
                          <a:solidFill>
                            <a:srgbClr val="000000"/>
                          </a:solidFill>
                          <a:effectLst/>
                          <a:latin typeface="Arial" panose="020B0604020202020204" pitchFamily="34" charset="0"/>
                        </a:rPr>
                        <a:t>£123,176.84 </a:t>
                      </a:r>
                    </a:p>
                  </a:txBody>
                  <a:tcPr marL="5790" marR="5790" marT="5790" marB="34739" anchor="b">
                    <a:lnL>
                      <a:noFill/>
                    </a:lnL>
                    <a:lnR>
                      <a:noFill/>
                    </a:lnR>
                    <a:lnT>
                      <a:noFill/>
                    </a:lnT>
                    <a:lnB>
                      <a:noFill/>
                    </a:lnB>
                    <a:noFill/>
                  </a:tcPr>
                </a:tc>
                <a:extLst>
                  <a:ext uri="{0D108BD9-81ED-4DB2-BD59-A6C34878D82A}">
                    <a16:rowId xmlns:a16="http://schemas.microsoft.com/office/drawing/2014/main" val="2877423081"/>
                  </a:ext>
                </a:extLst>
              </a:tr>
              <a:tr h="289264">
                <a:tc>
                  <a:txBody>
                    <a:bodyPr/>
                    <a:lstStyle/>
                    <a:p>
                      <a:pPr algn="l" fontAlgn="b"/>
                      <a:r>
                        <a:rPr lang="en-GB" sz="800" b="0" i="0" u="none" strike="noStrike">
                          <a:solidFill>
                            <a:srgbClr val="000000"/>
                          </a:solidFill>
                          <a:effectLst/>
                          <a:latin typeface="Arial" panose="020B0604020202020204" pitchFamily="34" charset="0"/>
                        </a:rPr>
                        <a:t>Workshops</a:t>
                      </a:r>
                    </a:p>
                  </a:txBody>
                  <a:tcPr marL="5790" marR="5790" marT="5790" marB="3473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1131.53</a:t>
                      </a:r>
                    </a:p>
                  </a:txBody>
                  <a:tcPr marL="5790" marR="5790" marT="5790" marB="34739"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4338.33</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2609.33</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6143.87</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4968.89</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7286.96</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25109.60</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7753.48</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GB" sz="800" b="0" i="0" u="none" strike="noStrike">
                          <a:solidFill>
                            <a:srgbClr val="000000"/>
                          </a:solidFill>
                          <a:effectLst/>
                          <a:latin typeface="Arial" panose="020B0604020202020204" pitchFamily="34" charset="0"/>
                        </a:rPr>
                        <a:t>538.20</a:t>
                      </a:r>
                    </a:p>
                  </a:txBody>
                  <a:tcPr marL="5790" marR="5790" marT="5790" marB="34739"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GB" sz="800" b="0" i="0" u="none" strike="noStrike">
                          <a:solidFill>
                            <a:srgbClr val="000000"/>
                          </a:solidFill>
                          <a:effectLst/>
                          <a:latin typeface="Arial" panose="020B0604020202020204" pitchFamily="34" charset="0"/>
                        </a:rPr>
                        <a:t>1182.65</a:t>
                      </a:r>
                    </a:p>
                  </a:txBody>
                  <a:tcPr marL="5790" marR="5790" marT="5790" marB="34739"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r>
                        <a:rPr lang="en-GB" sz="800" b="1" i="0" u="none" strike="noStrike">
                          <a:solidFill>
                            <a:srgbClr val="000000"/>
                          </a:solidFill>
                          <a:effectLst/>
                          <a:latin typeface="Arial" panose="020B0604020202020204" pitchFamily="34" charset="0"/>
                        </a:rPr>
                        <a:t>£61,062.84 </a:t>
                      </a:r>
                    </a:p>
                  </a:txBody>
                  <a:tcPr marL="5790" marR="5790" marT="5790" marB="34739" anchor="b">
                    <a:lnL>
                      <a:noFill/>
                    </a:lnL>
                    <a:lnR>
                      <a:noFill/>
                    </a:lnR>
                    <a:lnT>
                      <a:noFill/>
                    </a:lnT>
                    <a:lnB>
                      <a:noFill/>
                    </a:lnB>
                    <a:noFill/>
                  </a:tcPr>
                </a:tc>
                <a:extLst>
                  <a:ext uri="{0D108BD9-81ED-4DB2-BD59-A6C34878D82A}">
                    <a16:rowId xmlns:a16="http://schemas.microsoft.com/office/drawing/2014/main" val="2071031787"/>
                  </a:ext>
                </a:extLst>
              </a:tr>
              <a:tr h="289264">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a:noFill/>
                    </a:lnT>
                    <a:lnB>
                      <a:noFill/>
                    </a:lnB>
                    <a:noFill/>
                  </a:tcPr>
                </a:tc>
                <a:tc hMerge="1">
                  <a:txBody>
                    <a:bodyPr/>
                    <a:lstStyle/>
                    <a:p>
                      <a:endParaRPr lang="en-GB"/>
                    </a:p>
                  </a:txBody>
                  <a:tcPr/>
                </a:tc>
                <a:extLst>
                  <a:ext uri="{0D108BD9-81ED-4DB2-BD59-A6C34878D82A}">
                    <a16:rowId xmlns:a16="http://schemas.microsoft.com/office/drawing/2014/main" val="629643873"/>
                  </a:ext>
                </a:extLst>
              </a:tr>
              <a:tr h="350184">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a:noFill/>
                    </a:lnT>
                    <a:lnB>
                      <a:noFill/>
                    </a:lnB>
                    <a:noFill/>
                  </a:tcPr>
                </a:tc>
                <a:tc>
                  <a:txBody>
                    <a:bodyPr/>
                    <a:lstStyle/>
                    <a:p>
                      <a:pPr algn="r" fontAlgn="b"/>
                      <a:r>
                        <a:rPr lang="en-GB" sz="800" b="0" i="0" u="none" strike="noStrike">
                          <a:solidFill>
                            <a:srgbClr val="000000"/>
                          </a:solidFill>
                          <a:effectLst/>
                          <a:latin typeface="Arial" panose="020B0604020202020204" pitchFamily="34" charset="0"/>
                        </a:rPr>
                        <a:t> £50,362.37 </a:t>
                      </a:r>
                    </a:p>
                  </a:txBody>
                  <a:tcPr marL="5790" marR="5790" marT="5790" marB="34739" anchor="b">
                    <a:lnL>
                      <a:noFill/>
                    </a:lnL>
                    <a:lnR>
                      <a:noFill/>
                    </a:lnR>
                    <a:lnT>
                      <a:noFill/>
                    </a:lnT>
                    <a:lnB>
                      <a:noFill/>
                    </a:lnB>
                    <a:noFill/>
                  </a:tcPr>
                </a:tc>
                <a:tc>
                  <a:txBody>
                    <a:bodyPr/>
                    <a:lstStyle/>
                    <a:p>
                      <a:pPr algn="r" fontAlgn="b"/>
                      <a:r>
                        <a:rPr lang="en-GB" sz="800" b="0" i="0" u="none" strike="noStrike">
                          <a:solidFill>
                            <a:srgbClr val="000000"/>
                          </a:solidFill>
                          <a:effectLst/>
                          <a:latin typeface="Arial" panose="020B0604020202020204" pitchFamily="34" charset="0"/>
                        </a:rPr>
                        <a:t> £43,478.15 </a:t>
                      </a:r>
                    </a:p>
                  </a:txBody>
                  <a:tcPr marL="5790" marR="5790" marT="5790" marB="34739" anchor="b">
                    <a:lnL>
                      <a:noFill/>
                    </a:lnL>
                    <a:lnR>
                      <a:noFill/>
                    </a:lnR>
                    <a:lnT>
                      <a:noFill/>
                    </a:lnT>
                    <a:lnB>
                      <a:noFill/>
                    </a:lnB>
                    <a:noFill/>
                  </a:tcPr>
                </a:tc>
                <a:tc>
                  <a:txBody>
                    <a:bodyPr/>
                    <a:lstStyle/>
                    <a:p>
                      <a:pPr algn="r" fontAlgn="b"/>
                      <a:r>
                        <a:rPr lang="en-GB" sz="800" b="0" i="0" u="none" strike="noStrike">
                          <a:solidFill>
                            <a:srgbClr val="000000"/>
                          </a:solidFill>
                          <a:effectLst/>
                          <a:latin typeface="Arial" panose="020B0604020202020204" pitchFamily="34" charset="0"/>
                        </a:rPr>
                        <a:t> £58,907.13 </a:t>
                      </a:r>
                    </a:p>
                  </a:txBody>
                  <a:tcPr marL="5790" marR="5790" marT="5790" marB="34739" anchor="b">
                    <a:lnL>
                      <a:noFill/>
                    </a:lnL>
                    <a:lnR>
                      <a:noFill/>
                    </a:lnR>
                    <a:lnT>
                      <a:noFill/>
                    </a:lnT>
                    <a:lnB>
                      <a:noFill/>
                    </a:lnB>
                    <a:noFill/>
                  </a:tcPr>
                </a:tc>
                <a:tc>
                  <a:txBody>
                    <a:bodyPr/>
                    <a:lstStyle/>
                    <a:p>
                      <a:pPr algn="r" fontAlgn="b"/>
                      <a:r>
                        <a:rPr lang="en-GB" sz="800" b="0" i="0" u="none" strike="noStrike">
                          <a:solidFill>
                            <a:srgbClr val="000000"/>
                          </a:solidFill>
                          <a:effectLst/>
                          <a:latin typeface="Arial" panose="020B0604020202020204" pitchFamily="34" charset="0"/>
                        </a:rPr>
                        <a:t> £106,307.10 </a:t>
                      </a:r>
                    </a:p>
                  </a:txBody>
                  <a:tcPr marL="5790" marR="5790" marT="5790" marB="34739" anchor="b">
                    <a:lnL>
                      <a:noFill/>
                    </a:lnL>
                    <a:lnR>
                      <a:noFill/>
                    </a:lnR>
                    <a:lnT>
                      <a:noFill/>
                    </a:lnT>
                    <a:lnB>
                      <a:noFill/>
                    </a:lnB>
                    <a:noFill/>
                  </a:tcPr>
                </a:tc>
                <a:tc>
                  <a:txBody>
                    <a:bodyPr/>
                    <a:lstStyle/>
                    <a:p>
                      <a:pPr algn="r" fontAlgn="b"/>
                      <a:r>
                        <a:rPr lang="en-GB" sz="800" b="0" i="0" u="none" strike="noStrike">
                          <a:solidFill>
                            <a:srgbClr val="000000"/>
                          </a:solidFill>
                          <a:effectLst/>
                          <a:latin typeface="Arial" panose="020B0604020202020204" pitchFamily="34" charset="0"/>
                        </a:rPr>
                        <a:t> £39,115.72 </a:t>
                      </a:r>
                    </a:p>
                  </a:txBody>
                  <a:tcPr marL="5790" marR="5790" marT="5790" marB="34739" anchor="b">
                    <a:lnL>
                      <a:noFill/>
                    </a:lnL>
                    <a:lnR>
                      <a:noFill/>
                    </a:lnR>
                    <a:lnT>
                      <a:noFill/>
                    </a:lnT>
                    <a:lnB>
                      <a:noFill/>
                    </a:lnB>
                    <a:noFill/>
                  </a:tcPr>
                </a:tc>
                <a:tc>
                  <a:txBody>
                    <a:bodyPr/>
                    <a:lstStyle/>
                    <a:p>
                      <a:pPr algn="r" fontAlgn="b"/>
                      <a:r>
                        <a:rPr lang="en-GB" sz="800" b="0" i="0" u="none" strike="noStrike">
                          <a:solidFill>
                            <a:srgbClr val="000000"/>
                          </a:solidFill>
                          <a:effectLst/>
                          <a:latin typeface="Arial" panose="020B0604020202020204" pitchFamily="34" charset="0"/>
                        </a:rPr>
                        <a:t> £50,250.76 </a:t>
                      </a:r>
                    </a:p>
                  </a:txBody>
                  <a:tcPr marL="5790" marR="5790" marT="5790" marB="34739" anchor="b">
                    <a:lnL>
                      <a:noFill/>
                    </a:lnL>
                    <a:lnR>
                      <a:noFill/>
                    </a:lnR>
                    <a:lnT>
                      <a:noFill/>
                    </a:lnT>
                    <a:lnB>
                      <a:noFill/>
                    </a:lnB>
                    <a:noFill/>
                  </a:tcPr>
                </a:tc>
                <a:tc>
                  <a:txBody>
                    <a:bodyPr/>
                    <a:lstStyle/>
                    <a:p>
                      <a:pPr algn="r" fontAlgn="b"/>
                      <a:r>
                        <a:rPr lang="en-GB" sz="800" b="0" i="0" u="none" strike="noStrike">
                          <a:solidFill>
                            <a:srgbClr val="000000"/>
                          </a:solidFill>
                          <a:effectLst/>
                          <a:latin typeface="Arial" panose="020B0604020202020204" pitchFamily="34" charset="0"/>
                        </a:rPr>
                        <a:t> £76,521.10 </a:t>
                      </a:r>
                    </a:p>
                  </a:txBody>
                  <a:tcPr marL="5790" marR="5790" marT="5790" marB="34739" anchor="b">
                    <a:lnL>
                      <a:noFill/>
                    </a:lnL>
                    <a:lnR>
                      <a:noFill/>
                    </a:lnR>
                    <a:lnT>
                      <a:noFill/>
                    </a:lnT>
                    <a:lnB>
                      <a:noFill/>
                    </a:lnB>
                    <a:noFill/>
                  </a:tcPr>
                </a:tc>
                <a:tc>
                  <a:txBody>
                    <a:bodyPr/>
                    <a:lstStyle/>
                    <a:p>
                      <a:pPr algn="r" fontAlgn="b"/>
                      <a:r>
                        <a:rPr lang="en-GB" sz="800" b="0" i="0" u="none" strike="noStrike">
                          <a:solidFill>
                            <a:srgbClr val="000000"/>
                          </a:solidFill>
                          <a:effectLst/>
                          <a:latin typeface="Arial" panose="020B0604020202020204" pitchFamily="34" charset="0"/>
                        </a:rPr>
                        <a:t> £56,957.46 </a:t>
                      </a:r>
                    </a:p>
                  </a:txBody>
                  <a:tcPr marL="5790" marR="5790" marT="5790" marB="34739" anchor="b">
                    <a:lnL>
                      <a:noFill/>
                    </a:lnL>
                    <a:lnR>
                      <a:noFill/>
                    </a:lnR>
                    <a:lnT>
                      <a:noFill/>
                    </a:lnT>
                    <a:lnB>
                      <a:noFill/>
                    </a:lnB>
                    <a:noFill/>
                  </a:tcPr>
                </a:tc>
                <a:tc>
                  <a:txBody>
                    <a:bodyPr/>
                    <a:lstStyle/>
                    <a:p>
                      <a:pPr algn="r" fontAlgn="b"/>
                      <a:r>
                        <a:rPr lang="en-GB" sz="800" b="0" i="0" u="none" strike="noStrike">
                          <a:solidFill>
                            <a:srgbClr val="000000"/>
                          </a:solidFill>
                          <a:effectLst/>
                          <a:latin typeface="Arial" panose="020B0604020202020204" pitchFamily="34" charset="0"/>
                        </a:rPr>
                        <a:t> £37,186.57 </a:t>
                      </a:r>
                    </a:p>
                  </a:txBody>
                  <a:tcPr marL="5790" marR="5790" marT="5790" marB="34739" anchor="b">
                    <a:lnL>
                      <a:noFill/>
                    </a:lnL>
                    <a:lnR>
                      <a:noFill/>
                    </a:lnR>
                    <a:lnT>
                      <a:noFill/>
                    </a:lnT>
                    <a:lnB>
                      <a:noFill/>
                    </a:lnB>
                    <a:noFill/>
                  </a:tcPr>
                </a:tc>
                <a:tc>
                  <a:txBody>
                    <a:bodyPr/>
                    <a:lstStyle/>
                    <a:p>
                      <a:pPr algn="r" fontAlgn="b"/>
                      <a:r>
                        <a:rPr lang="en-GB" sz="800" b="0" i="0" u="none" strike="noStrike">
                          <a:solidFill>
                            <a:srgbClr val="000000"/>
                          </a:solidFill>
                          <a:effectLst/>
                          <a:latin typeface="Arial" panose="020B0604020202020204" pitchFamily="34" charset="0"/>
                        </a:rPr>
                        <a:t> £1,365.29 </a:t>
                      </a:r>
                    </a:p>
                  </a:txBody>
                  <a:tcPr marL="5790" marR="5790" marT="5790" marB="34739" anchor="b">
                    <a:lnL>
                      <a:noFill/>
                    </a:lnL>
                    <a:lnR>
                      <a:noFill/>
                    </a:lnR>
                    <a:lnT>
                      <a:noFill/>
                    </a:lnT>
                    <a:lnB>
                      <a:noFill/>
                    </a:lnB>
                    <a:noFill/>
                  </a:tcPr>
                </a:tc>
                <a:tc>
                  <a:txBody>
                    <a:bodyPr/>
                    <a:lstStyle/>
                    <a:p>
                      <a:pPr algn="l" fontAlgn="b"/>
                      <a:endParaRPr lang="en-GB" sz="800" b="0" i="0" u="none" strike="noStrike">
                        <a:solidFill>
                          <a:srgbClr val="000000"/>
                        </a:solidFill>
                        <a:effectLst/>
                        <a:latin typeface="Arial" panose="020B0604020202020204" pitchFamily="34" charset="0"/>
                      </a:endParaRPr>
                    </a:p>
                  </a:txBody>
                  <a:tcPr marL="5790" marR="5790" marT="5790" marB="34739" anchor="b">
                    <a:lnL>
                      <a:noFill/>
                    </a:lnL>
                    <a:lnR>
                      <a:noFill/>
                    </a:lnR>
                    <a:lnT>
                      <a:noFill/>
                    </a:lnT>
                    <a:lnB>
                      <a:noFill/>
                    </a:lnB>
                    <a:noFill/>
                  </a:tcPr>
                </a:tc>
                <a:tc>
                  <a:txBody>
                    <a:bodyPr/>
                    <a:lstStyle/>
                    <a:p>
                      <a:pPr algn="r" fontAlgn="b"/>
                      <a:r>
                        <a:rPr lang="en-GB" sz="800" b="1" i="0" u="none" strike="noStrike" dirty="0">
                          <a:solidFill>
                            <a:srgbClr val="000000"/>
                          </a:solidFill>
                          <a:effectLst/>
                          <a:latin typeface="Calibri" panose="020F0502020204030204" pitchFamily="34" charset="0"/>
                        </a:rPr>
                        <a:t> £520,451.65 </a:t>
                      </a:r>
                    </a:p>
                  </a:txBody>
                  <a:tcPr marL="5790" marR="5790" marT="5790" marB="34739"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4963919"/>
                  </a:ext>
                </a:extLst>
              </a:tr>
            </a:tbl>
          </a:graphicData>
        </a:graphic>
      </p:graphicFrame>
      <p:sp>
        <p:nvSpPr>
          <p:cNvPr id="6" name="TextBox 5">
            <a:extLst>
              <a:ext uri="{FF2B5EF4-FFF2-40B4-BE49-F238E27FC236}">
                <a16:creationId xmlns:a16="http://schemas.microsoft.com/office/drawing/2014/main" id="{E3D81FC6-126A-A0A3-CB81-DEEEC83FCF07}"/>
              </a:ext>
            </a:extLst>
          </p:cNvPr>
          <p:cNvSpPr txBox="1"/>
          <p:nvPr/>
        </p:nvSpPr>
        <p:spPr>
          <a:xfrm>
            <a:off x="624826" y="972021"/>
            <a:ext cx="7224245" cy="1600438"/>
          </a:xfrm>
          <a:prstGeom prst="rect">
            <a:avLst/>
          </a:prstGeom>
          <a:noFill/>
        </p:spPr>
        <p:txBody>
          <a:bodyPr wrap="square" rtlCol="0">
            <a:spAutoFit/>
          </a:bodyPr>
          <a:lstStyle/>
          <a:p>
            <a:pPr marL="342900" indent="-342900">
              <a:buFont typeface="Arial" panose="020B0604020202020204" pitchFamily="34" charset="0"/>
              <a:buChar char="•"/>
            </a:pPr>
            <a:r>
              <a:rPr lang="en-GB" sz="1400" dirty="0"/>
              <a:t>Expenditure on site maintenance/repairs since 2016 is £520K</a:t>
            </a:r>
          </a:p>
          <a:p>
            <a:pPr marL="342900" indent="-342900">
              <a:buFont typeface="Arial" panose="020B0604020202020204" pitchFamily="34" charset="0"/>
              <a:buChar char="•"/>
            </a:pPr>
            <a:endParaRPr lang="en-GB" sz="1400" dirty="0"/>
          </a:p>
          <a:p>
            <a:pPr marL="800100" lvl="1" indent="-342900">
              <a:buFont typeface="Arial" panose="020B0604020202020204" pitchFamily="34" charset="0"/>
              <a:buChar char="•"/>
            </a:pPr>
            <a:r>
              <a:rPr lang="en-GB" sz="1400" dirty="0"/>
              <a:t>£257K spent on LBC1</a:t>
            </a:r>
          </a:p>
          <a:p>
            <a:pPr marL="800100" lvl="1" indent="-342900">
              <a:buFont typeface="Arial" panose="020B0604020202020204" pitchFamily="34" charset="0"/>
              <a:buChar char="•"/>
            </a:pPr>
            <a:r>
              <a:rPr lang="en-GB" sz="1400" dirty="0"/>
              <a:t>£78K spent on the Howitt Building</a:t>
            </a:r>
          </a:p>
          <a:p>
            <a:pPr marL="800100" lvl="1" indent="-342900">
              <a:buFont typeface="Arial" panose="020B0604020202020204" pitchFamily="34" charset="0"/>
              <a:buChar char="•"/>
            </a:pPr>
            <a:r>
              <a:rPr lang="en-GB" sz="1400" dirty="0"/>
              <a:t>£123K spent on Marcus Garvey (tenant has contributed towards boiler and triple glazing).</a:t>
            </a:r>
          </a:p>
          <a:p>
            <a:pPr marL="800100" lvl="1" indent="-342900">
              <a:buFont typeface="Arial" panose="020B0604020202020204" pitchFamily="34" charset="0"/>
              <a:buChar char="•"/>
            </a:pPr>
            <a:r>
              <a:rPr lang="en-GB" sz="1400" dirty="0"/>
              <a:t>£61K spent on the workshops</a:t>
            </a:r>
          </a:p>
        </p:txBody>
      </p:sp>
    </p:spTree>
    <p:extLst>
      <p:ext uri="{BB962C8B-B14F-4D97-AF65-F5344CB8AC3E}">
        <p14:creationId xmlns:p14="http://schemas.microsoft.com/office/powerpoint/2010/main" val="1054693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0D4A5-C187-C27D-9520-40EFEB8FC2F6}"/>
            </a:ext>
          </a:extLst>
        </p:cNvPr>
        <p:cNvGrpSpPr/>
        <p:nvPr/>
      </p:nvGrpSpPr>
      <p:grpSpPr>
        <a:xfrm>
          <a:off x="0" y="0"/>
          <a:ext cx="0" cy="0"/>
          <a:chOff x="0" y="0"/>
          <a:chExt cx="0" cy="0"/>
        </a:xfrm>
      </p:grpSpPr>
      <p:pic>
        <p:nvPicPr>
          <p:cNvPr id="4" name="Content Placeholder 3" descr="JPEG Logo full colour Displays a larger version of this image in a new browser window">
            <a:hlinkClick r:id="rId3"/>
            <a:extLst>
              <a:ext uri="{FF2B5EF4-FFF2-40B4-BE49-F238E27FC236}">
                <a16:creationId xmlns:a16="http://schemas.microsoft.com/office/drawing/2014/main" id="{60562FC1-2985-3369-EFB6-BB6DFE163F53}"/>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871652" y="5060962"/>
            <a:ext cx="1255134" cy="4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Card 9">
            <a:extLst>
              <a:ext uri="{FF2B5EF4-FFF2-40B4-BE49-F238E27FC236}">
                <a16:creationId xmlns:a16="http://schemas.microsoft.com/office/drawing/2014/main" id="{48FA35C8-DA36-E1EB-F1C5-9903ED1FA711}"/>
              </a:ext>
            </a:extLst>
          </p:cNvPr>
          <p:cNvSpPr/>
          <p:nvPr/>
        </p:nvSpPr>
        <p:spPr>
          <a:xfrm rot="10800000">
            <a:off x="278918" y="306672"/>
            <a:ext cx="9823565" cy="5169373"/>
          </a:xfrm>
          <a:prstGeom prst="flowChartPunchedCar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697" eaLnBrk="1" fontAlgn="auto" hangingPunct="1">
              <a:spcBef>
                <a:spcPts val="0"/>
              </a:spcBef>
              <a:spcAft>
                <a:spcPts val="0"/>
              </a:spcAft>
              <a:defRPr/>
            </a:pPr>
            <a:endParaRPr lang="en-GB" sz="1531">
              <a:solidFill>
                <a:prstClr val="white"/>
              </a:solidFill>
              <a:latin typeface="Calibri" panose="020F0502020204030204"/>
            </a:endParaRPr>
          </a:p>
        </p:txBody>
      </p:sp>
      <p:sp>
        <p:nvSpPr>
          <p:cNvPr id="16" name="Rectangle 15">
            <a:extLst>
              <a:ext uri="{FF2B5EF4-FFF2-40B4-BE49-F238E27FC236}">
                <a16:creationId xmlns:a16="http://schemas.microsoft.com/office/drawing/2014/main" id="{BDE1B471-7EDD-A881-16D1-C84E00BD5B9F}"/>
              </a:ext>
            </a:extLst>
          </p:cNvPr>
          <p:cNvSpPr/>
          <p:nvPr/>
        </p:nvSpPr>
        <p:spPr>
          <a:xfrm>
            <a:off x="571148" y="384454"/>
            <a:ext cx="7795861" cy="324747"/>
          </a:xfrm>
          <a:prstGeom prst="rect">
            <a:avLst/>
          </a:prstGeom>
        </p:spPr>
        <p:txBody>
          <a:bodyPr wrap="square" lIns="77766" tIns="38883" rIns="77766" bIns="38883" anchor="t">
            <a:spAutoFit/>
          </a:bodyPr>
          <a:lstStyle/>
          <a:p>
            <a:pPr indent="13335">
              <a:spcBef>
                <a:spcPct val="20000"/>
              </a:spcBef>
              <a:defRPr/>
            </a:pPr>
            <a:r>
              <a:rPr lang="en-GB" sz="1600" b="1" dirty="0">
                <a:latin typeface="Arial"/>
                <a:cs typeface="Arial"/>
              </a:rPr>
              <a:t>Rationale for Closure</a:t>
            </a:r>
            <a:endParaRPr lang="en-US" dirty="0">
              <a:cs typeface="Arial"/>
            </a:endParaRPr>
          </a:p>
        </p:txBody>
      </p:sp>
      <p:sp>
        <p:nvSpPr>
          <p:cNvPr id="5" name="TextBox 4">
            <a:extLst>
              <a:ext uri="{FF2B5EF4-FFF2-40B4-BE49-F238E27FC236}">
                <a16:creationId xmlns:a16="http://schemas.microsoft.com/office/drawing/2014/main" id="{F60BD837-3CD2-DAF4-E504-214EB47B98CA}"/>
              </a:ext>
            </a:extLst>
          </p:cNvPr>
          <p:cNvSpPr txBox="1"/>
          <p:nvPr/>
        </p:nvSpPr>
        <p:spPr>
          <a:xfrm>
            <a:off x="571148" y="793804"/>
            <a:ext cx="9199040" cy="5016758"/>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GB" sz="1600" dirty="0">
                <a:effectLst/>
                <a:latin typeface="Aptos"/>
                <a:ea typeface="Aptos" panose="020B0004020202020204" pitchFamily="34" charset="0"/>
                <a:cs typeface="Aptos" panose="020B0004020202020204" pitchFamily="34" charset="0"/>
              </a:rPr>
              <a:t>The</a:t>
            </a:r>
            <a:r>
              <a:rPr lang="en-GB" sz="1600" dirty="0">
                <a:latin typeface="Aptos"/>
                <a:ea typeface="Aptos" panose="020B0004020202020204" pitchFamily="34" charset="0"/>
                <a:cs typeface="Aptos" panose="020B0004020202020204" pitchFamily="34" charset="0"/>
              </a:rPr>
              <a:t> closure of </a:t>
            </a:r>
            <a:r>
              <a:rPr lang="en-GB" sz="1600" dirty="0">
                <a:effectLst/>
                <a:latin typeface="Aptos"/>
                <a:ea typeface="Aptos" panose="020B0004020202020204" pitchFamily="34" charset="0"/>
                <a:cs typeface="Aptos" panose="020B0004020202020204" pitchFamily="34" charset="0"/>
              </a:rPr>
              <a:t>parts of the Lenton Business Centre has been taken on the grounds of </a:t>
            </a:r>
            <a:r>
              <a:rPr lang="en-GB" sz="1600" b="1" dirty="0">
                <a:effectLst/>
                <a:latin typeface="Aptos"/>
                <a:ea typeface="Aptos" panose="020B0004020202020204" pitchFamily="34" charset="0"/>
                <a:cs typeface="Aptos" panose="020B0004020202020204" pitchFamily="34" charset="0"/>
              </a:rPr>
              <a:t>health and safety only and no decision regarding the long-term future of the site has been made.</a:t>
            </a:r>
          </a:p>
          <a:p>
            <a:pPr marL="171450" indent="-171450">
              <a:buFont typeface="Arial" panose="020B0604020202020204" pitchFamily="34" charset="0"/>
              <a:buChar char="•"/>
            </a:pPr>
            <a:endParaRPr lang="en-GB" sz="1600" b="1" dirty="0">
              <a:latin typeface="Aptos"/>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GB" sz="1600" dirty="0">
                <a:latin typeface="Aptos"/>
                <a:ea typeface="Aptos" panose="020B0004020202020204" pitchFamily="34" charset="0"/>
                <a:cs typeface="Aptos" panose="020B0004020202020204" pitchFamily="34" charset="0"/>
              </a:rPr>
              <a:t>This is </a:t>
            </a:r>
            <a:r>
              <a:rPr lang="en-GB" sz="1600" dirty="0">
                <a:effectLst/>
                <a:latin typeface="Aptos"/>
                <a:ea typeface="Aptos" panose="020B0004020202020204" pitchFamily="34" charset="0"/>
                <a:cs typeface="Aptos" panose="020B0004020202020204" pitchFamily="34" charset="0"/>
              </a:rPr>
              <a:t>a direct result of Fire Risk Assessments undertaken in 2024 and an inspection by Council Officers qualified in Fire Health and Safety (NEBOSH/MA MCIOB). </a:t>
            </a:r>
          </a:p>
          <a:p>
            <a:endParaRPr lang="en-GB" sz="1600" dirty="0">
              <a:effectLst/>
              <a:latin typeface="Aptos"/>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GB" sz="1600" dirty="0">
                <a:effectLst/>
                <a:latin typeface="Aptos"/>
                <a:ea typeface="Aptos" panose="020B0004020202020204" pitchFamily="34" charset="0"/>
                <a:cs typeface="Aptos" panose="020B0004020202020204" pitchFamily="34" charset="0"/>
              </a:rPr>
              <a:t>The issues with the fire doors and compartmentation </a:t>
            </a:r>
            <a:r>
              <a:rPr lang="en-GB" sz="1600" dirty="0">
                <a:latin typeface="Aptos"/>
                <a:ea typeface="Aptos" panose="020B0004020202020204" pitchFamily="34" charset="0"/>
                <a:cs typeface="Aptos" panose="020B0004020202020204" pitchFamily="34" charset="0"/>
              </a:rPr>
              <a:t>potentially present</a:t>
            </a:r>
            <a:r>
              <a:rPr lang="en-GB" sz="1600" dirty="0">
                <a:effectLst/>
                <a:latin typeface="Aptos"/>
                <a:ea typeface="Aptos" panose="020B0004020202020204" pitchFamily="34" charset="0"/>
                <a:cs typeface="Aptos" panose="020B0004020202020204" pitchFamily="34" charset="0"/>
              </a:rPr>
              <a:t> a </a:t>
            </a:r>
            <a:r>
              <a:rPr lang="en-GB" sz="1600" b="1" dirty="0">
                <a:effectLst/>
                <a:latin typeface="Aptos"/>
                <a:ea typeface="Aptos" panose="020B0004020202020204" pitchFamily="34" charset="0"/>
                <a:cs typeface="Aptos" panose="020B0004020202020204" pitchFamily="34" charset="0"/>
              </a:rPr>
              <a:t>significant risk to life </a:t>
            </a:r>
            <a:r>
              <a:rPr lang="en-GB" sz="1600" dirty="0">
                <a:effectLst/>
                <a:latin typeface="Aptos"/>
                <a:ea typeface="Aptos" panose="020B0004020202020204" pitchFamily="34" charset="0"/>
                <a:cs typeface="Aptos" panose="020B0004020202020204" pitchFamily="34" charset="0"/>
              </a:rPr>
              <a:t>should a fire break out, particularly in a highly populated area such as the ballroom during an event. </a:t>
            </a:r>
          </a:p>
          <a:p>
            <a:pPr marL="171450" indent="-171450">
              <a:buFont typeface="Arial" panose="020B0604020202020204" pitchFamily="34" charset="0"/>
              <a:buChar char="•"/>
            </a:pPr>
            <a:endParaRPr lang="en-GB" sz="1600" dirty="0">
              <a:latin typeface="Aptos"/>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GB" sz="1600" dirty="0">
                <a:effectLst/>
                <a:latin typeface="Aptos"/>
                <a:ea typeface="Aptos" panose="020B0004020202020204" pitchFamily="34" charset="0"/>
                <a:cs typeface="Aptos" panose="020B0004020202020204" pitchFamily="34" charset="0"/>
              </a:rPr>
              <a:t>If a fire were to </a:t>
            </a:r>
            <a:r>
              <a:rPr lang="en-GB" sz="1600" dirty="0">
                <a:latin typeface="Aptos"/>
                <a:ea typeface="Aptos" panose="020B0004020202020204" pitchFamily="34" charset="0"/>
                <a:cs typeface="Aptos" panose="020B0004020202020204" pitchFamily="34" charset="0"/>
              </a:rPr>
              <a:t>start its </a:t>
            </a:r>
            <a:r>
              <a:rPr lang="en-GB" sz="1600" dirty="0">
                <a:effectLst/>
                <a:latin typeface="Aptos"/>
                <a:ea typeface="Aptos" panose="020B0004020202020204" pitchFamily="34" charset="0"/>
                <a:cs typeface="Aptos" panose="020B0004020202020204" pitchFamily="34" charset="0"/>
              </a:rPr>
              <a:t>spread would not be contained or slowed due to the inadequate/non-compliant fire doors and gaps in the com</a:t>
            </a:r>
            <a:r>
              <a:rPr lang="en-GB" sz="1600" dirty="0">
                <a:latin typeface="Aptos"/>
                <a:ea typeface="Aptos" panose="020B0004020202020204" pitchFamily="34" charset="0"/>
                <a:cs typeface="Aptos" panose="020B0004020202020204" pitchFamily="34" charset="0"/>
              </a:rPr>
              <a:t>partmentation. </a:t>
            </a:r>
          </a:p>
          <a:p>
            <a:endParaRPr lang="en-GB" sz="1600" dirty="0">
              <a:latin typeface="Aptos" panose="020B0004020202020204" pitchFamily="34" charset="0"/>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GB" sz="1600" dirty="0">
                <a:latin typeface="Aptos"/>
                <a:ea typeface="Aptos" panose="020B0004020202020204" pitchFamily="34" charset="0"/>
                <a:cs typeface="Aptos" panose="020B0004020202020204" pitchFamily="34" charset="0"/>
              </a:rPr>
              <a:t>If a fire were to break out during an event in the ballroom area the fire doors or compartmentation would not prevent the spread of fire, the </a:t>
            </a:r>
            <a:r>
              <a:rPr lang="en-GB" sz="1600" dirty="0">
                <a:effectLst/>
                <a:latin typeface="Aptos"/>
                <a:ea typeface="Aptos" panose="020B0004020202020204" pitchFamily="34" charset="0"/>
                <a:cs typeface="Aptos" panose="020B0004020202020204" pitchFamily="34" charset="0"/>
              </a:rPr>
              <a:t>means of escape is also inadequate, and the FRA identified that no staf</a:t>
            </a:r>
            <a:r>
              <a:rPr lang="en-GB" sz="1600" dirty="0">
                <a:latin typeface="Aptos"/>
                <a:ea typeface="Aptos" panose="020B0004020202020204" pitchFamily="34" charset="0"/>
                <a:cs typeface="Aptos" panose="020B0004020202020204" pitchFamily="34" charset="0"/>
              </a:rPr>
              <a:t>f or responsible persons are trained in the use of fire extinguishers </a:t>
            </a:r>
            <a:r>
              <a:rPr lang="en-GB" sz="1600" dirty="0">
                <a:effectLst/>
                <a:latin typeface="Aptos"/>
                <a:ea typeface="Aptos" panose="020B0004020202020204" pitchFamily="34" charset="0"/>
                <a:cs typeface="Aptos" panose="020B0004020202020204" pitchFamily="34" charset="0"/>
              </a:rPr>
              <a:t>therefore presenting increased risk of significant or fatal harm.</a:t>
            </a:r>
            <a:endParaRPr lang="en-GB" dirty="0"/>
          </a:p>
          <a:p>
            <a:endParaRPr lang="en-GB" sz="1200" dirty="0">
              <a:effectLst/>
              <a:latin typeface="Aptos" panose="020B0004020202020204" pitchFamily="34" charset="0"/>
              <a:ea typeface="Aptos" panose="020B0004020202020204" pitchFamily="34" charset="0"/>
              <a:cs typeface="Aptos" panose="020B0004020202020204" pitchFamily="34" charset="0"/>
            </a:endParaRPr>
          </a:p>
          <a:p>
            <a:pPr marL="171450" indent="-171450">
              <a:buFont typeface="Arial" panose="020B0604020202020204" pitchFamily="34" charset="0"/>
              <a:buChar char="•"/>
            </a:pPr>
            <a:endParaRPr lang="en-GB" sz="1200" dirty="0">
              <a:latin typeface="Aptos"/>
              <a:cs typeface="Arial"/>
            </a:endParaRPr>
          </a:p>
          <a:p>
            <a:endParaRPr lang="en-GB" sz="1600"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3668620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0CF02-E0D7-ED54-8265-A0575BD6BEAD}"/>
            </a:ext>
          </a:extLst>
        </p:cNvPr>
        <p:cNvGrpSpPr/>
        <p:nvPr/>
      </p:nvGrpSpPr>
      <p:grpSpPr>
        <a:xfrm>
          <a:off x="0" y="0"/>
          <a:ext cx="0" cy="0"/>
          <a:chOff x="0" y="0"/>
          <a:chExt cx="0" cy="0"/>
        </a:xfrm>
      </p:grpSpPr>
      <p:pic>
        <p:nvPicPr>
          <p:cNvPr id="4" name="Content Placeholder 3" descr="JPEG Logo full colour Displays a larger version of this image in a new browser window">
            <a:hlinkClick r:id="rId3"/>
            <a:extLst>
              <a:ext uri="{FF2B5EF4-FFF2-40B4-BE49-F238E27FC236}">
                <a16:creationId xmlns:a16="http://schemas.microsoft.com/office/drawing/2014/main" id="{72359AA1-D7F2-31A1-204D-0B02E0F04B76}"/>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871652" y="5060962"/>
            <a:ext cx="1255134" cy="4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Card 9">
            <a:extLst>
              <a:ext uri="{FF2B5EF4-FFF2-40B4-BE49-F238E27FC236}">
                <a16:creationId xmlns:a16="http://schemas.microsoft.com/office/drawing/2014/main" id="{0CE25A2C-C777-83F3-2432-B235051EEF1D}"/>
              </a:ext>
            </a:extLst>
          </p:cNvPr>
          <p:cNvSpPr/>
          <p:nvPr/>
        </p:nvSpPr>
        <p:spPr>
          <a:xfrm rot="10800000">
            <a:off x="278918" y="306672"/>
            <a:ext cx="9823565" cy="5169373"/>
          </a:xfrm>
          <a:prstGeom prst="flowChartPunchedCar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697" eaLnBrk="1" fontAlgn="auto" hangingPunct="1">
              <a:spcBef>
                <a:spcPts val="0"/>
              </a:spcBef>
              <a:spcAft>
                <a:spcPts val="0"/>
              </a:spcAft>
              <a:defRPr/>
            </a:pPr>
            <a:endParaRPr lang="en-GB" sz="1531">
              <a:solidFill>
                <a:prstClr val="white"/>
              </a:solidFill>
              <a:latin typeface="Calibri" panose="020F0502020204030204"/>
            </a:endParaRPr>
          </a:p>
        </p:txBody>
      </p:sp>
      <p:sp>
        <p:nvSpPr>
          <p:cNvPr id="16" name="Rectangle 15">
            <a:extLst>
              <a:ext uri="{FF2B5EF4-FFF2-40B4-BE49-F238E27FC236}">
                <a16:creationId xmlns:a16="http://schemas.microsoft.com/office/drawing/2014/main" id="{46E2FF9B-7629-27C5-DEAF-544D61F0DB0F}"/>
              </a:ext>
            </a:extLst>
          </p:cNvPr>
          <p:cNvSpPr/>
          <p:nvPr/>
        </p:nvSpPr>
        <p:spPr>
          <a:xfrm>
            <a:off x="571148" y="384454"/>
            <a:ext cx="7795861" cy="324747"/>
          </a:xfrm>
          <a:prstGeom prst="rect">
            <a:avLst/>
          </a:prstGeom>
        </p:spPr>
        <p:txBody>
          <a:bodyPr wrap="square" lIns="77766" tIns="38883" rIns="77766" bIns="38883" anchor="t">
            <a:spAutoFit/>
          </a:bodyPr>
          <a:lstStyle/>
          <a:p>
            <a:pPr indent="13335">
              <a:spcBef>
                <a:spcPct val="20000"/>
              </a:spcBef>
              <a:defRPr/>
            </a:pPr>
            <a:r>
              <a:rPr lang="en-GB" sz="1600" b="1" dirty="0">
                <a:latin typeface="Arial"/>
                <a:cs typeface="Arial"/>
              </a:rPr>
              <a:t>Rationale for Closure</a:t>
            </a:r>
            <a:endParaRPr lang="en-US" dirty="0">
              <a:cs typeface="Arial"/>
            </a:endParaRPr>
          </a:p>
        </p:txBody>
      </p:sp>
      <p:sp>
        <p:nvSpPr>
          <p:cNvPr id="5" name="TextBox 4">
            <a:extLst>
              <a:ext uri="{FF2B5EF4-FFF2-40B4-BE49-F238E27FC236}">
                <a16:creationId xmlns:a16="http://schemas.microsoft.com/office/drawing/2014/main" id="{97DEB567-A63F-2C18-3BF9-327C061EAEF6}"/>
              </a:ext>
            </a:extLst>
          </p:cNvPr>
          <p:cNvSpPr txBox="1"/>
          <p:nvPr/>
        </p:nvSpPr>
        <p:spPr>
          <a:xfrm>
            <a:off x="571148" y="546827"/>
            <a:ext cx="9227254" cy="5493812"/>
          </a:xfrm>
          <a:prstGeom prst="rect">
            <a:avLst/>
          </a:prstGeom>
          <a:noFill/>
        </p:spPr>
        <p:txBody>
          <a:bodyPr wrap="square" lIns="91440" tIns="45720" rIns="91440" bIns="45720" rtlCol="0" anchor="t">
            <a:spAutoFit/>
          </a:bodyPr>
          <a:lstStyle/>
          <a:p>
            <a:endParaRPr lang="en-GB" sz="1200" dirty="0">
              <a:effectLst/>
              <a:latin typeface="Aptos" panose="020B0004020202020204" pitchFamily="34" charset="0"/>
              <a:ea typeface="Aptos" panose="020B0004020202020204" pitchFamily="34" charset="0"/>
              <a:cs typeface="Aptos" panose="020B0004020202020204" pitchFamily="34" charset="0"/>
            </a:endParaRPr>
          </a:p>
          <a:p>
            <a:pPr marL="271145" indent="-271145">
              <a:buFont typeface="Arial"/>
              <a:buChar char="•"/>
            </a:pPr>
            <a:r>
              <a:rPr lang="en-GB" sz="1300" dirty="0">
                <a:effectLst/>
                <a:latin typeface="Aptos"/>
                <a:ea typeface="Aptos" panose="020B0004020202020204" pitchFamily="34" charset="0"/>
                <a:cs typeface="Aptos" panose="020B0004020202020204" pitchFamily="34" charset="0"/>
              </a:rPr>
              <a:t>The issues presented in the FRA are now known and </a:t>
            </a:r>
            <a:r>
              <a:rPr lang="en-GB" sz="1300" dirty="0">
                <a:latin typeface="Aptos"/>
                <a:ea typeface="Aptos" panose="020B0004020202020204" pitchFamily="34" charset="0"/>
                <a:cs typeface="Aptos" panose="020B0004020202020204" pitchFamily="34" charset="0"/>
              </a:rPr>
              <a:t>documented.</a:t>
            </a:r>
            <a:r>
              <a:rPr lang="en-GB" sz="1300" dirty="0">
                <a:effectLst/>
                <a:latin typeface="Aptos"/>
                <a:ea typeface="Aptos" panose="020B0004020202020204" pitchFamily="34" charset="0"/>
                <a:cs typeface="Aptos" panose="020B0004020202020204" pitchFamily="34" charset="0"/>
              </a:rPr>
              <a:t> </a:t>
            </a:r>
            <a:r>
              <a:rPr lang="en-GB" sz="1300" b="1" dirty="0">
                <a:latin typeface="Aptos"/>
                <a:ea typeface="Aptos" panose="020B0004020202020204" pitchFamily="34" charset="0"/>
                <a:cs typeface="Aptos" panose="020B0004020202020204" pitchFamily="34" charset="0"/>
              </a:rPr>
              <a:t>Therefore, taking no action or delaying action is not an option. </a:t>
            </a:r>
          </a:p>
          <a:p>
            <a:pPr marL="271145" indent="-271145"/>
            <a:endParaRPr lang="en-GB" sz="1300" dirty="0">
              <a:latin typeface="Aptos" panose="020B0004020202020204" pitchFamily="34" charset="0"/>
              <a:ea typeface="Aptos" panose="020B0004020202020204" pitchFamily="34" charset="0"/>
              <a:cs typeface="Aptos" panose="020B0004020202020204" pitchFamily="34" charset="0"/>
            </a:endParaRPr>
          </a:p>
          <a:p>
            <a:pPr marL="271145" indent="-271145">
              <a:buFont typeface="Arial"/>
              <a:buChar char="•"/>
            </a:pPr>
            <a:r>
              <a:rPr lang="en-GB" sz="1300" dirty="0">
                <a:latin typeface="Aptos"/>
                <a:ea typeface="Aptos" panose="020B0004020202020204" pitchFamily="34" charset="0"/>
                <a:cs typeface="Aptos" panose="020B0004020202020204" pitchFamily="34" charset="0"/>
              </a:rPr>
              <a:t>The</a:t>
            </a:r>
            <a:r>
              <a:rPr lang="en-GB" sz="1300" dirty="0">
                <a:effectLst/>
                <a:latin typeface="Aptos"/>
                <a:ea typeface="Aptos" panose="020B0004020202020204" pitchFamily="34" charset="0"/>
                <a:cs typeface="Aptos" panose="020B0004020202020204" pitchFamily="34" charset="0"/>
              </a:rPr>
              <a:t> </a:t>
            </a:r>
            <a:r>
              <a:rPr lang="en-GB" sz="1300" dirty="0">
                <a:latin typeface="Aptos"/>
                <a:ea typeface="Aptos" panose="020B0004020202020204" pitchFamily="34" charset="0"/>
                <a:cs typeface="Aptos" panose="020B0004020202020204" pitchFamily="34" charset="0"/>
              </a:rPr>
              <a:t> Council and more specifically the Responsible</a:t>
            </a:r>
            <a:r>
              <a:rPr lang="en-GB" sz="1300" dirty="0">
                <a:effectLst/>
                <a:latin typeface="Aptos"/>
                <a:ea typeface="Aptos" panose="020B0004020202020204" pitchFamily="34" charset="0"/>
                <a:cs typeface="Aptos" panose="020B0004020202020204" pitchFamily="34" charset="0"/>
              </a:rPr>
              <a:t> People within the Council (Director of Economic Development and Property/Corporate Director for Growth &amp; City Development/Chief Executive) can face prosecution under </a:t>
            </a:r>
            <a:r>
              <a:rPr lang="en-GB" sz="1300" b="1" dirty="0">
                <a:effectLst/>
                <a:latin typeface="Aptos"/>
                <a:ea typeface="Aptos" panose="020B0004020202020204" pitchFamily="34" charset="0"/>
                <a:cs typeface="Aptos" panose="020B0004020202020204" pitchFamily="34" charset="0"/>
              </a:rPr>
              <a:t>Corporate Manslaughter </a:t>
            </a:r>
            <a:r>
              <a:rPr lang="en-GB" sz="1300" dirty="0">
                <a:effectLst/>
                <a:latin typeface="Aptos"/>
                <a:ea typeface="Aptos" panose="020B0004020202020204" pitchFamily="34" charset="0"/>
                <a:cs typeface="Aptos" panose="020B0004020202020204" pitchFamily="34" charset="0"/>
              </a:rPr>
              <a:t>if they have failed to take appropriate action</a:t>
            </a:r>
            <a:r>
              <a:rPr lang="en-GB" sz="1300" dirty="0">
                <a:latin typeface="Aptos"/>
                <a:ea typeface="Aptos" panose="020B0004020202020204" pitchFamily="34" charset="0"/>
                <a:cs typeface="Aptos" panose="020B0004020202020204" pitchFamily="34" charset="0"/>
              </a:rPr>
              <a:t>.</a:t>
            </a:r>
            <a:r>
              <a:rPr lang="en-GB" sz="1300" dirty="0">
                <a:effectLst/>
                <a:latin typeface="Aptos"/>
                <a:ea typeface="Aptos" panose="020B0004020202020204" pitchFamily="34" charset="0"/>
                <a:cs typeface="Aptos" panose="020B0004020202020204" pitchFamily="34" charset="0"/>
              </a:rPr>
              <a:t> </a:t>
            </a:r>
          </a:p>
          <a:p>
            <a:pPr marL="271145" indent="-271145">
              <a:buFont typeface="Arial" panose="020B0604020202020204" pitchFamily="34" charset="0"/>
              <a:buChar char="•"/>
            </a:pPr>
            <a:endParaRPr lang="en-GB" sz="1300" dirty="0">
              <a:latin typeface="Aptos"/>
              <a:ea typeface="Aptos" panose="020B0004020202020204" pitchFamily="34" charset="0"/>
              <a:cs typeface="Aptos" panose="020B0004020202020204" pitchFamily="34" charset="0"/>
            </a:endParaRPr>
          </a:p>
          <a:p>
            <a:pPr marL="271145" indent="-271145">
              <a:buFont typeface="Arial" panose="020B0604020202020204" pitchFamily="34" charset="0"/>
              <a:buChar char="•"/>
            </a:pPr>
            <a:r>
              <a:rPr lang="en-GB" sz="1300" dirty="0">
                <a:effectLst/>
                <a:latin typeface="Aptos"/>
                <a:ea typeface="Aptos" panose="020B0004020202020204" pitchFamily="34" charset="0"/>
                <a:cs typeface="Aptos" panose="020B0004020202020204" pitchFamily="34" charset="0"/>
              </a:rPr>
              <a:t>The Fire Risk Assessment and inspection by </a:t>
            </a:r>
            <a:r>
              <a:rPr lang="en-GB" sz="1300" dirty="0">
                <a:latin typeface="Aptos"/>
                <a:ea typeface="Aptos" panose="020B0004020202020204" pitchFamily="34" charset="0"/>
                <a:cs typeface="Aptos" panose="020B0004020202020204" pitchFamily="34" charset="0"/>
              </a:rPr>
              <a:t>Officers </a:t>
            </a:r>
            <a:r>
              <a:rPr lang="en-GB" sz="1300" dirty="0">
                <a:effectLst/>
                <a:latin typeface="Aptos"/>
                <a:ea typeface="Aptos" panose="020B0004020202020204" pitchFamily="34" charset="0"/>
                <a:cs typeface="Aptos" panose="020B0004020202020204" pitchFamily="34" charset="0"/>
              </a:rPr>
              <a:t>presented significant concerns in relation to the fire doors and fire compartmentalisation within the Howitt and LBC 1 Buildings and Property Managers and the Director of Economic Development &amp; Property were advised to close the building as soon as possible with mitigation measures being put in place whilst the closure was enacted. An immediate closure was not deemed necessary as mitigation measures were put in place.</a:t>
            </a:r>
          </a:p>
          <a:p>
            <a:pPr marL="171450" indent="-171450">
              <a:buFont typeface="Arial" panose="020B0604020202020204" pitchFamily="34" charset="0"/>
              <a:buChar char="•"/>
            </a:pPr>
            <a:endParaRPr lang="en-GB" sz="1300" dirty="0">
              <a:latin typeface="Aptos"/>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GB" sz="1300" dirty="0">
                <a:latin typeface="Aptos"/>
                <a:ea typeface="Aptos" panose="020B0004020202020204" pitchFamily="34" charset="0"/>
                <a:cs typeface="Aptos" panose="020B0004020202020204" pitchFamily="34" charset="0"/>
              </a:rPr>
              <a:t>Mitigation measures included:</a:t>
            </a:r>
          </a:p>
          <a:p>
            <a:pPr marL="171450" indent="-171450">
              <a:buFont typeface="Arial" panose="020B0604020202020204" pitchFamily="34" charset="0"/>
              <a:buChar char="•"/>
            </a:pPr>
            <a:endParaRPr lang="en-GB" sz="1300" dirty="0">
              <a:latin typeface="Aptos"/>
              <a:ea typeface="Aptos" panose="020B0004020202020204" pitchFamily="34" charset="0"/>
              <a:cs typeface="Aptos" panose="020B0004020202020204" pitchFamily="34" charset="0"/>
            </a:endParaRPr>
          </a:p>
          <a:p>
            <a:pPr marL="628650" lvl="1" indent="-171450">
              <a:buFont typeface="Arial" panose="020B0604020202020204" pitchFamily="34" charset="0"/>
              <a:buChar char="•"/>
            </a:pPr>
            <a:r>
              <a:rPr lang="en-GB" sz="1300" dirty="0">
                <a:latin typeface="Aptos"/>
                <a:ea typeface="Aptos" panose="020B0004020202020204" pitchFamily="34" charset="0"/>
                <a:cs typeface="Aptos" panose="020B0004020202020204" pitchFamily="34" charset="0"/>
              </a:rPr>
              <a:t>Asking for large scale events to be stopped with immediate effect - high risk activity such as large events in the ballroom, use of the day centre and kitchen were ceased with immediate effect. These mitigations allowed lower risk activity to enable the appropriate action to be taken to close.</a:t>
            </a:r>
          </a:p>
          <a:p>
            <a:pPr marL="171450" indent="-171450">
              <a:buFont typeface="Arial" panose="020B0604020202020204" pitchFamily="34" charset="0"/>
              <a:buChar char="•"/>
            </a:pPr>
            <a:endParaRPr lang="en-GB" sz="1300" dirty="0">
              <a:latin typeface="Aptos"/>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GB" sz="1300" dirty="0">
                <a:latin typeface="Aptos"/>
                <a:cs typeface="Arial"/>
              </a:rPr>
              <a:t>There has been no change to the building which would enable us to reverse this course of action.</a:t>
            </a:r>
          </a:p>
          <a:p>
            <a:pPr marL="171450" indent="-171450">
              <a:buFont typeface="Arial" panose="020B0604020202020204" pitchFamily="34" charset="0"/>
              <a:buChar char="•"/>
            </a:pPr>
            <a:endParaRPr lang="en-GB" sz="1300" dirty="0">
              <a:latin typeface="Aptos"/>
              <a:cs typeface="Arial"/>
            </a:endParaRPr>
          </a:p>
          <a:p>
            <a:pPr marL="171450" indent="-171450">
              <a:buFont typeface="Arial" panose="020B0604020202020204" pitchFamily="34" charset="0"/>
              <a:buChar char="•"/>
            </a:pPr>
            <a:r>
              <a:rPr lang="en-GB" sz="1300" dirty="0">
                <a:latin typeface="Aptos"/>
                <a:cs typeface="Arial"/>
              </a:rPr>
              <a:t>Therefore, as Responsible Persons under the Fire Safety Order the Council has no option but to continue </a:t>
            </a:r>
          </a:p>
          <a:p>
            <a:r>
              <a:rPr lang="en-GB" sz="1300" dirty="0">
                <a:latin typeface="Aptos"/>
                <a:cs typeface="Arial"/>
              </a:rPr>
              <a:t>     with the closure of the buildings. </a:t>
            </a:r>
          </a:p>
          <a:p>
            <a:endParaRPr lang="en-GB" sz="1600" dirty="0"/>
          </a:p>
          <a:p>
            <a:endParaRPr lang="en-GB" dirty="0"/>
          </a:p>
        </p:txBody>
      </p:sp>
    </p:spTree>
    <p:extLst>
      <p:ext uri="{BB962C8B-B14F-4D97-AF65-F5344CB8AC3E}">
        <p14:creationId xmlns:p14="http://schemas.microsoft.com/office/powerpoint/2010/main" val="755761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09AFA-28EC-FF89-3E4F-077427BE4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B3210-7CFA-A5D6-024D-53BFF7A9A6C0}"/>
              </a:ext>
            </a:extLst>
          </p:cNvPr>
          <p:cNvSpPr>
            <a:spLocks noGrp="1"/>
          </p:cNvSpPr>
          <p:nvPr>
            <p:ph type="title"/>
          </p:nvPr>
        </p:nvSpPr>
        <p:spPr>
          <a:xfrm>
            <a:off x="447179" y="1116037"/>
            <a:ext cx="9362760" cy="4364366"/>
          </a:xfrm>
        </p:spPr>
        <p:txBody>
          <a:bodyPr>
            <a:noAutofit/>
          </a:bodyPr>
          <a:lstStyle/>
          <a:p>
            <a:br>
              <a:rPr lang="en-GB" sz="2381" b="1" dirty="0">
                <a:latin typeface="Arial" panose="020B0604020202020204" pitchFamily="34" charset="0"/>
                <a:cs typeface="Arial" panose="020B0604020202020204" pitchFamily="34" charset="0"/>
              </a:rPr>
            </a:br>
            <a:br>
              <a:rPr lang="en-GB" sz="2381" b="1" dirty="0">
                <a:latin typeface="Arial" panose="020B0604020202020204" pitchFamily="34" charset="0"/>
                <a:cs typeface="Arial" panose="020B0604020202020204" pitchFamily="34" charset="0"/>
              </a:rPr>
            </a:br>
            <a:br>
              <a:rPr lang="en-GB" sz="2381" b="1" dirty="0">
                <a:solidFill>
                  <a:schemeClr val="tx1">
                    <a:lumMod val="65000"/>
                    <a:lumOff val="35000"/>
                  </a:schemeClr>
                </a:solidFill>
                <a:latin typeface="Arial" panose="020B0604020202020204" pitchFamily="34" charset="0"/>
                <a:cs typeface="Arial" panose="020B0604020202020204" pitchFamily="34" charset="0"/>
              </a:rPr>
            </a:br>
            <a:br>
              <a:rPr lang="en-GB" sz="2041" b="1" dirty="0">
                <a:solidFill>
                  <a:schemeClr val="tx1">
                    <a:lumMod val="65000"/>
                    <a:lumOff val="35000"/>
                  </a:schemeClr>
                </a:solidFill>
                <a:latin typeface="Arial" panose="020B0604020202020204" pitchFamily="34" charset="0"/>
                <a:cs typeface="Arial" panose="020B0604020202020204" pitchFamily="34" charset="0"/>
              </a:rPr>
            </a:br>
            <a:br>
              <a:rPr lang="en-GB" sz="2381" b="1" dirty="0">
                <a:latin typeface="+mn-lt"/>
              </a:rPr>
            </a:br>
            <a:br>
              <a:rPr lang="en-GB" sz="2381" b="1" dirty="0">
                <a:solidFill>
                  <a:schemeClr val="accent5">
                    <a:lumMod val="50000"/>
                  </a:schemeClr>
                </a:solidFill>
                <a:latin typeface="+mn-lt"/>
              </a:rPr>
            </a:br>
            <a:endParaRPr lang="en-GB" sz="2381" b="1" dirty="0">
              <a:solidFill>
                <a:schemeClr val="accent5">
                  <a:lumMod val="50000"/>
                </a:schemeClr>
              </a:solidFill>
              <a:latin typeface="+mn-lt"/>
            </a:endParaRPr>
          </a:p>
        </p:txBody>
      </p:sp>
      <p:pic>
        <p:nvPicPr>
          <p:cNvPr id="4" name="Content Placeholder 3" descr="JPEG Logo full colour Displays a larger version of this image in a new browser window">
            <a:hlinkClick r:id="rId3"/>
            <a:extLst>
              <a:ext uri="{FF2B5EF4-FFF2-40B4-BE49-F238E27FC236}">
                <a16:creationId xmlns:a16="http://schemas.microsoft.com/office/drawing/2014/main" id="{7F85E7B6-103C-647E-E185-A77CC2CF6318}"/>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871401" y="5060817"/>
            <a:ext cx="1255049" cy="41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Card 9">
            <a:extLst>
              <a:ext uri="{FF2B5EF4-FFF2-40B4-BE49-F238E27FC236}">
                <a16:creationId xmlns:a16="http://schemas.microsoft.com/office/drawing/2014/main" id="{A117DE79-92DD-E28F-1F50-4E3B0FAC12B6}"/>
              </a:ext>
            </a:extLst>
          </p:cNvPr>
          <p:cNvSpPr/>
          <p:nvPr/>
        </p:nvSpPr>
        <p:spPr>
          <a:xfrm rot="10800000">
            <a:off x="252621" y="360109"/>
            <a:ext cx="9849529" cy="5106885"/>
          </a:xfrm>
          <a:prstGeom prst="flowChartPunchedCar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711">
              <a:defRPr/>
            </a:pPr>
            <a:endParaRPr lang="en-GB" sz="2041">
              <a:solidFill>
                <a:prstClr val="white"/>
              </a:solidFill>
              <a:latin typeface="Calibri" panose="020F0502020204030204"/>
            </a:endParaRPr>
          </a:p>
        </p:txBody>
      </p:sp>
      <p:sp>
        <p:nvSpPr>
          <p:cNvPr id="3" name="TextBox 2">
            <a:extLst>
              <a:ext uri="{FF2B5EF4-FFF2-40B4-BE49-F238E27FC236}">
                <a16:creationId xmlns:a16="http://schemas.microsoft.com/office/drawing/2014/main" id="{03CDAB82-5388-8C2D-B5DE-0A144486730F}"/>
              </a:ext>
            </a:extLst>
          </p:cNvPr>
          <p:cNvSpPr txBox="1"/>
          <p:nvPr/>
        </p:nvSpPr>
        <p:spPr>
          <a:xfrm>
            <a:off x="447179" y="1261757"/>
            <a:ext cx="9387060" cy="4031873"/>
          </a:xfrm>
          <a:prstGeom prst="rect">
            <a:avLst/>
          </a:prstGeom>
          <a:noFill/>
        </p:spPr>
        <p:txBody>
          <a:bodyPr wrap="square" rtlCol="0">
            <a:spAutoFit/>
          </a:bodyPr>
          <a:lstStyle/>
          <a:p>
            <a:r>
              <a:rPr lang="en-GB" sz="1600" b="1" dirty="0"/>
              <a:t>Corporate Manslaughter </a:t>
            </a:r>
            <a:r>
              <a:rPr lang="en-GB" sz="1600" dirty="0"/>
              <a:t>– When a company is found responsible for a fire safety failure that results in death, prosecuted under the Corporate Manslaughter and Corporate Homicide Act 2007 and Regulatory Reform (Fire Safety) Order 2005.</a:t>
            </a:r>
          </a:p>
          <a:p>
            <a:endParaRPr lang="en-GB" sz="1600" dirty="0"/>
          </a:p>
          <a:p>
            <a:r>
              <a:rPr lang="en-GB" sz="1600" b="1" dirty="0"/>
              <a:t>Gross negligence </a:t>
            </a:r>
            <a:r>
              <a:rPr lang="en-GB" sz="1600" dirty="0"/>
              <a:t>– Considered a manslaughter offence related to fire safety, the breach of regulations must be considered ‘gross negligence’ meaning a serious and reckless disregard for safety that led to a fatal outcome. Health and Safety a Work Act 1974.</a:t>
            </a:r>
          </a:p>
          <a:p>
            <a:endParaRPr lang="en-GB" sz="1600" dirty="0"/>
          </a:p>
          <a:p>
            <a:r>
              <a:rPr lang="en-GB" sz="1600" b="1" dirty="0"/>
              <a:t>Examples of Failures</a:t>
            </a:r>
            <a:r>
              <a:rPr lang="en-GB" sz="1600" dirty="0"/>
              <a:t>:</a:t>
            </a:r>
          </a:p>
          <a:p>
            <a:endParaRPr lang="en-GB" sz="1600" dirty="0"/>
          </a:p>
          <a:p>
            <a:pPr marL="243030" indent="-243030">
              <a:buFont typeface="Arial" panose="020B0604020202020204" pitchFamily="34" charset="0"/>
              <a:buChar char="•"/>
            </a:pPr>
            <a:r>
              <a:rPr lang="en-GB" sz="1600" dirty="0"/>
              <a:t>Failing to maintain fire safety equipment like detectors or extinguishers</a:t>
            </a:r>
          </a:p>
          <a:p>
            <a:pPr marL="243030" indent="-243030">
              <a:buFont typeface="Arial" panose="020B0604020202020204" pitchFamily="34" charset="0"/>
              <a:buChar char="•"/>
            </a:pPr>
            <a:r>
              <a:rPr lang="en-GB" sz="1600" dirty="0"/>
              <a:t>Ignoring building code requirements regarding fire exits or extinguishers</a:t>
            </a:r>
          </a:p>
          <a:p>
            <a:pPr marL="243030" indent="-243030">
              <a:buFont typeface="Arial" panose="020B0604020202020204" pitchFamily="34" charset="0"/>
              <a:buChar char="•"/>
            </a:pPr>
            <a:r>
              <a:rPr lang="en-GB" sz="1600" dirty="0"/>
              <a:t>Not conducting a proper fire risk assessments or neglecting identified hazards</a:t>
            </a:r>
          </a:p>
          <a:p>
            <a:pPr marL="243030" indent="-243030">
              <a:buFont typeface="Arial" panose="020B0604020202020204" pitchFamily="34" charset="0"/>
              <a:buChar char="•"/>
            </a:pPr>
            <a:r>
              <a:rPr lang="en-GB" sz="1600" dirty="0"/>
              <a:t>Failing to provide adequate fire safety training to employees or residents</a:t>
            </a:r>
          </a:p>
          <a:p>
            <a:endParaRPr lang="en-GB" sz="1600" dirty="0"/>
          </a:p>
          <a:p>
            <a:r>
              <a:rPr lang="en-GB" sz="1600" b="1" dirty="0"/>
              <a:t>Consequences</a:t>
            </a:r>
            <a:r>
              <a:rPr lang="en-GB" sz="1600" dirty="0"/>
              <a:t> – significant fines or imprisonment. </a:t>
            </a:r>
          </a:p>
        </p:txBody>
      </p:sp>
      <p:sp>
        <p:nvSpPr>
          <p:cNvPr id="5" name="TextBox 4">
            <a:extLst>
              <a:ext uri="{FF2B5EF4-FFF2-40B4-BE49-F238E27FC236}">
                <a16:creationId xmlns:a16="http://schemas.microsoft.com/office/drawing/2014/main" id="{819AEE5C-3F0C-24B8-A5C3-3BDC5CB1AC0F}"/>
              </a:ext>
            </a:extLst>
          </p:cNvPr>
          <p:cNvSpPr txBox="1"/>
          <p:nvPr/>
        </p:nvSpPr>
        <p:spPr>
          <a:xfrm>
            <a:off x="448287" y="634899"/>
            <a:ext cx="5441552" cy="369332"/>
          </a:xfrm>
          <a:prstGeom prst="rect">
            <a:avLst/>
          </a:prstGeom>
          <a:noFill/>
        </p:spPr>
        <p:txBody>
          <a:bodyPr wrap="square" rtlCol="0">
            <a:spAutoFit/>
          </a:bodyPr>
          <a:lstStyle/>
          <a:p>
            <a:r>
              <a:rPr lang="en-GB" sz="1800" b="1" dirty="0"/>
              <a:t>Consequence of not acting:</a:t>
            </a:r>
          </a:p>
        </p:txBody>
      </p:sp>
    </p:spTree>
    <p:extLst>
      <p:ext uri="{BB962C8B-B14F-4D97-AF65-F5344CB8AC3E}">
        <p14:creationId xmlns:p14="http://schemas.microsoft.com/office/powerpoint/2010/main" val="1411587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397A8-DBD6-BDB4-1064-6EE98EB426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2496E0-4CC2-EEAA-1D5A-108E71659B2F}"/>
              </a:ext>
            </a:extLst>
          </p:cNvPr>
          <p:cNvSpPr>
            <a:spLocks noGrp="1"/>
          </p:cNvSpPr>
          <p:nvPr>
            <p:ph type="title"/>
          </p:nvPr>
        </p:nvSpPr>
        <p:spPr>
          <a:xfrm>
            <a:off x="571148" y="320079"/>
            <a:ext cx="9239105" cy="5169375"/>
          </a:xfrm>
        </p:spPr>
        <p:txBody>
          <a:bodyPr>
            <a:noAutofit/>
          </a:bodyPr>
          <a:lstStyle/>
          <a:p>
            <a:br>
              <a:rPr lang="en-GB" sz="2381" b="1" dirty="0">
                <a:latin typeface="Arial" panose="020B0604020202020204" pitchFamily="34" charset="0"/>
                <a:cs typeface="Arial" panose="020B0604020202020204" pitchFamily="34" charset="0"/>
              </a:rPr>
            </a:br>
            <a:br>
              <a:rPr lang="en-GB" sz="2381" b="1" dirty="0">
                <a:latin typeface="Arial" panose="020B0604020202020204" pitchFamily="34" charset="0"/>
                <a:cs typeface="Arial" panose="020B0604020202020204" pitchFamily="34" charset="0"/>
              </a:rPr>
            </a:br>
            <a:br>
              <a:rPr lang="en-GB" sz="2381" b="1" dirty="0">
                <a:solidFill>
                  <a:schemeClr val="tx1">
                    <a:lumMod val="65000"/>
                    <a:lumOff val="35000"/>
                  </a:schemeClr>
                </a:solidFill>
                <a:latin typeface="Arial" panose="020B0604020202020204" pitchFamily="34" charset="0"/>
                <a:cs typeface="Arial" panose="020B0604020202020204" pitchFamily="34" charset="0"/>
              </a:rPr>
            </a:br>
            <a:br>
              <a:rPr lang="en-GB" sz="2041" b="1" dirty="0">
                <a:solidFill>
                  <a:schemeClr val="tx1">
                    <a:lumMod val="65000"/>
                    <a:lumOff val="35000"/>
                  </a:schemeClr>
                </a:solidFill>
                <a:latin typeface="Arial" panose="020B0604020202020204" pitchFamily="34" charset="0"/>
                <a:cs typeface="Arial" panose="020B0604020202020204" pitchFamily="34" charset="0"/>
              </a:rPr>
            </a:br>
            <a:br>
              <a:rPr lang="en-GB" sz="2381" b="1" dirty="0">
                <a:latin typeface="+mn-lt"/>
              </a:rPr>
            </a:br>
            <a:br>
              <a:rPr lang="en-GB" sz="2381" b="1" dirty="0">
                <a:solidFill>
                  <a:schemeClr val="accent5">
                    <a:lumMod val="50000"/>
                  </a:schemeClr>
                </a:solidFill>
                <a:latin typeface="+mn-lt"/>
              </a:rPr>
            </a:br>
            <a:endParaRPr lang="en-GB" sz="2381" b="1" dirty="0">
              <a:solidFill>
                <a:schemeClr val="accent5">
                  <a:lumMod val="50000"/>
                </a:schemeClr>
              </a:solidFill>
              <a:latin typeface="+mn-lt"/>
            </a:endParaRPr>
          </a:p>
        </p:txBody>
      </p:sp>
      <p:pic>
        <p:nvPicPr>
          <p:cNvPr id="4" name="Content Placeholder 3" descr="JPEG Logo full colour Displays a larger version of this image in a new browser window">
            <a:hlinkClick r:id="rId3"/>
            <a:extLst>
              <a:ext uri="{FF2B5EF4-FFF2-40B4-BE49-F238E27FC236}">
                <a16:creationId xmlns:a16="http://schemas.microsoft.com/office/drawing/2014/main" id="{94C89BD8-F256-D2EF-2312-B18412D15165}"/>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871652" y="5060962"/>
            <a:ext cx="1255134" cy="4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Card 9">
            <a:extLst>
              <a:ext uri="{FF2B5EF4-FFF2-40B4-BE49-F238E27FC236}">
                <a16:creationId xmlns:a16="http://schemas.microsoft.com/office/drawing/2014/main" id="{AE55E6AC-1F6C-69B0-D2D5-6CAAC72CF2F1}"/>
              </a:ext>
            </a:extLst>
          </p:cNvPr>
          <p:cNvSpPr/>
          <p:nvPr/>
        </p:nvSpPr>
        <p:spPr>
          <a:xfrm rot="10800000">
            <a:off x="278918" y="306672"/>
            <a:ext cx="9823565" cy="5169373"/>
          </a:xfrm>
          <a:prstGeom prst="flowChartPunchedCar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697" eaLnBrk="1" fontAlgn="auto" hangingPunct="1">
              <a:spcBef>
                <a:spcPts val="0"/>
              </a:spcBef>
              <a:spcAft>
                <a:spcPts val="0"/>
              </a:spcAft>
              <a:defRPr/>
            </a:pPr>
            <a:endParaRPr lang="en-GB" sz="1531">
              <a:solidFill>
                <a:prstClr val="white"/>
              </a:solidFill>
              <a:latin typeface="Calibri" panose="020F0502020204030204"/>
            </a:endParaRPr>
          </a:p>
        </p:txBody>
      </p:sp>
      <p:sp>
        <p:nvSpPr>
          <p:cNvPr id="16" name="Rectangle 15">
            <a:extLst>
              <a:ext uri="{FF2B5EF4-FFF2-40B4-BE49-F238E27FC236}">
                <a16:creationId xmlns:a16="http://schemas.microsoft.com/office/drawing/2014/main" id="{AD5833E6-20A9-1526-A1F7-9D893099D6B9}"/>
              </a:ext>
            </a:extLst>
          </p:cNvPr>
          <p:cNvSpPr/>
          <p:nvPr/>
        </p:nvSpPr>
        <p:spPr>
          <a:xfrm>
            <a:off x="571148" y="384454"/>
            <a:ext cx="7795861" cy="324747"/>
          </a:xfrm>
          <a:prstGeom prst="rect">
            <a:avLst/>
          </a:prstGeom>
        </p:spPr>
        <p:txBody>
          <a:bodyPr wrap="square" lIns="77766" tIns="38883" rIns="77766" bIns="38883" anchor="t">
            <a:spAutoFit/>
          </a:bodyPr>
          <a:lstStyle/>
          <a:p>
            <a:pPr indent="13335">
              <a:spcBef>
                <a:spcPct val="20000"/>
              </a:spcBef>
              <a:defRPr/>
            </a:pPr>
            <a:r>
              <a:rPr lang="en-GB" sz="1600" b="1" dirty="0">
                <a:latin typeface="Arial"/>
                <a:cs typeface="Arial"/>
              </a:rPr>
              <a:t>Summary of Support Offered by Economic Development/Growth Hub </a:t>
            </a:r>
          </a:p>
        </p:txBody>
      </p:sp>
      <p:sp>
        <p:nvSpPr>
          <p:cNvPr id="6" name="TextBox 5">
            <a:extLst>
              <a:ext uri="{FF2B5EF4-FFF2-40B4-BE49-F238E27FC236}">
                <a16:creationId xmlns:a16="http://schemas.microsoft.com/office/drawing/2014/main" id="{D9589F62-E333-026C-B14F-B84307EA8DF2}"/>
              </a:ext>
            </a:extLst>
          </p:cNvPr>
          <p:cNvSpPr txBox="1"/>
          <p:nvPr/>
        </p:nvSpPr>
        <p:spPr>
          <a:xfrm>
            <a:off x="648271" y="811885"/>
            <a:ext cx="8760846" cy="2092881"/>
          </a:xfrm>
          <a:prstGeom prst="rect">
            <a:avLst/>
          </a:prstGeom>
          <a:noFill/>
        </p:spPr>
        <p:txBody>
          <a:bodyPr wrap="square" lIns="91440" tIns="45720" rIns="91440" bIns="45720" anchor="t">
            <a:spAutoFit/>
          </a:bodyPr>
          <a:lstStyle/>
          <a:p>
            <a:pPr marL="342265" indent="-342265">
              <a:buFont typeface="Arial" panose="020B0604020202020204" pitchFamily="34" charset="0"/>
              <a:buChar char="•"/>
            </a:pPr>
            <a:r>
              <a:rPr lang="en-GB" sz="1400" dirty="0">
                <a:latin typeface="Arial"/>
                <a:ea typeface="+mn-lt"/>
                <a:cs typeface="+mn-lt"/>
              </a:rPr>
              <a:t>One to one business support advice offered to support businesses in relocation.</a:t>
            </a:r>
          </a:p>
          <a:p>
            <a:pPr marL="342265" indent="-342265">
              <a:buFont typeface="Arial" panose="020B0604020202020204" pitchFamily="34" charset="0"/>
              <a:buChar char="•"/>
            </a:pPr>
            <a:endParaRPr lang="en-GB" sz="1400" dirty="0">
              <a:latin typeface="Arial"/>
              <a:ea typeface="+mn-lt"/>
              <a:cs typeface="+mn-lt"/>
            </a:endParaRPr>
          </a:p>
          <a:p>
            <a:pPr marL="342265" indent="-342265">
              <a:buFont typeface="Arial" panose="020B0604020202020204" pitchFamily="34" charset="0"/>
              <a:buChar char="•"/>
            </a:pPr>
            <a:r>
              <a:rPr lang="en-GB" sz="1400" dirty="0">
                <a:latin typeface="Arial"/>
                <a:ea typeface="+mn-lt"/>
                <a:cs typeface="+mn-lt"/>
              </a:rPr>
              <a:t>Growth Hub dedicated inbox set up and email address provided to tenants;</a:t>
            </a:r>
            <a:endParaRPr lang="en-GB" sz="1400" dirty="0"/>
          </a:p>
          <a:p>
            <a:endParaRPr lang="en-GB" sz="1400" dirty="0">
              <a:ea typeface="+mn-lt"/>
              <a:cs typeface="+mn-lt"/>
            </a:endParaRPr>
          </a:p>
          <a:p>
            <a:pPr marL="342265" indent="-342265">
              <a:buFont typeface="Arial" panose="020B0604020202020204" pitchFamily="34" charset="0"/>
              <a:buChar char="•"/>
            </a:pPr>
            <a:r>
              <a:rPr lang="en-GB" sz="1400" dirty="0">
                <a:latin typeface="Arial"/>
                <a:ea typeface="+mn-lt"/>
                <a:cs typeface="+mn-lt"/>
              </a:rPr>
              <a:t>Provision of an information sheet outlining general services offered by the Growth Hub. </a:t>
            </a:r>
          </a:p>
          <a:p>
            <a:pPr lvl="1"/>
            <a:endParaRPr lang="en-GB" sz="1400" dirty="0">
              <a:ea typeface="+mn-lt"/>
              <a:cs typeface="+mn-lt"/>
            </a:endParaRPr>
          </a:p>
          <a:p>
            <a:pPr marL="342265" indent="-342265">
              <a:buFont typeface="Arial" panose="020B0604020202020204" pitchFamily="34" charset="0"/>
              <a:buChar char="•"/>
            </a:pPr>
            <a:r>
              <a:rPr lang="en-GB" sz="1400" dirty="0">
                <a:ea typeface="+mn-lt"/>
                <a:cs typeface="+mn-lt"/>
              </a:rPr>
              <a:t>Only 6 businesses have contacted the team to date.</a:t>
            </a:r>
          </a:p>
          <a:p>
            <a:pPr marL="342265" indent="-342265">
              <a:buFont typeface="Arial" panose="020B0604020202020204" pitchFamily="34" charset="0"/>
              <a:buChar char="•"/>
            </a:pPr>
            <a:endParaRPr lang="en-GB" sz="1600" dirty="0">
              <a:ea typeface="+mn-lt"/>
              <a:cs typeface="+mn-lt"/>
            </a:endParaRPr>
          </a:p>
          <a:p>
            <a:pPr marL="342265" indent="-342265">
              <a:buFont typeface="Arial" panose="020B0604020202020204" pitchFamily="34" charset="0"/>
              <a:buChar char="•"/>
            </a:pPr>
            <a:endParaRPr lang="en-GB" sz="1600" dirty="0">
              <a:cs typeface="Arial"/>
            </a:endParaRPr>
          </a:p>
        </p:txBody>
      </p:sp>
      <p:sp>
        <p:nvSpPr>
          <p:cNvPr id="7" name="TextBox 6">
            <a:extLst>
              <a:ext uri="{FF2B5EF4-FFF2-40B4-BE49-F238E27FC236}">
                <a16:creationId xmlns:a16="http://schemas.microsoft.com/office/drawing/2014/main" id="{606BD822-EB56-3614-6092-C725A6103202}"/>
              </a:ext>
            </a:extLst>
          </p:cNvPr>
          <p:cNvSpPr txBox="1"/>
          <p:nvPr/>
        </p:nvSpPr>
        <p:spPr>
          <a:xfrm>
            <a:off x="621380" y="2633839"/>
            <a:ext cx="6984776" cy="338554"/>
          </a:xfrm>
          <a:prstGeom prst="rect">
            <a:avLst/>
          </a:prstGeom>
          <a:noFill/>
        </p:spPr>
        <p:txBody>
          <a:bodyPr wrap="square" rtlCol="0">
            <a:spAutoFit/>
          </a:bodyPr>
          <a:lstStyle/>
          <a:p>
            <a:r>
              <a:rPr lang="en-GB" sz="1600" b="1" dirty="0"/>
              <a:t>Support offered by Strategic Assets &amp; Property</a:t>
            </a:r>
          </a:p>
        </p:txBody>
      </p:sp>
      <p:sp>
        <p:nvSpPr>
          <p:cNvPr id="8" name="TextBox 7">
            <a:extLst>
              <a:ext uri="{FF2B5EF4-FFF2-40B4-BE49-F238E27FC236}">
                <a16:creationId xmlns:a16="http://schemas.microsoft.com/office/drawing/2014/main" id="{9900F7B7-12F4-D36D-0206-F0AC838FF0BE}"/>
              </a:ext>
            </a:extLst>
          </p:cNvPr>
          <p:cNvSpPr txBox="1"/>
          <p:nvPr/>
        </p:nvSpPr>
        <p:spPr>
          <a:xfrm>
            <a:off x="648271" y="3100835"/>
            <a:ext cx="7344816" cy="2246769"/>
          </a:xfrm>
          <a:prstGeom prst="rect">
            <a:avLst/>
          </a:prstGeom>
          <a:noFill/>
        </p:spPr>
        <p:txBody>
          <a:bodyPr wrap="square" rtlCol="0">
            <a:spAutoFit/>
          </a:bodyPr>
          <a:lstStyle/>
          <a:p>
            <a:pPr marL="285750" indent="-285750">
              <a:buFont typeface="Arial" panose="020B0604020202020204" pitchFamily="34" charset="0"/>
              <a:buChar char="•"/>
            </a:pPr>
            <a:r>
              <a:rPr lang="en-GB" sz="1400" dirty="0"/>
              <a:t>1-2-1 meetings have taken place with tenants regarding vacating the site.</a:t>
            </a:r>
          </a:p>
          <a:p>
            <a:endParaRPr lang="en-GB" sz="1400" dirty="0"/>
          </a:p>
          <a:p>
            <a:pPr marL="285750" indent="-285750">
              <a:buFont typeface="Arial" panose="020B0604020202020204" pitchFamily="34" charset="0"/>
              <a:buChar char="•"/>
            </a:pPr>
            <a:r>
              <a:rPr lang="en-GB" sz="1400" dirty="0"/>
              <a:t>Details of Property Managers with available space in locations such as the John Folman Business Centre have been provided</a:t>
            </a:r>
          </a:p>
          <a:p>
            <a:endParaRPr lang="en-GB" sz="1400" dirty="0"/>
          </a:p>
          <a:p>
            <a:pPr marL="285750" indent="-285750">
              <a:buFont typeface="Arial" panose="020B0604020202020204" pitchFamily="34" charset="0"/>
              <a:buChar char="•"/>
            </a:pPr>
            <a:r>
              <a:rPr lang="en-GB" sz="1400" dirty="0"/>
              <a:t>Links to the Council’s property website provided.</a:t>
            </a:r>
          </a:p>
          <a:p>
            <a:endParaRPr lang="en-GB" sz="1400" dirty="0"/>
          </a:p>
          <a:p>
            <a:pPr marL="285750" indent="-285750">
              <a:buFont typeface="Arial" panose="020B0604020202020204" pitchFamily="34" charset="0"/>
              <a:buChar char="•"/>
            </a:pPr>
            <a:r>
              <a:rPr lang="en-GB" sz="1400" dirty="0"/>
              <a:t>To date no tenants have followed up on potential relocation space. </a:t>
            </a:r>
          </a:p>
          <a:p>
            <a:endParaRPr lang="en-GB" sz="1400" dirty="0"/>
          </a:p>
          <a:p>
            <a:pPr marL="285750" indent="-285750">
              <a:buFont typeface="Arial" panose="020B0604020202020204" pitchFamily="34" charset="0"/>
              <a:buChar char="•"/>
            </a:pPr>
            <a:r>
              <a:rPr lang="en-GB" sz="1400" dirty="0"/>
              <a:t>Gedling Borough Council have offered assistance on relocations. </a:t>
            </a:r>
          </a:p>
        </p:txBody>
      </p:sp>
    </p:spTree>
    <p:extLst>
      <p:ext uri="{BB962C8B-B14F-4D97-AF65-F5344CB8AC3E}">
        <p14:creationId xmlns:p14="http://schemas.microsoft.com/office/powerpoint/2010/main" val="4126391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5A4BF-761F-9ED1-ED5A-BE71E2A61B4B}"/>
            </a:ext>
          </a:extLst>
        </p:cNvPr>
        <p:cNvGrpSpPr/>
        <p:nvPr/>
      </p:nvGrpSpPr>
      <p:grpSpPr>
        <a:xfrm>
          <a:off x="0" y="0"/>
          <a:ext cx="0" cy="0"/>
          <a:chOff x="0" y="0"/>
          <a:chExt cx="0" cy="0"/>
        </a:xfrm>
      </p:grpSpPr>
      <p:pic>
        <p:nvPicPr>
          <p:cNvPr id="4" name="Content Placeholder 3" descr="JPEG Logo full colour Displays a larger version of this image in a new browser window">
            <a:hlinkClick r:id="rId3"/>
            <a:extLst>
              <a:ext uri="{FF2B5EF4-FFF2-40B4-BE49-F238E27FC236}">
                <a16:creationId xmlns:a16="http://schemas.microsoft.com/office/drawing/2014/main" id="{9CDCA37A-2F30-529D-A4D8-6421F5ADA768}"/>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871652" y="5060962"/>
            <a:ext cx="1255134" cy="4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Card 9">
            <a:extLst>
              <a:ext uri="{FF2B5EF4-FFF2-40B4-BE49-F238E27FC236}">
                <a16:creationId xmlns:a16="http://schemas.microsoft.com/office/drawing/2014/main" id="{1F8AEF2B-0A97-8A92-A16C-059C068C876C}"/>
              </a:ext>
            </a:extLst>
          </p:cNvPr>
          <p:cNvSpPr/>
          <p:nvPr/>
        </p:nvSpPr>
        <p:spPr>
          <a:xfrm rot="10800000">
            <a:off x="278918" y="306672"/>
            <a:ext cx="9823565" cy="5169373"/>
          </a:xfrm>
          <a:prstGeom prst="flowChartPunchedCar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697" eaLnBrk="1" fontAlgn="auto" hangingPunct="1">
              <a:spcBef>
                <a:spcPts val="0"/>
              </a:spcBef>
              <a:spcAft>
                <a:spcPts val="0"/>
              </a:spcAft>
              <a:defRPr/>
            </a:pPr>
            <a:endParaRPr lang="en-GB" sz="1531">
              <a:solidFill>
                <a:prstClr val="white"/>
              </a:solidFill>
              <a:latin typeface="Calibri" panose="020F0502020204030204"/>
            </a:endParaRPr>
          </a:p>
        </p:txBody>
      </p:sp>
      <p:sp>
        <p:nvSpPr>
          <p:cNvPr id="16" name="Rectangle 15">
            <a:extLst>
              <a:ext uri="{FF2B5EF4-FFF2-40B4-BE49-F238E27FC236}">
                <a16:creationId xmlns:a16="http://schemas.microsoft.com/office/drawing/2014/main" id="{7E23979F-0617-B712-DE1E-812DD08FA246}"/>
              </a:ext>
            </a:extLst>
          </p:cNvPr>
          <p:cNvSpPr/>
          <p:nvPr/>
        </p:nvSpPr>
        <p:spPr>
          <a:xfrm>
            <a:off x="571148" y="384454"/>
            <a:ext cx="7795861" cy="324747"/>
          </a:xfrm>
          <a:prstGeom prst="rect">
            <a:avLst/>
          </a:prstGeom>
        </p:spPr>
        <p:txBody>
          <a:bodyPr wrap="square" lIns="77766" tIns="38883" rIns="77766" bIns="38883" anchor="t">
            <a:spAutoFit/>
          </a:bodyPr>
          <a:lstStyle/>
          <a:p>
            <a:pPr indent="13335">
              <a:spcBef>
                <a:spcPct val="20000"/>
              </a:spcBef>
              <a:defRPr/>
            </a:pPr>
            <a:r>
              <a:rPr lang="en-GB" sz="1600" b="1">
                <a:latin typeface="Arial"/>
                <a:cs typeface="Arial"/>
              </a:rPr>
              <a:t>Next Steps </a:t>
            </a:r>
            <a:endParaRPr lang="en-US">
              <a:cs typeface="Arial"/>
            </a:endParaRPr>
          </a:p>
        </p:txBody>
      </p:sp>
      <p:sp>
        <p:nvSpPr>
          <p:cNvPr id="5" name="TextBox 4">
            <a:extLst>
              <a:ext uri="{FF2B5EF4-FFF2-40B4-BE49-F238E27FC236}">
                <a16:creationId xmlns:a16="http://schemas.microsoft.com/office/drawing/2014/main" id="{BAB4FF12-CC0B-CC3F-0483-47D09C8B3616}"/>
              </a:ext>
            </a:extLst>
          </p:cNvPr>
          <p:cNvSpPr txBox="1"/>
          <p:nvPr/>
        </p:nvSpPr>
        <p:spPr>
          <a:xfrm>
            <a:off x="648271" y="972021"/>
            <a:ext cx="8712968" cy="421653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1600" dirty="0">
                <a:latin typeface="Arial"/>
                <a:cs typeface="Arial"/>
              </a:rPr>
              <a:t>Share the FRA with Members and via FOI requests.</a:t>
            </a:r>
          </a:p>
          <a:p>
            <a:endParaRPr lang="en-GB" sz="1600" dirty="0">
              <a:latin typeface="Arial"/>
              <a:cs typeface="Arial"/>
            </a:endParaRPr>
          </a:p>
          <a:p>
            <a:pPr marL="342900" indent="-342900">
              <a:buFont typeface="Arial" panose="020B0604020202020204" pitchFamily="34" charset="0"/>
              <a:buChar char="•"/>
            </a:pPr>
            <a:r>
              <a:rPr lang="en-GB" sz="1600" dirty="0">
                <a:latin typeface="Arial"/>
                <a:cs typeface="Arial"/>
              </a:rPr>
              <a:t>Continue to secure vacant possession of the Howitt Building and LBC1 and ensure the buildings are safe and secured. </a:t>
            </a:r>
          </a:p>
          <a:p>
            <a:endParaRPr lang="en-US" sz="1600" dirty="0">
              <a:latin typeface="Arial"/>
              <a:cs typeface="Arial"/>
            </a:endParaRPr>
          </a:p>
          <a:p>
            <a:pPr marL="342900" indent="-342900">
              <a:buFont typeface="Arial" panose="020B0604020202020204" pitchFamily="34" charset="0"/>
              <a:buChar char="•"/>
            </a:pPr>
            <a:r>
              <a:rPr lang="en-GB" sz="1600" dirty="0">
                <a:latin typeface="Arial"/>
                <a:cs typeface="Arial"/>
              </a:rPr>
              <a:t>Ask Nottinghamshire Fire &amp; Rescue to undertake an inspection of the site.</a:t>
            </a:r>
          </a:p>
          <a:p>
            <a:endParaRPr lang="en-GB" sz="1600" dirty="0">
              <a:latin typeface="Arial"/>
              <a:cs typeface="Arial"/>
            </a:endParaRPr>
          </a:p>
          <a:p>
            <a:pPr marL="342900" indent="-342900">
              <a:buFont typeface="Arial" panose="020B0604020202020204" pitchFamily="34" charset="0"/>
              <a:buChar char="•"/>
            </a:pPr>
            <a:r>
              <a:rPr lang="en-GB" sz="1600" dirty="0">
                <a:latin typeface="Arial"/>
                <a:cs typeface="Arial"/>
              </a:rPr>
              <a:t>To date there has been </a:t>
            </a:r>
            <a:r>
              <a:rPr lang="en-GB" sz="1600" b="1" dirty="0">
                <a:latin typeface="Arial"/>
                <a:cs typeface="Arial"/>
              </a:rPr>
              <a:t>no decision on the future of the site. </a:t>
            </a:r>
            <a:r>
              <a:rPr lang="en-GB" sz="1600" dirty="0">
                <a:latin typeface="Arial"/>
                <a:cs typeface="Arial"/>
              </a:rPr>
              <a:t>A</a:t>
            </a:r>
            <a:r>
              <a:rPr lang="en-GB" sz="1600" b="1" dirty="0">
                <a:latin typeface="Arial"/>
                <a:cs typeface="Arial"/>
              </a:rPr>
              <a:t> </a:t>
            </a:r>
            <a:r>
              <a:rPr lang="en-GB" sz="1600" dirty="0">
                <a:latin typeface="Arial"/>
                <a:cs typeface="Arial"/>
              </a:rPr>
              <a:t>full options appraisal will be undertaken. </a:t>
            </a:r>
          </a:p>
          <a:p>
            <a:endParaRPr lang="en-GB" sz="1600" dirty="0"/>
          </a:p>
          <a:p>
            <a:pPr marL="342900" indent="-342900">
              <a:buFont typeface="Arial" panose="020B0604020202020204" pitchFamily="34" charset="0"/>
              <a:buChar char="•"/>
            </a:pPr>
            <a:r>
              <a:rPr lang="en-GB" sz="1600" dirty="0">
                <a:latin typeface="Arial"/>
                <a:cs typeface="Arial"/>
              </a:rPr>
              <a:t>The options appraisal will consider the impacts on the community and the users of the building as well as the financial feasibility.</a:t>
            </a:r>
            <a:endParaRPr lang="en-GB" sz="1600" dirty="0"/>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endParaRPr lang="en-GB" sz="1600" dirty="0"/>
          </a:p>
          <a:p>
            <a:endParaRPr lang="en-GB" sz="1600" dirty="0"/>
          </a:p>
          <a:p>
            <a:endParaRPr lang="en-GB" sz="1600" dirty="0"/>
          </a:p>
          <a:p>
            <a:endParaRPr lang="en-GB" sz="1200" dirty="0">
              <a:latin typeface="Aptos"/>
            </a:endParaRPr>
          </a:p>
        </p:txBody>
      </p:sp>
    </p:spTree>
    <p:extLst>
      <p:ext uri="{BB962C8B-B14F-4D97-AF65-F5344CB8AC3E}">
        <p14:creationId xmlns:p14="http://schemas.microsoft.com/office/powerpoint/2010/main" val="3251241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32B95-26BD-9493-894E-B709AC055B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DB2E49-47FE-8BBE-32A4-FC364FA3B335}"/>
              </a:ext>
            </a:extLst>
          </p:cNvPr>
          <p:cNvSpPr>
            <a:spLocks noGrp="1"/>
          </p:cNvSpPr>
          <p:nvPr>
            <p:ph type="title"/>
          </p:nvPr>
        </p:nvSpPr>
        <p:spPr>
          <a:xfrm>
            <a:off x="571148" y="320079"/>
            <a:ext cx="9239105" cy="5169375"/>
          </a:xfrm>
        </p:spPr>
        <p:txBody>
          <a:bodyPr>
            <a:noAutofit/>
          </a:bodyPr>
          <a:lstStyle/>
          <a:p>
            <a:br>
              <a:rPr lang="en-GB" sz="2381" b="1" dirty="0">
                <a:latin typeface="Arial" panose="020B0604020202020204" pitchFamily="34" charset="0"/>
                <a:cs typeface="Arial" panose="020B0604020202020204" pitchFamily="34" charset="0"/>
              </a:rPr>
            </a:br>
            <a:br>
              <a:rPr lang="en-GB" sz="2381" b="1" dirty="0">
                <a:latin typeface="Arial" panose="020B0604020202020204" pitchFamily="34" charset="0"/>
                <a:cs typeface="Arial" panose="020B0604020202020204" pitchFamily="34" charset="0"/>
              </a:rPr>
            </a:br>
            <a:br>
              <a:rPr lang="en-GB" sz="2381" b="1" dirty="0">
                <a:solidFill>
                  <a:schemeClr val="tx1">
                    <a:lumMod val="65000"/>
                    <a:lumOff val="35000"/>
                  </a:schemeClr>
                </a:solidFill>
                <a:latin typeface="Arial" panose="020B0604020202020204" pitchFamily="34" charset="0"/>
                <a:cs typeface="Arial" panose="020B0604020202020204" pitchFamily="34" charset="0"/>
              </a:rPr>
            </a:br>
            <a:br>
              <a:rPr lang="en-GB" sz="2041" b="1" dirty="0">
                <a:solidFill>
                  <a:schemeClr val="tx1">
                    <a:lumMod val="65000"/>
                    <a:lumOff val="35000"/>
                  </a:schemeClr>
                </a:solidFill>
                <a:latin typeface="Arial" panose="020B0604020202020204" pitchFamily="34" charset="0"/>
                <a:cs typeface="Arial" panose="020B0604020202020204" pitchFamily="34" charset="0"/>
              </a:rPr>
            </a:br>
            <a:br>
              <a:rPr lang="en-GB" sz="2381" b="1" dirty="0">
                <a:latin typeface="+mn-lt"/>
              </a:rPr>
            </a:br>
            <a:br>
              <a:rPr lang="en-GB" sz="2381" b="1" dirty="0">
                <a:solidFill>
                  <a:schemeClr val="accent5">
                    <a:lumMod val="50000"/>
                  </a:schemeClr>
                </a:solidFill>
                <a:latin typeface="+mn-lt"/>
              </a:rPr>
            </a:br>
            <a:endParaRPr lang="en-GB" sz="2381" b="1" dirty="0">
              <a:solidFill>
                <a:schemeClr val="accent5">
                  <a:lumMod val="50000"/>
                </a:schemeClr>
              </a:solidFill>
              <a:latin typeface="+mn-lt"/>
            </a:endParaRPr>
          </a:p>
        </p:txBody>
      </p:sp>
      <p:pic>
        <p:nvPicPr>
          <p:cNvPr id="4" name="Content Placeholder 3" descr="JPEG Logo full colour Displays a larger version of this image in a new browser window">
            <a:hlinkClick r:id="rId3"/>
            <a:extLst>
              <a:ext uri="{FF2B5EF4-FFF2-40B4-BE49-F238E27FC236}">
                <a16:creationId xmlns:a16="http://schemas.microsoft.com/office/drawing/2014/main" id="{A4A0D6D6-88A8-B084-DD5E-77232281F70D}"/>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871652" y="5060962"/>
            <a:ext cx="1255134" cy="4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Card 9">
            <a:extLst>
              <a:ext uri="{FF2B5EF4-FFF2-40B4-BE49-F238E27FC236}">
                <a16:creationId xmlns:a16="http://schemas.microsoft.com/office/drawing/2014/main" id="{5E00602B-650F-E5AA-5141-BC43D1C43338}"/>
              </a:ext>
            </a:extLst>
          </p:cNvPr>
          <p:cNvSpPr/>
          <p:nvPr/>
        </p:nvSpPr>
        <p:spPr>
          <a:xfrm rot="10800000">
            <a:off x="278918" y="306672"/>
            <a:ext cx="9823565" cy="5169373"/>
          </a:xfrm>
          <a:prstGeom prst="flowChartPunchedCar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697" eaLnBrk="1" fontAlgn="auto" hangingPunct="1">
              <a:spcBef>
                <a:spcPts val="0"/>
              </a:spcBef>
              <a:spcAft>
                <a:spcPts val="0"/>
              </a:spcAft>
              <a:defRPr/>
            </a:pPr>
            <a:endParaRPr lang="en-GB" sz="1531">
              <a:solidFill>
                <a:prstClr val="white"/>
              </a:solidFill>
              <a:latin typeface="Calibri" panose="020F0502020204030204"/>
            </a:endParaRPr>
          </a:p>
        </p:txBody>
      </p:sp>
      <p:sp>
        <p:nvSpPr>
          <p:cNvPr id="16" name="Rectangle 15">
            <a:extLst>
              <a:ext uri="{FF2B5EF4-FFF2-40B4-BE49-F238E27FC236}">
                <a16:creationId xmlns:a16="http://schemas.microsoft.com/office/drawing/2014/main" id="{FFD8E48B-E3DF-4A8E-6662-C9402D23F93F}"/>
              </a:ext>
            </a:extLst>
          </p:cNvPr>
          <p:cNvSpPr/>
          <p:nvPr/>
        </p:nvSpPr>
        <p:spPr>
          <a:xfrm>
            <a:off x="571148" y="384454"/>
            <a:ext cx="7795861" cy="324747"/>
          </a:xfrm>
          <a:prstGeom prst="rect">
            <a:avLst/>
          </a:prstGeom>
        </p:spPr>
        <p:txBody>
          <a:bodyPr wrap="square" lIns="77766" tIns="38883" rIns="77766" bIns="38883" anchor="t">
            <a:spAutoFit/>
          </a:bodyPr>
          <a:lstStyle/>
          <a:p>
            <a:pPr indent="13502">
              <a:spcBef>
                <a:spcPct val="20000"/>
              </a:spcBef>
              <a:defRPr/>
            </a:pPr>
            <a:r>
              <a:rPr lang="en-GB" sz="1600" b="1" dirty="0">
                <a:latin typeface="Arial"/>
              </a:rPr>
              <a:t>Occupation Statistics: </a:t>
            </a:r>
          </a:p>
        </p:txBody>
      </p:sp>
      <p:sp>
        <p:nvSpPr>
          <p:cNvPr id="3" name="Content Placeholder 2">
            <a:extLst>
              <a:ext uri="{FF2B5EF4-FFF2-40B4-BE49-F238E27FC236}">
                <a16:creationId xmlns:a16="http://schemas.microsoft.com/office/drawing/2014/main" id="{9173F0AD-E885-A0D0-4F83-78C2D9ABA157}"/>
              </a:ext>
            </a:extLst>
          </p:cNvPr>
          <p:cNvSpPr txBox="1">
            <a:spLocks/>
          </p:cNvSpPr>
          <p:nvPr/>
        </p:nvSpPr>
        <p:spPr bwMode="auto">
          <a:xfrm>
            <a:off x="648271" y="1116037"/>
            <a:ext cx="3926611" cy="2736304"/>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87" indent="-342887" algn="l" rtl="0" eaLnBrk="1" fontAlgn="base" hangingPunct="1">
              <a:spcBef>
                <a:spcPct val="20000"/>
              </a:spcBef>
              <a:spcAft>
                <a:spcPct val="0"/>
              </a:spcAft>
              <a:buChar char="•"/>
              <a:defRPr sz="3200">
                <a:solidFill>
                  <a:schemeClr val="tx1"/>
                </a:solidFill>
                <a:latin typeface="+mn-lt"/>
                <a:ea typeface="+mn-ea"/>
                <a:cs typeface="+mn-cs"/>
              </a:defRPr>
            </a:lvl1pPr>
            <a:lvl2pPr marL="742921" indent="-285739" algn="l" rtl="0" eaLnBrk="1" fontAlgn="base" hangingPunct="1">
              <a:spcBef>
                <a:spcPct val="20000"/>
              </a:spcBef>
              <a:spcAft>
                <a:spcPct val="0"/>
              </a:spcAft>
              <a:buChar char="–"/>
              <a:defRPr sz="2800">
                <a:solidFill>
                  <a:schemeClr val="tx1"/>
                </a:solidFill>
                <a:latin typeface="+mn-lt"/>
              </a:defRPr>
            </a:lvl2pPr>
            <a:lvl3pPr marL="1142956" indent="-228591" algn="l" rtl="0" eaLnBrk="1" fontAlgn="base" hangingPunct="1">
              <a:spcBef>
                <a:spcPct val="20000"/>
              </a:spcBef>
              <a:spcAft>
                <a:spcPct val="0"/>
              </a:spcAft>
              <a:buChar char="•"/>
              <a:defRPr sz="2400">
                <a:solidFill>
                  <a:schemeClr val="tx1"/>
                </a:solidFill>
                <a:latin typeface="+mn-lt"/>
              </a:defRPr>
            </a:lvl3pPr>
            <a:lvl4pPr marL="1600138" indent="-228591" algn="l" rtl="0" eaLnBrk="1" fontAlgn="base" hangingPunct="1">
              <a:spcBef>
                <a:spcPct val="20000"/>
              </a:spcBef>
              <a:spcAft>
                <a:spcPct val="0"/>
              </a:spcAft>
              <a:buChar char="–"/>
              <a:defRPr sz="2000">
                <a:solidFill>
                  <a:schemeClr val="tx1"/>
                </a:solidFill>
                <a:latin typeface="+mn-lt"/>
              </a:defRPr>
            </a:lvl4pPr>
            <a:lvl5pPr marL="2057321" indent="-228591" algn="l" rtl="0" eaLnBrk="1" fontAlgn="base" hangingPunct="1">
              <a:spcBef>
                <a:spcPct val="20000"/>
              </a:spcBef>
              <a:spcAft>
                <a:spcPct val="0"/>
              </a:spcAft>
              <a:buChar char="»"/>
              <a:defRPr sz="2000">
                <a:solidFill>
                  <a:schemeClr val="tx1"/>
                </a:solidFill>
                <a:latin typeface="+mn-lt"/>
              </a:defRPr>
            </a:lvl5pPr>
            <a:lvl6pPr marL="2514502" indent="-228591" algn="l" rtl="0" eaLnBrk="1" fontAlgn="base" hangingPunct="1">
              <a:spcBef>
                <a:spcPct val="20000"/>
              </a:spcBef>
              <a:spcAft>
                <a:spcPct val="0"/>
              </a:spcAft>
              <a:buChar char="»"/>
              <a:defRPr sz="2000">
                <a:solidFill>
                  <a:schemeClr val="tx1"/>
                </a:solidFill>
                <a:latin typeface="+mn-lt"/>
              </a:defRPr>
            </a:lvl6pPr>
            <a:lvl7pPr marL="2971685" indent="-228591" algn="l" rtl="0" eaLnBrk="1" fontAlgn="base" hangingPunct="1">
              <a:spcBef>
                <a:spcPct val="20000"/>
              </a:spcBef>
              <a:spcAft>
                <a:spcPct val="0"/>
              </a:spcAft>
              <a:buChar char="»"/>
              <a:defRPr sz="2000">
                <a:solidFill>
                  <a:schemeClr val="tx1"/>
                </a:solidFill>
                <a:latin typeface="+mn-lt"/>
              </a:defRPr>
            </a:lvl7pPr>
            <a:lvl8pPr marL="3428867" indent="-228591" algn="l" rtl="0" eaLnBrk="1" fontAlgn="base" hangingPunct="1">
              <a:spcBef>
                <a:spcPct val="20000"/>
              </a:spcBef>
              <a:spcAft>
                <a:spcPct val="0"/>
              </a:spcAft>
              <a:buChar char="»"/>
              <a:defRPr sz="2000">
                <a:solidFill>
                  <a:schemeClr val="tx1"/>
                </a:solidFill>
                <a:latin typeface="+mn-lt"/>
              </a:defRPr>
            </a:lvl8pPr>
            <a:lvl9pPr marL="3886049" indent="-228591"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GB" sz="1600" b="1" u="sng" kern="0" dirty="0"/>
              <a:t>Existing position:</a:t>
            </a:r>
          </a:p>
          <a:p>
            <a:pPr marL="0" indent="0">
              <a:buFontTx/>
              <a:buNone/>
            </a:pPr>
            <a:endParaRPr lang="en-GB" sz="1600" b="1" u="sng" kern="0" dirty="0"/>
          </a:p>
          <a:p>
            <a:pPr marL="342265" indent="-342265"/>
            <a:r>
              <a:rPr lang="en-GB" sz="1600" kern="0" dirty="0"/>
              <a:t>154 lettable units</a:t>
            </a:r>
            <a:endParaRPr lang="en-GB" sz="1600" kern="0" dirty="0">
              <a:cs typeface="Arial"/>
            </a:endParaRPr>
          </a:p>
          <a:p>
            <a:pPr marL="342265" indent="-342265"/>
            <a:r>
              <a:rPr lang="en-GB" sz="1600" kern="0" dirty="0"/>
              <a:t>110 occupiers</a:t>
            </a:r>
            <a:endParaRPr lang="en-GB" sz="1600" kern="0" dirty="0">
              <a:cs typeface="Arial"/>
            </a:endParaRPr>
          </a:p>
          <a:p>
            <a:pPr marL="342265" indent="-342265"/>
            <a:r>
              <a:rPr lang="en-GB" sz="1600" kern="0" dirty="0"/>
              <a:t>152 Licenses with 28 days termination notices</a:t>
            </a:r>
            <a:endParaRPr lang="en-GB" sz="1600" kern="0" dirty="0">
              <a:cs typeface="Arial"/>
            </a:endParaRPr>
          </a:p>
          <a:p>
            <a:pPr marL="342265" indent="-342265"/>
            <a:r>
              <a:rPr lang="en-GB" sz="1600" kern="0" dirty="0"/>
              <a:t>1 x expired historic lease from 1984;</a:t>
            </a:r>
            <a:endParaRPr lang="en-GB" sz="1600" kern="0" dirty="0">
              <a:cs typeface="Arial"/>
            </a:endParaRPr>
          </a:p>
          <a:p>
            <a:pPr marL="342265" indent="-342265"/>
            <a:r>
              <a:rPr lang="en-GB" sz="1600" kern="0" dirty="0"/>
              <a:t>1 x “Tenancy at Will”</a:t>
            </a:r>
            <a:endParaRPr lang="en-GB" sz="1600" kern="0" dirty="0">
              <a:cs typeface="Arial"/>
            </a:endParaRPr>
          </a:p>
          <a:p>
            <a:pPr marL="342265" indent="-342265"/>
            <a:endParaRPr lang="en-GB" sz="1800" u="sng" kern="0" dirty="0">
              <a:cs typeface="Arial"/>
            </a:endParaRPr>
          </a:p>
          <a:p>
            <a:pPr marL="0" indent="0">
              <a:buFontTx/>
              <a:buNone/>
            </a:pPr>
            <a:endParaRPr lang="en-GB" sz="1800" u="sng" kern="0" dirty="0"/>
          </a:p>
          <a:p>
            <a:pPr marL="342265" indent="-342265"/>
            <a:endParaRPr lang="en-GB" sz="1800" kern="0" dirty="0">
              <a:cs typeface="Arial"/>
            </a:endParaRPr>
          </a:p>
          <a:p>
            <a:pPr marL="0" indent="0">
              <a:buNone/>
            </a:pPr>
            <a:endParaRPr lang="en-GB" sz="1800" kern="0" dirty="0"/>
          </a:p>
        </p:txBody>
      </p:sp>
      <p:sp>
        <p:nvSpPr>
          <p:cNvPr id="6" name="Content Placeholder 2">
            <a:extLst>
              <a:ext uri="{FF2B5EF4-FFF2-40B4-BE49-F238E27FC236}">
                <a16:creationId xmlns:a16="http://schemas.microsoft.com/office/drawing/2014/main" id="{48058E4F-2626-3265-3E8D-C56E8442FE04}"/>
              </a:ext>
            </a:extLst>
          </p:cNvPr>
          <p:cNvSpPr txBox="1">
            <a:spLocks/>
          </p:cNvSpPr>
          <p:nvPr/>
        </p:nvSpPr>
        <p:spPr bwMode="auto">
          <a:xfrm>
            <a:off x="4968752" y="1116037"/>
            <a:ext cx="4032448" cy="27363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87" indent="-342887" algn="l" rtl="0" eaLnBrk="1" fontAlgn="base" hangingPunct="1">
              <a:spcBef>
                <a:spcPct val="20000"/>
              </a:spcBef>
              <a:spcAft>
                <a:spcPct val="0"/>
              </a:spcAft>
              <a:buChar char="•"/>
              <a:defRPr sz="3200">
                <a:solidFill>
                  <a:schemeClr val="tx1"/>
                </a:solidFill>
                <a:latin typeface="+mn-lt"/>
                <a:ea typeface="+mn-ea"/>
                <a:cs typeface="+mn-cs"/>
              </a:defRPr>
            </a:lvl1pPr>
            <a:lvl2pPr marL="742921" indent="-285739" algn="l" rtl="0" eaLnBrk="1" fontAlgn="base" hangingPunct="1">
              <a:spcBef>
                <a:spcPct val="20000"/>
              </a:spcBef>
              <a:spcAft>
                <a:spcPct val="0"/>
              </a:spcAft>
              <a:buChar char="–"/>
              <a:defRPr sz="2800">
                <a:solidFill>
                  <a:schemeClr val="tx1"/>
                </a:solidFill>
                <a:latin typeface="+mn-lt"/>
              </a:defRPr>
            </a:lvl2pPr>
            <a:lvl3pPr marL="1142956" indent="-228591" algn="l" rtl="0" eaLnBrk="1" fontAlgn="base" hangingPunct="1">
              <a:spcBef>
                <a:spcPct val="20000"/>
              </a:spcBef>
              <a:spcAft>
                <a:spcPct val="0"/>
              </a:spcAft>
              <a:buChar char="•"/>
              <a:defRPr sz="2400">
                <a:solidFill>
                  <a:schemeClr val="tx1"/>
                </a:solidFill>
                <a:latin typeface="+mn-lt"/>
              </a:defRPr>
            </a:lvl3pPr>
            <a:lvl4pPr marL="1600138" indent="-228591" algn="l" rtl="0" eaLnBrk="1" fontAlgn="base" hangingPunct="1">
              <a:spcBef>
                <a:spcPct val="20000"/>
              </a:spcBef>
              <a:spcAft>
                <a:spcPct val="0"/>
              </a:spcAft>
              <a:buChar char="–"/>
              <a:defRPr sz="2000">
                <a:solidFill>
                  <a:schemeClr val="tx1"/>
                </a:solidFill>
                <a:latin typeface="+mn-lt"/>
              </a:defRPr>
            </a:lvl4pPr>
            <a:lvl5pPr marL="2057321" indent="-228591" algn="l" rtl="0" eaLnBrk="1" fontAlgn="base" hangingPunct="1">
              <a:spcBef>
                <a:spcPct val="20000"/>
              </a:spcBef>
              <a:spcAft>
                <a:spcPct val="0"/>
              </a:spcAft>
              <a:buChar char="»"/>
              <a:defRPr sz="2000">
                <a:solidFill>
                  <a:schemeClr val="tx1"/>
                </a:solidFill>
                <a:latin typeface="+mn-lt"/>
              </a:defRPr>
            </a:lvl5pPr>
            <a:lvl6pPr marL="2514502" indent="-228591" algn="l" rtl="0" eaLnBrk="1" fontAlgn="base" hangingPunct="1">
              <a:spcBef>
                <a:spcPct val="20000"/>
              </a:spcBef>
              <a:spcAft>
                <a:spcPct val="0"/>
              </a:spcAft>
              <a:buChar char="»"/>
              <a:defRPr sz="2000">
                <a:solidFill>
                  <a:schemeClr val="tx1"/>
                </a:solidFill>
                <a:latin typeface="+mn-lt"/>
              </a:defRPr>
            </a:lvl6pPr>
            <a:lvl7pPr marL="2971685" indent="-228591" algn="l" rtl="0" eaLnBrk="1" fontAlgn="base" hangingPunct="1">
              <a:spcBef>
                <a:spcPct val="20000"/>
              </a:spcBef>
              <a:spcAft>
                <a:spcPct val="0"/>
              </a:spcAft>
              <a:buChar char="»"/>
              <a:defRPr sz="2000">
                <a:solidFill>
                  <a:schemeClr val="tx1"/>
                </a:solidFill>
                <a:latin typeface="+mn-lt"/>
              </a:defRPr>
            </a:lvl7pPr>
            <a:lvl8pPr marL="3428867" indent="-228591" algn="l" rtl="0" eaLnBrk="1" fontAlgn="base" hangingPunct="1">
              <a:spcBef>
                <a:spcPct val="20000"/>
              </a:spcBef>
              <a:spcAft>
                <a:spcPct val="0"/>
              </a:spcAft>
              <a:buChar char="»"/>
              <a:defRPr sz="2000">
                <a:solidFill>
                  <a:schemeClr val="tx1"/>
                </a:solidFill>
                <a:latin typeface="+mn-lt"/>
              </a:defRPr>
            </a:lvl8pPr>
            <a:lvl9pPr marL="3886049" indent="-228591"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n-GB" sz="1600" b="1" u="sng" kern="0" dirty="0"/>
              <a:t>Impact of closure:</a:t>
            </a:r>
          </a:p>
          <a:p>
            <a:pPr marL="0" indent="0">
              <a:buFontTx/>
              <a:buNone/>
            </a:pPr>
            <a:endParaRPr lang="en-GB" sz="1600" b="1" u="sng" kern="0" dirty="0"/>
          </a:p>
          <a:p>
            <a:pPr marL="342265" indent="-342265"/>
            <a:r>
              <a:rPr lang="en-GB" sz="1600" kern="0" dirty="0"/>
              <a:t>36 units to vacate from 1 March 2025</a:t>
            </a:r>
            <a:endParaRPr lang="en-GB" sz="1600" kern="0" dirty="0">
              <a:cs typeface="Arial"/>
            </a:endParaRPr>
          </a:p>
          <a:p>
            <a:pPr marL="342265" indent="-342265"/>
            <a:r>
              <a:rPr lang="en-GB" sz="1600" kern="0" dirty="0"/>
              <a:t>64 units to vacate from 4 March 2025</a:t>
            </a:r>
            <a:endParaRPr lang="en-GB" sz="1600" kern="0" dirty="0">
              <a:cs typeface="Arial"/>
            </a:endParaRPr>
          </a:p>
          <a:p>
            <a:pPr marL="0" indent="0">
              <a:buNone/>
            </a:pPr>
            <a:r>
              <a:rPr lang="en-GB" sz="1600" kern="0" dirty="0"/>
              <a:t>Of those:</a:t>
            </a:r>
          </a:p>
          <a:p>
            <a:r>
              <a:rPr lang="en-GB" sz="1600" kern="0" dirty="0"/>
              <a:t>6 are charity occupiers</a:t>
            </a:r>
            <a:endParaRPr lang="en-GB" sz="1600" kern="0" dirty="0">
              <a:cs typeface="Arial"/>
            </a:endParaRPr>
          </a:p>
          <a:p>
            <a:pPr marL="342265" indent="-342265"/>
            <a:r>
              <a:rPr lang="en-GB" sz="1600" kern="0" dirty="0"/>
              <a:t>Circa 67 commercial occupiers</a:t>
            </a:r>
            <a:endParaRPr lang="en-GB" sz="1600" kern="0" dirty="0">
              <a:cs typeface="Arial"/>
            </a:endParaRPr>
          </a:p>
          <a:p>
            <a:pPr marL="342265" indent="-342265"/>
            <a:r>
              <a:rPr lang="en-GB" sz="1600" kern="0" dirty="0">
                <a:cs typeface="Arial"/>
              </a:rPr>
              <a:t>37 occupiers unaffected</a:t>
            </a:r>
          </a:p>
          <a:p>
            <a:pPr marL="342265" indent="-342265">
              <a:buFontTx/>
              <a:buChar char="•"/>
            </a:pPr>
            <a:endParaRPr lang="en-GB" sz="1800" u="sng" kern="0" dirty="0">
              <a:cs typeface="Arial"/>
            </a:endParaRPr>
          </a:p>
          <a:p>
            <a:pPr marL="0" indent="0">
              <a:buNone/>
            </a:pPr>
            <a:endParaRPr lang="en-GB" sz="1800" u="sng" kern="0" dirty="0">
              <a:cs typeface="Arial"/>
            </a:endParaRPr>
          </a:p>
          <a:p>
            <a:pPr marL="342265" indent="-342265"/>
            <a:endParaRPr lang="en-GB" sz="1800" kern="0" dirty="0">
              <a:cs typeface="Arial"/>
            </a:endParaRPr>
          </a:p>
          <a:p>
            <a:pPr marL="0" indent="0">
              <a:buNone/>
            </a:pPr>
            <a:endParaRPr lang="en-GB" sz="1800" kern="0" dirty="0">
              <a:cs typeface="Arial"/>
            </a:endParaRPr>
          </a:p>
        </p:txBody>
      </p:sp>
    </p:spTree>
    <p:extLst>
      <p:ext uri="{BB962C8B-B14F-4D97-AF65-F5344CB8AC3E}">
        <p14:creationId xmlns:p14="http://schemas.microsoft.com/office/powerpoint/2010/main" val="3608449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FD625-58F4-17E7-8D48-F94A8BDBB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B3B707-BCA8-DA47-167E-2AFAC1F7EE32}"/>
              </a:ext>
            </a:extLst>
          </p:cNvPr>
          <p:cNvSpPr>
            <a:spLocks noGrp="1"/>
          </p:cNvSpPr>
          <p:nvPr>
            <p:ph type="title"/>
          </p:nvPr>
        </p:nvSpPr>
        <p:spPr>
          <a:xfrm>
            <a:off x="571148" y="320079"/>
            <a:ext cx="9239105" cy="5169375"/>
          </a:xfrm>
        </p:spPr>
        <p:txBody>
          <a:bodyPr>
            <a:noAutofit/>
          </a:bodyPr>
          <a:lstStyle/>
          <a:p>
            <a:br>
              <a:rPr lang="en-GB" sz="2381" b="1" dirty="0">
                <a:latin typeface="Arial" panose="020B0604020202020204" pitchFamily="34" charset="0"/>
                <a:cs typeface="Arial" panose="020B0604020202020204" pitchFamily="34" charset="0"/>
              </a:rPr>
            </a:br>
            <a:br>
              <a:rPr lang="en-GB" sz="2381" b="1" dirty="0">
                <a:latin typeface="Arial" panose="020B0604020202020204" pitchFamily="34" charset="0"/>
                <a:cs typeface="Arial" panose="020B0604020202020204" pitchFamily="34" charset="0"/>
              </a:rPr>
            </a:br>
            <a:br>
              <a:rPr lang="en-GB" sz="2381" b="1" dirty="0">
                <a:solidFill>
                  <a:schemeClr val="tx1">
                    <a:lumMod val="65000"/>
                    <a:lumOff val="35000"/>
                  </a:schemeClr>
                </a:solidFill>
                <a:latin typeface="Arial" panose="020B0604020202020204" pitchFamily="34" charset="0"/>
                <a:cs typeface="Arial" panose="020B0604020202020204" pitchFamily="34" charset="0"/>
              </a:rPr>
            </a:br>
            <a:br>
              <a:rPr lang="en-GB" sz="2041" b="1" dirty="0">
                <a:solidFill>
                  <a:schemeClr val="tx1">
                    <a:lumMod val="65000"/>
                    <a:lumOff val="35000"/>
                  </a:schemeClr>
                </a:solidFill>
                <a:latin typeface="Arial" panose="020B0604020202020204" pitchFamily="34" charset="0"/>
                <a:cs typeface="Arial" panose="020B0604020202020204" pitchFamily="34" charset="0"/>
              </a:rPr>
            </a:br>
            <a:br>
              <a:rPr lang="en-GB" sz="2381" b="1" dirty="0">
                <a:latin typeface="+mn-lt"/>
              </a:rPr>
            </a:br>
            <a:br>
              <a:rPr lang="en-GB" sz="2381" b="1" dirty="0">
                <a:solidFill>
                  <a:schemeClr val="accent5">
                    <a:lumMod val="50000"/>
                  </a:schemeClr>
                </a:solidFill>
                <a:latin typeface="+mn-lt"/>
              </a:rPr>
            </a:br>
            <a:endParaRPr lang="en-GB" sz="2381" b="1" dirty="0">
              <a:solidFill>
                <a:schemeClr val="accent5">
                  <a:lumMod val="50000"/>
                </a:schemeClr>
              </a:solidFill>
              <a:latin typeface="+mn-lt"/>
            </a:endParaRPr>
          </a:p>
        </p:txBody>
      </p:sp>
      <p:pic>
        <p:nvPicPr>
          <p:cNvPr id="4" name="Content Placeholder 3" descr="JPEG Logo full colour Displays a larger version of this image in a new browser window">
            <a:hlinkClick r:id="rId3"/>
            <a:extLst>
              <a:ext uri="{FF2B5EF4-FFF2-40B4-BE49-F238E27FC236}">
                <a16:creationId xmlns:a16="http://schemas.microsoft.com/office/drawing/2014/main" id="{4C617B49-7C08-66E0-F933-9152B734A879}"/>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871652" y="5060962"/>
            <a:ext cx="1255134" cy="4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Card 9">
            <a:extLst>
              <a:ext uri="{FF2B5EF4-FFF2-40B4-BE49-F238E27FC236}">
                <a16:creationId xmlns:a16="http://schemas.microsoft.com/office/drawing/2014/main" id="{03EA296A-FA04-F966-F843-819112ED4F40}"/>
              </a:ext>
            </a:extLst>
          </p:cNvPr>
          <p:cNvSpPr/>
          <p:nvPr/>
        </p:nvSpPr>
        <p:spPr>
          <a:xfrm rot="10800000">
            <a:off x="278918" y="306672"/>
            <a:ext cx="9823565" cy="5169373"/>
          </a:xfrm>
          <a:prstGeom prst="flowChartPunchedCar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697" eaLnBrk="1" fontAlgn="auto" hangingPunct="1">
              <a:spcBef>
                <a:spcPts val="0"/>
              </a:spcBef>
              <a:spcAft>
                <a:spcPts val="0"/>
              </a:spcAft>
              <a:defRPr/>
            </a:pPr>
            <a:endParaRPr lang="en-GB" sz="1531">
              <a:solidFill>
                <a:prstClr val="white"/>
              </a:solidFill>
              <a:latin typeface="Calibri" panose="020F0502020204030204"/>
            </a:endParaRPr>
          </a:p>
        </p:txBody>
      </p:sp>
      <p:sp>
        <p:nvSpPr>
          <p:cNvPr id="16" name="Rectangle 15">
            <a:extLst>
              <a:ext uri="{FF2B5EF4-FFF2-40B4-BE49-F238E27FC236}">
                <a16:creationId xmlns:a16="http://schemas.microsoft.com/office/drawing/2014/main" id="{C59638F0-7CB0-3351-0591-DB73261B90F1}"/>
              </a:ext>
            </a:extLst>
          </p:cNvPr>
          <p:cNvSpPr/>
          <p:nvPr/>
        </p:nvSpPr>
        <p:spPr>
          <a:xfrm>
            <a:off x="571148" y="384454"/>
            <a:ext cx="7795861" cy="447857"/>
          </a:xfrm>
          <a:prstGeom prst="rect">
            <a:avLst/>
          </a:prstGeom>
        </p:spPr>
        <p:txBody>
          <a:bodyPr wrap="square" lIns="77766" tIns="38883" rIns="77766" bIns="38883" anchor="t">
            <a:spAutoFit/>
          </a:bodyPr>
          <a:lstStyle/>
          <a:p>
            <a:pPr indent="13502">
              <a:spcBef>
                <a:spcPct val="20000"/>
              </a:spcBef>
              <a:defRPr/>
            </a:pPr>
            <a:r>
              <a:rPr lang="en-GB" sz="2400" b="1" dirty="0"/>
              <a:t>Background – Why now?</a:t>
            </a:r>
            <a:endParaRPr lang="en-GB" sz="2041" b="1" dirty="0">
              <a:latin typeface="Arial"/>
            </a:endParaRPr>
          </a:p>
        </p:txBody>
      </p:sp>
      <p:sp>
        <p:nvSpPr>
          <p:cNvPr id="5" name="TextBox 4">
            <a:extLst>
              <a:ext uri="{FF2B5EF4-FFF2-40B4-BE49-F238E27FC236}">
                <a16:creationId xmlns:a16="http://schemas.microsoft.com/office/drawing/2014/main" id="{F33C4010-1F4F-954C-8E03-BCE9D1AB544D}"/>
              </a:ext>
            </a:extLst>
          </p:cNvPr>
          <p:cNvSpPr txBox="1"/>
          <p:nvPr/>
        </p:nvSpPr>
        <p:spPr>
          <a:xfrm>
            <a:off x="713446" y="1363742"/>
            <a:ext cx="9078123" cy="3416320"/>
          </a:xfrm>
          <a:prstGeom prst="rect">
            <a:avLst/>
          </a:prstGeom>
          <a:noFill/>
        </p:spPr>
        <p:txBody>
          <a:bodyPr wrap="square">
            <a:spAutoFit/>
          </a:bodyPr>
          <a:lstStyle/>
          <a:p>
            <a:pPr marL="0" indent="0">
              <a:buNone/>
            </a:pPr>
            <a:r>
              <a:rPr lang="en-GB" sz="1800" dirty="0"/>
              <a:t>In 2024 the Council put a Corporate Landlord Services Model into operation which centralises all aspects of property management including health and safety. </a:t>
            </a:r>
          </a:p>
          <a:p>
            <a:pPr marL="0" indent="0">
              <a:buNone/>
            </a:pPr>
            <a:endParaRPr lang="en-GB" sz="1800" b="1" dirty="0"/>
          </a:p>
          <a:p>
            <a:pPr marL="0" indent="0">
              <a:buNone/>
            </a:pPr>
            <a:r>
              <a:rPr lang="en-GB" sz="1800" b="1" dirty="0"/>
              <a:t>Corporate Landlord Vision</a:t>
            </a:r>
            <a:r>
              <a:rPr lang="en-GB" sz="1800" i="1" dirty="0"/>
              <a:t> </a:t>
            </a:r>
          </a:p>
          <a:p>
            <a:pPr marL="0" indent="0">
              <a:buNone/>
            </a:pPr>
            <a:endParaRPr lang="en-GB" sz="1800" i="1" dirty="0"/>
          </a:p>
          <a:p>
            <a:pPr marL="0" indent="0">
              <a:buNone/>
            </a:pPr>
            <a:r>
              <a:rPr lang="en-GB" sz="1800" i="1" dirty="0"/>
              <a:t>“The aim of Corporate Landlord Services (CLS) is to provide a strategic overview of the Council’s assets, ensuring that the Council’s property portfolio is effectively managed, enables services to meet the needs of our residents, delivers a financial return to the Council and contributes to the effective place making of the city…….enabling a more strategic approach to managing our property estate and, in doing so we will put Health &amp; Safety and Risk Management at the core of everything we do, and it will be consistently applied across portfolios.”</a:t>
            </a:r>
            <a:endParaRPr lang="en-GB" sz="1800" dirty="0"/>
          </a:p>
        </p:txBody>
      </p:sp>
    </p:spTree>
    <p:extLst>
      <p:ext uri="{BB962C8B-B14F-4D97-AF65-F5344CB8AC3E}">
        <p14:creationId xmlns:p14="http://schemas.microsoft.com/office/powerpoint/2010/main" val="3459339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E8780-F3CB-A454-BB25-1F8F7B3B97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93CB3-A87C-75D3-FE1D-F0DF195A313C}"/>
              </a:ext>
            </a:extLst>
          </p:cNvPr>
          <p:cNvSpPr>
            <a:spLocks noGrp="1"/>
          </p:cNvSpPr>
          <p:nvPr>
            <p:ph type="title"/>
          </p:nvPr>
        </p:nvSpPr>
        <p:spPr>
          <a:xfrm>
            <a:off x="571148" y="320079"/>
            <a:ext cx="9239105" cy="5169375"/>
          </a:xfrm>
        </p:spPr>
        <p:txBody>
          <a:bodyPr>
            <a:noAutofit/>
          </a:bodyPr>
          <a:lstStyle/>
          <a:p>
            <a:br>
              <a:rPr lang="en-GB" sz="2381" b="1" dirty="0">
                <a:latin typeface="Arial" panose="020B0604020202020204" pitchFamily="34" charset="0"/>
                <a:cs typeface="Arial" panose="020B0604020202020204" pitchFamily="34" charset="0"/>
              </a:rPr>
            </a:br>
            <a:br>
              <a:rPr lang="en-GB" sz="2381" b="1" dirty="0">
                <a:latin typeface="Arial" panose="020B0604020202020204" pitchFamily="34" charset="0"/>
                <a:cs typeface="Arial" panose="020B0604020202020204" pitchFamily="34" charset="0"/>
              </a:rPr>
            </a:br>
            <a:br>
              <a:rPr lang="en-GB" sz="2381" b="1" dirty="0">
                <a:solidFill>
                  <a:schemeClr val="tx1">
                    <a:lumMod val="65000"/>
                    <a:lumOff val="35000"/>
                  </a:schemeClr>
                </a:solidFill>
                <a:latin typeface="Arial" panose="020B0604020202020204" pitchFamily="34" charset="0"/>
                <a:cs typeface="Arial" panose="020B0604020202020204" pitchFamily="34" charset="0"/>
              </a:rPr>
            </a:br>
            <a:br>
              <a:rPr lang="en-GB" sz="2041" b="1" dirty="0">
                <a:solidFill>
                  <a:schemeClr val="tx1">
                    <a:lumMod val="65000"/>
                    <a:lumOff val="35000"/>
                  </a:schemeClr>
                </a:solidFill>
                <a:latin typeface="Arial" panose="020B0604020202020204" pitchFamily="34" charset="0"/>
                <a:cs typeface="Arial" panose="020B0604020202020204" pitchFamily="34" charset="0"/>
              </a:rPr>
            </a:br>
            <a:br>
              <a:rPr lang="en-GB" sz="2381" b="1" dirty="0">
                <a:latin typeface="+mn-lt"/>
              </a:rPr>
            </a:br>
            <a:br>
              <a:rPr lang="en-GB" sz="2381" b="1" dirty="0">
                <a:solidFill>
                  <a:schemeClr val="accent5">
                    <a:lumMod val="50000"/>
                  </a:schemeClr>
                </a:solidFill>
                <a:latin typeface="+mn-lt"/>
              </a:rPr>
            </a:br>
            <a:endParaRPr lang="en-GB" sz="2381" b="1" dirty="0">
              <a:solidFill>
                <a:schemeClr val="accent5">
                  <a:lumMod val="50000"/>
                </a:schemeClr>
              </a:solidFill>
              <a:latin typeface="+mn-lt"/>
            </a:endParaRPr>
          </a:p>
        </p:txBody>
      </p:sp>
      <p:pic>
        <p:nvPicPr>
          <p:cNvPr id="4" name="Content Placeholder 3" descr="JPEG Logo full colour Displays a larger version of this image in a new browser window">
            <a:hlinkClick r:id="rId3"/>
            <a:extLst>
              <a:ext uri="{FF2B5EF4-FFF2-40B4-BE49-F238E27FC236}">
                <a16:creationId xmlns:a16="http://schemas.microsoft.com/office/drawing/2014/main" id="{63CD9DFF-98C1-4310-A708-6B54D98119AA}"/>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871652" y="5060962"/>
            <a:ext cx="1255134" cy="4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Card 9">
            <a:extLst>
              <a:ext uri="{FF2B5EF4-FFF2-40B4-BE49-F238E27FC236}">
                <a16:creationId xmlns:a16="http://schemas.microsoft.com/office/drawing/2014/main" id="{085ABB37-9617-14D0-3A7D-07A83E1C213B}"/>
              </a:ext>
            </a:extLst>
          </p:cNvPr>
          <p:cNvSpPr/>
          <p:nvPr/>
        </p:nvSpPr>
        <p:spPr>
          <a:xfrm rot="10800000">
            <a:off x="278918" y="306672"/>
            <a:ext cx="9823565" cy="5169373"/>
          </a:xfrm>
          <a:prstGeom prst="flowChartPunchedCar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697" eaLnBrk="1" fontAlgn="auto" hangingPunct="1">
              <a:spcBef>
                <a:spcPts val="0"/>
              </a:spcBef>
              <a:spcAft>
                <a:spcPts val="0"/>
              </a:spcAft>
              <a:defRPr/>
            </a:pPr>
            <a:endParaRPr lang="en-GB" sz="1531">
              <a:solidFill>
                <a:prstClr val="white"/>
              </a:solidFill>
              <a:latin typeface="Calibri" panose="020F0502020204030204"/>
            </a:endParaRPr>
          </a:p>
        </p:txBody>
      </p:sp>
      <p:sp>
        <p:nvSpPr>
          <p:cNvPr id="16" name="Rectangle 15">
            <a:extLst>
              <a:ext uri="{FF2B5EF4-FFF2-40B4-BE49-F238E27FC236}">
                <a16:creationId xmlns:a16="http://schemas.microsoft.com/office/drawing/2014/main" id="{9E4BBC43-BE12-1F8B-1F09-3D3CD2D8DEE7}"/>
              </a:ext>
            </a:extLst>
          </p:cNvPr>
          <p:cNvSpPr/>
          <p:nvPr/>
        </p:nvSpPr>
        <p:spPr>
          <a:xfrm>
            <a:off x="571148" y="384454"/>
            <a:ext cx="7795861" cy="447857"/>
          </a:xfrm>
          <a:prstGeom prst="rect">
            <a:avLst/>
          </a:prstGeom>
        </p:spPr>
        <p:txBody>
          <a:bodyPr wrap="square" lIns="77766" tIns="38883" rIns="77766" bIns="38883" anchor="t">
            <a:spAutoFit/>
          </a:bodyPr>
          <a:lstStyle/>
          <a:p>
            <a:pPr indent="13502">
              <a:spcBef>
                <a:spcPct val="20000"/>
              </a:spcBef>
              <a:defRPr/>
            </a:pPr>
            <a:r>
              <a:rPr lang="en-GB" sz="2400" b="1" dirty="0"/>
              <a:t>Background – Why now?</a:t>
            </a:r>
            <a:endParaRPr lang="en-GB" sz="2041" b="1" dirty="0">
              <a:latin typeface="Arial"/>
            </a:endParaRPr>
          </a:p>
        </p:txBody>
      </p:sp>
      <p:sp>
        <p:nvSpPr>
          <p:cNvPr id="7" name="TextBox 6">
            <a:extLst>
              <a:ext uri="{FF2B5EF4-FFF2-40B4-BE49-F238E27FC236}">
                <a16:creationId xmlns:a16="http://schemas.microsoft.com/office/drawing/2014/main" id="{FB45C966-2818-C79C-364A-74C4615299AF}"/>
              </a:ext>
            </a:extLst>
          </p:cNvPr>
          <p:cNvSpPr txBox="1"/>
          <p:nvPr/>
        </p:nvSpPr>
        <p:spPr>
          <a:xfrm>
            <a:off x="571148" y="930891"/>
            <a:ext cx="9239104" cy="461664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400" dirty="0">
                <a:latin typeface="Arial"/>
                <a:cs typeface="Arial"/>
              </a:rPr>
              <a:t>23</a:t>
            </a:r>
            <a:r>
              <a:rPr lang="en-US" sz="1400" baseline="30000" dirty="0">
                <a:latin typeface="Arial"/>
                <a:cs typeface="Arial"/>
              </a:rPr>
              <a:t>rd</a:t>
            </a:r>
            <a:r>
              <a:rPr lang="en-US" sz="1400" dirty="0">
                <a:latin typeface="Arial"/>
                <a:cs typeface="Arial"/>
              </a:rPr>
              <a:t> January 2024 - Fire Risk Assessment (FRA) undertaken by external expert – this did not cover entire building so a second FRA was requested. </a:t>
            </a:r>
          </a:p>
          <a:p>
            <a:pPr marL="285750" indent="-285750">
              <a:buFont typeface="Arial" panose="020B0604020202020204" pitchFamily="34" charset="0"/>
              <a:buChar char="•"/>
            </a:pPr>
            <a:r>
              <a:rPr lang="en-US" sz="1400" dirty="0">
                <a:latin typeface="Arial"/>
                <a:cs typeface="Arial"/>
              </a:rPr>
              <a:t>9</a:t>
            </a:r>
            <a:r>
              <a:rPr lang="en-US" sz="1400" baseline="30000" dirty="0">
                <a:latin typeface="Arial"/>
                <a:cs typeface="Arial"/>
              </a:rPr>
              <a:t>th</a:t>
            </a:r>
            <a:r>
              <a:rPr lang="en-US" sz="1400" dirty="0">
                <a:latin typeface="Arial"/>
                <a:cs typeface="Arial"/>
              </a:rPr>
              <a:t> August 2024 - Second FRA completed 9th August 2024.</a:t>
            </a:r>
          </a:p>
          <a:p>
            <a:pPr marL="285750" indent="-285750">
              <a:buFont typeface="Arial" panose="020B0604020202020204" pitchFamily="34" charset="0"/>
              <a:buChar char="•"/>
            </a:pPr>
            <a:r>
              <a:rPr lang="en-US" sz="1400" dirty="0">
                <a:latin typeface="Arial"/>
                <a:cs typeface="Arial"/>
              </a:rPr>
              <a:t>11</a:t>
            </a:r>
            <a:r>
              <a:rPr lang="en-US" sz="1400" baseline="30000" dirty="0">
                <a:latin typeface="Arial"/>
                <a:cs typeface="Arial"/>
              </a:rPr>
              <a:t>th</a:t>
            </a:r>
            <a:r>
              <a:rPr lang="en-US" sz="1400" dirty="0">
                <a:latin typeface="Arial"/>
                <a:cs typeface="Arial"/>
              </a:rPr>
              <a:t> September 2024 FRA made available to the Building Manager.</a:t>
            </a:r>
          </a:p>
          <a:p>
            <a:pPr marL="285750" indent="-285750">
              <a:buFont typeface="Arial" panose="020B0604020202020204" pitchFamily="34" charset="0"/>
              <a:buChar char="•"/>
            </a:pPr>
            <a:r>
              <a:rPr lang="en-US" sz="1400" dirty="0">
                <a:latin typeface="Arial"/>
                <a:cs typeface="Arial"/>
              </a:rPr>
              <a:t>19</a:t>
            </a:r>
            <a:r>
              <a:rPr lang="en-US" sz="1400" baseline="30000" dirty="0">
                <a:latin typeface="Arial"/>
                <a:cs typeface="Arial"/>
              </a:rPr>
              <a:t>th</a:t>
            </a:r>
            <a:r>
              <a:rPr lang="en-US" sz="1400" dirty="0">
                <a:latin typeface="Arial"/>
                <a:cs typeface="Arial"/>
              </a:rPr>
              <a:t> September 2024 Building Manager wrote to all tenants to request copies of individual FRAs. </a:t>
            </a:r>
          </a:p>
          <a:p>
            <a:pPr marL="285750" indent="-285750">
              <a:buFont typeface="Arial" panose="020B0604020202020204" pitchFamily="34" charset="0"/>
              <a:buChar char="•"/>
            </a:pPr>
            <a:r>
              <a:rPr lang="en-US" sz="1400" dirty="0">
                <a:latin typeface="Arial"/>
                <a:cs typeface="Arial"/>
              </a:rPr>
              <a:t>4</a:t>
            </a:r>
            <a:r>
              <a:rPr lang="en-US" sz="1400" baseline="30000" dirty="0">
                <a:latin typeface="Arial"/>
                <a:cs typeface="Arial"/>
              </a:rPr>
              <a:t>th</a:t>
            </a:r>
            <a:r>
              <a:rPr lang="en-US" sz="1400" dirty="0">
                <a:latin typeface="Arial"/>
                <a:cs typeface="Arial"/>
              </a:rPr>
              <a:t> October 2024 - Occupiers received followed up email requesting copies of FRAs.</a:t>
            </a:r>
          </a:p>
          <a:p>
            <a:pPr marL="285750" indent="-285750">
              <a:buFont typeface="Arial" panose="020B0604020202020204" pitchFamily="34" charset="0"/>
              <a:buChar char="•"/>
            </a:pPr>
            <a:r>
              <a:rPr lang="en-US" sz="1400" dirty="0">
                <a:latin typeface="Arial"/>
                <a:cs typeface="Arial"/>
              </a:rPr>
              <a:t>15</a:t>
            </a:r>
            <a:r>
              <a:rPr lang="en-US" sz="1400" baseline="30000" dirty="0">
                <a:latin typeface="Arial"/>
                <a:cs typeface="Arial"/>
              </a:rPr>
              <a:t>th</a:t>
            </a:r>
            <a:r>
              <a:rPr lang="en-US" sz="1400" dirty="0">
                <a:latin typeface="Arial"/>
                <a:cs typeface="Arial"/>
              </a:rPr>
              <a:t> November 2024 – FRA for the ballroom completed from tenants was received by NCC.</a:t>
            </a:r>
          </a:p>
          <a:p>
            <a:pPr marL="285750" indent="-285750">
              <a:buFont typeface="Arial" panose="020B0604020202020204" pitchFamily="34" charset="0"/>
              <a:buChar char="•"/>
            </a:pPr>
            <a:r>
              <a:rPr lang="en-US" sz="1400" dirty="0">
                <a:latin typeface="Arial"/>
                <a:cs typeface="Arial"/>
              </a:rPr>
              <a:t>16</a:t>
            </a:r>
            <a:r>
              <a:rPr lang="en-US" sz="1400" baseline="30000" dirty="0">
                <a:latin typeface="Arial"/>
                <a:cs typeface="Arial"/>
              </a:rPr>
              <a:t>th</a:t>
            </a:r>
            <a:r>
              <a:rPr lang="en-US" sz="1400" dirty="0">
                <a:latin typeface="Arial"/>
                <a:cs typeface="Arial"/>
              </a:rPr>
              <a:t> November 2024 – Upcoming events were considered high risk due to the significant numbers of attendees and Asset Management requested confirmation that all Ballroom events had been suspended.</a:t>
            </a:r>
          </a:p>
          <a:p>
            <a:pPr marL="285750" indent="-285750">
              <a:buFont typeface="Arial" panose="020B0604020202020204" pitchFamily="34" charset="0"/>
              <a:buChar char="•"/>
            </a:pPr>
            <a:r>
              <a:rPr lang="en-US" sz="1400" dirty="0">
                <a:latin typeface="Arial"/>
                <a:cs typeface="Arial"/>
              </a:rPr>
              <a:t>19</a:t>
            </a:r>
            <a:r>
              <a:rPr lang="en-US" sz="1400" baseline="30000" dirty="0">
                <a:latin typeface="Arial"/>
                <a:cs typeface="Arial"/>
              </a:rPr>
              <a:t>th</a:t>
            </a:r>
            <a:r>
              <a:rPr lang="en-US" sz="1400" dirty="0">
                <a:latin typeface="Arial"/>
                <a:cs typeface="Arial"/>
              </a:rPr>
              <a:t> December 2024 – Mitigation measures put in place – staff on site at busy periods and no use of kitchen or ballroom areas.</a:t>
            </a:r>
          </a:p>
          <a:p>
            <a:pPr marL="285750" indent="-285750">
              <a:buFont typeface="Arial" panose="020B0604020202020204" pitchFamily="34" charset="0"/>
              <a:buChar char="•"/>
            </a:pPr>
            <a:r>
              <a:rPr lang="en-US" sz="1400" dirty="0">
                <a:latin typeface="Arial"/>
                <a:cs typeface="Arial"/>
              </a:rPr>
              <a:t>24</a:t>
            </a:r>
            <a:r>
              <a:rPr lang="en-US" sz="1400" baseline="30000" dirty="0">
                <a:latin typeface="Arial"/>
                <a:cs typeface="Arial"/>
              </a:rPr>
              <a:t>th</a:t>
            </a:r>
            <a:r>
              <a:rPr lang="en-US" sz="1400" dirty="0">
                <a:latin typeface="Arial"/>
                <a:cs typeface="Arial"/>
              </a:rPr>
              <a:t> December 2024 – Briefing note presented to Corporate Leadership Team.</a:t>
            </a:r>
          </a:p>
          <a:p>
            <a:pPr marL="285750" indent="-285750">
              <a:buFont typeface="Arial" panose="020B0604020202020204" pitchFamily="34" charset="0"/>
              <a:buChar char="•"/>
            </a:pPr>
            <a:r>
              <a:rPr lang="en-US" sz="1400" dirty="0">
                <a:latin typeface="Arial"/>
                <a:cs typeface="Arial"/>
              </a:rPr>
              <a:t>22</a:t>
            </a:r>
            <a:r>
              <a:rPr lang="en-US" sz="1400" baseline="30000" dirty="0">
                <a:latin typeface="Arial"/>
                <a:cs typeface="Arial"/>
              </a:rPr>
              <a:t>nd</a:t>
            </a:r>
            <a:r>
              <a:rPr lang="en-US" sz="1400" dirty="0">
                <a:latin typeface="Arial"/>
                <a:cs typeface="Arial"/>
              </a:rPr>
              <a:t> December 2024 – Inspection of the site by Building Services/FM (Qualified Fire Officer).</a:t>
            </a:r>
          </a:p>
          <a:p>
            <a:pPr marL="285750" indent="-285750">
              <a:buFont typeface="Arial" panose="020B0604020202020204" pitchFamily="34" charset="0"/>
              <a:buChar char="•"/>
            </a:pPr>
            <a:r>
              <a:rPr lang="en-US" sz="1400" dirty="0">
                <a:latin typeface="Arial"/>
                <a:cs typeface="Arial"/>
              </a:rPr>
              <a:t>21</a:t>
            </a:r>
            <a:r>
              <a:rPr lang="en-US" sz="1400" baseline="30000" dirty="0">
                <a:latin typeface="Arial"/>
                <a:cs typeface="Arial"/>
              </a:rPr>
              <a:t>st</a:t>
            </a:r>
            <a:r>
              <a:rPr lang="en-US" sz="1400" dirty="0">
                <a:latin typeface="Arial"/>
                <a:cs typeface="Arial"/>
              </a:rPr>
              <a:t> January 2025 – Fire escape survey completed.</a:t>
            </a:r>
          </a:p>
          <a:p>
            <a:pPr marL="285750" indent="-285750">
              <a:buFont typeface="Arial" panose="020B0604020202020204" pitchFamily="34" charset="0"/>
              <a:buChar char="•"/>
            </a:pPr>
            <a:r>
              <a:rPr lang="en-US" sz="1400" dirty="0">
                <a:latin typeface="Arial"/>
                <a:cs typeface="Arial"/>
              </a:rPr>
              <a:t>22</a:t>
            </a:r>
            <a:r>
              <a:rPr lang="en-US" sz="1400" baseline="30000" dirty="0">
                <a:latin typeface="Arial"/>
                <a:cs typeface="Arial"/>
              </a:rPr>
              <a:t>nd</a:t>
            </a:r>
            <a:r>
              <a:rPr lang="en-US" sz="1400" dirty="0">
                <a:latin typeface="Arial"/>
                <a:cs typeface="Arial"/>
              </a:rPr>
              <a:t> January 2025 – fire door survey commissioned, quote for compartmentation survey received but not commissioned. External Fire Escapes.</a:t>
            </a:r>
          </a:p>
          <a:p>
            <a:pPr marL="285750" indent="-285750">
              <a:buFont typeface="Arial" panose="020B0604020202020204" pitchFamily="34" charset="0"/>
              <a:buChar char="•"/>
            </a:pPr>
            <a:r>
              <a:rPr lang="en-US" sz="1400" dirty="0">
                <a:solidFill>
                  <a:schemeClr val="tx2"/>
                </a:solidFill>
                <a:latin typeface="Arial"/>
                <a:cs typeface="Arial"/>
              </a:rPr>
              <a:t>24</a:t>
            </a:r>
            <a:r>
              <a:rPr lang="en-US" sz="1400" baseline="30000" dirty="0">
                <a:solidFill>
                  <a:schemeClr val="tx2"/>
                </a:solidFill>
                <a:latin typeface="Arial"/>
                <a:cs typeface="Arial"/>
              </a:rPr>
              <a:t>th</a:t>
            </a:r>
            <a:r>
              <a:rPr lang="en-US" sz="1400" dirty="0">
                <a:solidFill>
                  <a:schemeClr val="tx2"/>
                </a:solidFill>
                <a:latin typeface="Arial"/>
                <a:cs typeface="Arial"/>
              </a:rPr>
              <a:t> December – Day centre activity ceased. </a:t>
            </a:r>
          </a:p>
          <a:p>
            <a:pPr marL="285750" indent="-285750">
              <a:buFont typeface="Arial" panose="020B0604020202020204" pitchFamily="34" charset="0"/>
              <a:buChar char="•"/>
            </a:pPr>
            <a:r>
              <a:rPr lang="en-US" sz="1400" dirty="0">
                <a:latin typeface="Arial"/>
                <a:cs typeface="Arial"/>
              </a:rPr>
              <a:t>27</a:t>
            </a:r>
            <a:r>
              <a:rPr lang="en-US" sz="1400" baseline="30000" dirty="0">
                <a:latin typeface="Arial"/>
                <a:cs typeface="Arial"/>
              </a:rPr>
              <a:t>th</a:t>
            </a:r>
            <a:r>
              <a:rPr lang="en-US" sz="1400" dirty="0">
                <a:latin typeface="Arial"/>
                <a:cs typeface="Arial"/>
              </a:rPr>
              <a:t> January 2025 – tenants notified of intention to close the Howitt and LBC1 buildings.</a:t>
            </a:r>
          </a:p>
          <a:p>
            <a:pPr marL="285750" indent="-285750">
              <a:buFont typeface="Arial" panose="020B0604020202020204" pitchFamily="34" charset="0"/>
              <a:buChar char="•"/>
            </a:pPr>
            <a:r>
              <a:rPr lang="en-US" sz="1400" dirty="0">
                <a:latin typeface="Arial"/>
                <a:cs typeface="Arial"/>
              </a:rPr>
              <a:t>31</a:t>
            </a:r>
            <a:r>
              <a:rPr lang="en-US" sz="1400" baseline="30000" dirty="0">
                <a:latin typeface="Arial"/>
                <a:cs typeface="Arial"/>
              </a:rPr>
              <a:t>st</a:t>
            </a:r>
            <a:r>
              <a:rPr lang="en-US" sz="1400" dirty="0">
                <a:latin typeface="Arial"/>
                <a:cs typeface="Arial"/>
              </a:rPr>
              <a:t> January 2025 first tranche of notices served to tenants.</a:t>
            </a:r>
          </a:p>
          <a:p>
            <a:pPr marL="285750" indent="-285750">
              <a:buFont typeface="Arial" panose="020B0604020202020204" pitchFamily="34" charset="0"/>
              <a:buChar char="•"/>
            </a:pPr>
            <a:r>
              <a:rPr lang="en-US" sz="1400" dirty="0">
                <a:latin typeface="Arial"/>
                <a:cs typeface="Arial"/>
              </a:rPr>
              <a:t>4</a:t>
            </a:r>
            <a:r>
              <a:rPr lang="en-US" sz="1400" baseline="30000" dirty="0">
                <a:latin typeface="Arial"/>
                <a:cs typeface="Arial"/>
              </a:rPr>
              <a:t>th</a:t>
            </a:r>
            <a:r>
              <a:rPr lang="en-US" sz="1400" dirty="0">
                <a:latin typeface="Arial"/>
                <a:cs typeface="Arial"/>
              </a:rPr>
              <a:t> February 2025 second tranche of notices served to tenants.</a:t>
            </a:r>
          </a:p>
          <a:p>
            <a:endParaRPr lang="en-US" sz="1400" dirty="0"/>
          </a:p>
        </p:txBody>
      </p:sp>
    </p:spTree>
    <p:extLst>
      <p:ext uri="{BB962C8B-B14F-4D97-AF65-F5344CB8AC3E}">
        <p14:creationId xmlns:p14="http://schemas.microsoft.com/office/powerpoint/2010/main" val="1916164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1DCA1-BE8E-A80B-4770-A1C6D5EE5A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00B671-CC1D-54BD-F690-63CDE9D8862C}"/>
              </a:ext>
            </a:extLst>
          </p:cNvPr>
          <p:cNvSpPr>
            <a:spLocks noGrp="1"/>
          </p:cNvSpPr>
          <p:nvPr>
            <p:ph type="title"/>
          </p:nvPr>
        </p:nvSpPr>
        <p:spPr>
          <a:xfrm>
            <a:off x="571148" y="320079"/>
            <a:ext cx="9239105" cy="5169375"/>
          </a:xfrm>
        </p:spPr>
        <p:txBody>
          <a:bodyPr>
            <a:noAutofit/>
          </a:bodyPr>
          <a:lstStyle/>
          <a:p>
            <a:br>
              <a:rPr lang="en-GB" sz="2381" b="1" dirty="0">
                <a:latin typeface="Arial" panose="020B0604020202020204" pitchFamily="34" charset="0"/>
                <a:cs typeface="Arial" panose="020B0604020202020204" pitchFamily="34" charset="0"/>
              </a:rPr>
            </a:br>
            <a:br>
              <a:rPr lang="en-GB" sz="2381" b="1" dirty="0">
                <a:latin typeface="Arial" panose="020B0604020202020204" pitchFamily="34" charset="0"/>
                <a:cs typeface="Arial" panose="020B0604020202020204" pitchFamily="34" charset="0"/>
              </a:rPr>
            </a:br>
            <a:br>
              <a:rPr lang="en-GB" sz="2381" b="1" dirty="0">
                <a:solidFill>
                  <a:schemeClr val="tx1">
                    <a:lumMod val="65000"/>
                    <a:lumOff val="35000"/>
                  </a:schemeClr>
                </a:solidFill>
                <a:latin typeface="Arial" panose="020B0604020202020204" pitchFamily="34" charset="0"/>
                <a:cs typeface="Arial" panose="020B0604020202020204" pitchFamily="34" charset="0"/>
              </a:rPr>
            </a:br>
            <a:br>
              <a:rPr lang="en-GB" sz="2041" b="1" dirty="0">
                <a:solidFill>
                  <a:schemeClr val="tx1">
                    <a:lumMod val="65000"/>
                    <a:lumOff val="35000"/>
                  </a:schemeClr>
                </a:solidFill>
                <a:latin typeface="Arial" panose="020B0604020202020204" pitchFamily="34" charset="0"/>
                <a:cs typeface="Arial" panose="020B0604020202020204" pitchFamily="34" charset="0"/>
              </a:rPr>
            </a:br>
            <a:br>
              <a:rPr lang="en-GB" sz="2381" b="1" dirty="0">
                <a:latin typeface="+mn-lt"/>
              </a:rPr>
            </a:br>
            <a:br>
              <a:rPr lang="en-GB" sz="2381" b="1" dirty="0">
                <a:solidFill>
                  <a:schemeClr val="accent5">
                    <a:lumMod val="50000"/>
                  </a:schemeClr>
                </a:solidFill>
                <a:latin typeface="+mn-lt"/>
              </a:rPr>
            </a:br>
            <a:endParaRPr lang="en-GB" sz="2381" b="1" dirty="0">
              <a:solidFill>
                <a:schemeClr val="accent5">
                  <a:lumMod val="50000"/>
                </a:schemeClr>
              </a:solidFill>
              <a:latin typeface="+mn-lt"/>
            </a:endParaRPr>
          </a:p>
        </p:txBody>
      </p:sp>
      <p:pic>
        <p:nvPicPr>
          <p:cNvPr id="4" name="Content Placeholder 3" descr="JPEG Logo full colour Displays a larger version of this image in a new browser window">
            <a:hlinkClick r:id="rId3"/>
            <a:extLst>
              <a:ext uri="{FF2B5EF4-FFF2-40B4-BE49-F238E27FC236}">
                <a16:creationId xmlns:a16="http://schemas.microsoft.com/office/drawing/2014/main" id="{B2C33F1B-6227-D7C0-E38E-21A8DBC411C4}"/>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871652" y="5060962"/>
            <a:ext cx="1255134" cy="41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Card 9">
            <a:extLst>
              <a:ext uri="{FF2B5EF4-FFF2-40B4-BE49-F238E27FC236}">
                <a16:creationId xmlns:a16="http://schemas.microsoft.com/office/drawing/2014/main" id="{92D72B53-1A59-0B06-2CA1-E4FA852460C9}"/>
              </a:ext>
            </a:extLst>
          </p:cNvPr>
          <p:cNvSpPr/>
          <p:nvPr/>
        </p:nvSpPr>
        <p:spPr>
          <a:xfrm rot="10800000">
            <a:off x="278918" y="306672"/>
            <a:ext cx="9823565" cy="5169373"/>
          </a:xfrm>
          <a:prstGeom prst="flowChartPunchedCar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697" eaLnBrk="1" fontAlgn="auto" hangingPunct="1">
              <a:spcBef>
                <a:spcPts val="0"/>
              </a:spcBef>
              <a:spcAft>
                <a:spcPts val="0"/>
              </a:spcAft>
              <a:defRPr/>
            </a:pPr>
            <a:endParaRPr lang="en-GB" sz="1531">
              <a:solidFill>
                <a:prstClr val="white"/>
              </a:solidFill>
              <a:latin typeface="Calibri" panose="020F0502020204030204"/>
            </a:endParaRPr>
          </a:p>
        </p:txBody>
      </p:sp>
      <p:sp>
        <p:nvSpPr>
          <p:cNvPr id="16" name="Rectangle 15">
            <a:extLst>
              <a:ext uri="{FF2B5EF4-FFF2-40B4-BE49-F238E27FC236}">
                <a16:creationId xmlns:a16="http://schemas.microsoft.com/office/drawing/2014/main" id="{5E215421-705C-4922-7663-0A655B60859E}"/>
              </a:ext>
            </a:extLst>
          </p:cNvPr>
          <p:cNvSpPr/>
          <p:nvPr/>
        </p:nvSpPr>
        <p:spPr>
          <a:xfrm>
            <a:off x="546845" y="443717"/>
            <a:ext cx="8674116" cy="355524"/>
          </a:xfrm>
          <a:prstGeom prst="rect">
            <a:avLst/>
          </a:prstGeom>
        </p:spPr>
        <p:txBody>
          <a:bodyPr wrap="square" lIns="77766" tIns="38883" rIns="77766" bIns="38883" anchor="t">
            <a:spAutoFit/>
          </a:bodyPr>
          <a:lstStyle/>
          <a:p>
            <a:pPr indent="13335">
              <a:spcBef>
                <a:spcPct val="20000"/>
              </a:spcBef>
              <a:defRPr/>
            </a:pPr>
            <a:r>
              <a:rPr lang="en-GB" sz="1800" b="1" dirty="0">
                <a:latin typeface="Arial"/>
                <a:cs typeface="Arial"/>
              </a:rPr>
              <a:t>NCC FRA Risk Assessment (Howitt Building/LBC1 </a:t>
            </a:r>
            <a:r>
              <a:rPr lang="en-GB" sz="1800" b="1" dirty="0" err="1">
                <a:latin typeface="Arial"/>
                <a:cs typeface="Arial"/>
              </a:rPr>
              <a:t>exc</a:t>
            </a:r>
            <a:r>
              <a:rPr lang="en-GB" sz="1800" b="1" dirty="0">
                <a:latin typeface="Arial"/>
                <a:cs typeface="Arial"/>
              </a:rPr>
              <a:t> Ballroom</a:t>
            </a:r>
            <a:r>
              <a:rPr lang="en-GB" sz="1800" b="1">
                <a:latin typeface="Arial"/>
                <a:cs typeface="Arial"/>
              </a:rPr>
              <a:t>)</a:t>
            </a:r>
            <a:endParaRPr lang="en-GB" sz="1800" b="1" dirty="0">
              <a:latin typeface="Arial"/>
            </a:endParaRPr>
          </a:p>
        </p:txBody>
      </p:sp>
      <p:sp>
        <p:nvSpPr>
          <p:cNvPr id="7" name="TextBox 6">
            <a:extLst>
              <a:ext uri="{FF2B5EF4-FFF2-40B4-BE49-F238E27FC236}">
                <a16:creationId xmlns:a16="http://schemas.microsoft.com/office/drawing/2014/main" id="{424EE819-53C5-83A4-39B3-76DD3E9ABD7C}"/>
              </a:ext>
            </a:extLst>
          </p:cNvPr>
          <p:cNvSpPr txBox="1"/>
          <p:nvPr/>
        </p:nvSpPr>
        <p:spPr>
          <a:xfrm>
            <a:off x="565223" y="922879"/>
            <a:ext cx="9239104" cy="492443"/>
          </a:xfrm>
          <a:prstGeom prst="rect">
            <a:avLst/>
          </a:prstGeom>
          <a:noFill/>
        </p:spPr>
        <p:txBody>
          <a:bodyPr wrap="square">
            <a:spAutoFit/>
          </a:bodyPr>
          <a:lstStyle/>
          <a:p>
            <a:r>
              <a:rPr lang="en-US" sz="1200" dirty="0"/>
              <a:t>9</a:t>
            </a:r>
            <a:r>
              <a:rPr lang="en-US" sz="1200" baseline="30000" dirty="0"/>
              <a:t>th</a:t>
            </a:r>
            <a:r>
              <a:rPr lang="en-US" sz="1200" dirty="0"/>
              <a:t> August FRA identified several actions with 6 actions having been completed. The outstanding actions are detailed below:</a:t>
            </a:r>
          </a:p>
          <a:p>
            <a:endParaRPr lang="en-US" sz="1400" dirty="0"/>
          </a:p>
        </p:txBody>
      </p:sp>
      <p:graphicFrame>
        <p:nvGraphicFramePr>
          <p:cNvPr id="3" name="Table 2">
            <a:extLst>
              <a:ext uri="{FF2B5EF4-FFF2-40B4-BE49-F238E27FC236}">
                <a16:creationId xmlns:a16="http://schemas.microsoft.com/office/drawing/2014/main" id="{72DF8A98-B075-5BF2-4228-0886DD20811E}"/>
              </a:ext>
            </a:extLst>
          </p:cNvPr>
          <p:cNvGraphicFramePr>
            <a:graphicFrameLocks noGrp="1"/>
          </p:cNvGraphicFramePr>
          <p:nvPr>
            <p:extLst>
              <p:ext uri="{D42A27DB-BD31-4B8C-83A1-F6EECF244321}">
                <p14:modId xmlns:p14="http://schemas.microsoft.com/office/powerpoint/2010/main" val="2046990928"/>
              </p:ext>
            </p:extLst>
          </p:nvPr>
        </p:nvGraphicFramePr>
        <p:xfrm>
          <a:off x="659339" y="1321568"/>
          <a:ext cx="8413868" cy="3743691"/>
        </p:xfrm>
        <a:graphic>
          <a:graphicData uri="http://schemas.openxmlformats.org/drawingml/2006/table">
            <a:tbl>
              <a:tblPr firstRow="1" bandRow="1">
                <a:tableStyleId>{5C22544A-7EE6-4342-B048-85BDC9FD1C3A}</a:tableStyleId>
              </a:tblPr>
              <a:tblGrid>
                <a:gridCol w="3609466">
                  <a:extLst>
                    <a:ext uri="{9D8B030D-6E8A-4147-A177-3AD203B41FA5}">
                      <a16:colId xmlns:a16="http://schemas.microsoft.com/office/drawing/2014/main" val="1399510155"/>
                    </a:ext>
                  </a:extLst>
                </a:gridCol>
                <a:gridCol w="4804402">
                  <a:extLst>
                    <a:ext uri="{9D8B030D-6E8A-4147-A177-3AD203B41FA5}">
                      <a16:colId xmlns:a16="http://schemas.microsoft.com/office/drawing/2014/main" val="1127981723"/>
                    </a:ext>
                  </a:extLst>
                </a:gridCol>
              </a:tblGrid>
              <a:tr h="123163">
                <a:tc>
                  <a:txBody>
                    <a:bodyPr/>
                    <a:lstStyle/>
                    <a:p>
                      <a:r>
                        <a:rPr lang="en-GB" sz="1100" dirty="0">
                          <a:solidFill>
                            <a:schemeClr val="tx1"/>
                          </a:solidFill>
                        </a:rPr>
                        <a:t>Risk</a:t>
                      </a:r>
                    </a:p>
                  </a:txBody>
                  <a:tcPr/>
                </a:tc>
                <a:tc>
                  <a:txBody>
                    <a:bodyPr/>
                    <a:lstStyle/>
                    <a:p>
                      <a:r>
                        <a:rPr lang="en-GB" sz="1100" dirty="0">
                          <a:solidFill>
                            <a:schemeClr val="tx1"/>
                          </a:solidFill>
                        </a:rPr>
                        <a:t>Action Plan Requirement</a:t>
                      </a:r>
                    </a:p>
                  </a:txBody>
                  <a:tcPr/>
                </a:tc>
                <a:extLst>
                  <a:ext uri="{0D108BD9-81ED-4DB2-BD59-A6C34878D82A}">
                    <a16:rowId xmlns:a16="http://schemas.microsoft.com/office/drawing/2014/main" val="971181216"/>
                  </a:ext>
                </a:extLst>
              </a:tr>
              <a:tr h="482819">
                <a:tc>
                  <a:txBody>
                    <a:bodyPr/>
                    <a:lstStyle/>
                    <a:p>
                      <a:r>
                        <a:rPr lang="en-GB" sz="1100" dirty="0"/>
                        <a:t>1) No evacuation procedures/equipment for disabled or impaired building users. Some adults using the day centre have complex needs with cognitive impairments. </a:t>
                      </a:r>
                    </a:p>
                  </a:txBody>
                  <a:tcPr/>
                </a:tc>
                <a:tc>
                  <a:txBody>
                    <a:bodyPr/>
                    <a:lstStyle/>
                    <a:p>
                      <a:r>
                        <a:rPr lang="en-GB" sz="1100" dirty="0"/>
                        <a:t>Supply and fit evacuation chairs and update evacuation plan to reflect all users of the building and undertake training/drills. </a:t>
                      </a:r>
                    </a:p>
                  </a:txBody>
                  <a:tcPr/>
                </a:tc>
                <a:extLst>
                  <a:ext uri="{0D108BD9-81ED-4DB2-BD59-A6C34878D82A}">
                    <a16:rowId xmlns:a16="http://schemas.microsoft.com/office/drawing/2014/main" val="1412656431"/>
                  </a:ext>
                </a:extLst>
              </a:tr>
              <a:tr h="309173">
                <a:tc>
                  <a:txBody>
                    <a:bodyPr/>
                    <a:lstStyle/>
                    <a:p>
                      <a:r>
                        <a:rPr lang="en-GB" sz="1100" dirty="0"/>
                        <a:t>2) Fire doors are inadequate. </a:t>
                      </a:r>
                    </a:p>
                  </a:txBody>
                  <a:tcPr/>
                </a:tc>
                <a:tc>
                  <a:txBody>
                    <a:bodyPr/>
                    <a:lstStyle/>
                    <a:p>
                      <a:r>
                        <a:rPr lang="en-GB" sz="1100" dirty="0"/>
                        <a:t>Fire door survey completed. Majority of fire doors (172/183) require replacement or remedial work. </a:t>
                      </a:r>
                    </a:p>
                  </a:txBody>
                  <a:tcPr/>
                </a:tc>
                <a:extLst>
                  <a:ext uri="{0D108BD9-81ED-4DB2-BD59-A6C34878D82A}">
                    <a16:rowId xmlns:a16="http://schemas.microsoft.com/office/drawing/2014/main" val="3280058465"/>
                  </a:ext>
                </a:extLst>
              </a:tr>
              <a:tr h="309173">
                <a:tc>
                  <a:txBody>
                    <a:bodyPr/>
                    <a:lstStyle/>
                    <a:p>
                      <a:r>
                        <a:rPr lang="en-GB" sz="1100" dirty="0"/>
                        <a:t>3) Fire compartmentation is inadequate.</a:t>
                      </a:r>
                    </a:p>
                  </a:txBody>
                  <a:tcPr/>
                </a:tc>
                <a:tc>
                  <a:txBody>
                    <a:bodyPr/>
                    <a:lstStyle/>
                    <a:p>
                      <a:r>
                        <a:rPr lang="en-GB" sz="1100" dirty="0"/>
                        <a:t>Undertake compartmentation survey to establish the works which need to be completed to slow/stop the spread of fire – quote for survey received but not commissioned.</a:t>
                      </a:r>
                    </a:p>
                  </a:txBody>
                  <a:tcPr/>
                </a:tc>
                <a:extLst>
                  <a:ext uri="{0D108BD9-81ED-4DB2-BD59-A6C34878D82A}">
                    <a16:rowId xmlns:a16="http://schemas.microsoft.com/office/drawing/2014/main" val="2311151780"/>
                  </a:ext>
                </a:extLst>
              </a:tr>
              <a:tr h="309173">
                <a:tc>
                  <a:txBody>
                    <a:bodyPr/>
                    <a:lstStyle/>
                    <a:p>
                      <a:pPr marL="0" indent="0">
                        <a:buNone/>
                      </a:pPr>
                      <a:r>
                        <a:rPr lang="en-GB" sz="1100"/>
                        <a:t>4) Condition of external fire escape in disrepair. Requires further survey to establish condition and remedial works required.</a:t>
                      </a:r>
                      <a:endParaRPr lang="en-GB" sz="1100" err="1"/>
                    </a:p>
                  </a:txBody>
                  <a:tcPr/>
                </a:tc>
                <a:tc>
                  <a:txBody>
                    <a:bodyPr/>
                    <a:lstStyle/>
                    <a:p>
                      <a:r>
                        <a:rPr lang="en-GB" sz="1100" dirty="0"/>
                        <a:t>Survey has been completed and remedial works identified. </a:t>
                      </a:r>
                    </a:p>
                  </a:txBody>
                  <a:tcPr/>
                </a:tc>
                <a:extLst>
                  <a:ext uri="{0D108BD9-81ED-4DB2-BD59-A6C34878D82A}">
                    <a16:rowId xmlns:a16="http://schemas.microsoft.com/office/drawing/2014/main" val="2758987326"/>
                  </a:ext>
                </a:extLst>
              </a:tr>
              <a:tr h="482819">
                <a:tc>
                  <a:txBody>
                    <a:bodyPr/>
                    <a:lstStyle/>
                    <a:p>
                      <a:r>
                        <a:rPr lang="en-GB" sz="1100" dirty="0"/>
                        <a:t>5) FRAs for individual units (Tenants responsibility) not provided.</a:t>
                      </a:r>
                    </a:p>
                  </a:txBody>
                  <a:tcPr/>
                </a:tc>
                <a:tc>
                  <a:txBody>
                    <a:bodyPr/>
                    <a:lstStyle/>
                    <a:p>
                      <a:r>
                        <a:rPr lang="en-GB" sz="1100" dirty="0"/>
                        <a:t>Obtain all FRAs and review in the context of the overall and compile action plan as required. Two FRAs remains outstanding.</a:t>
                      </a:r>
                    </a:p>
                  </a:txBody>
                  <a:tcPr/>
                </a:tc>
                <a:extLst>
                  <a:ext uri="{0D108BD9-81ED-4DB2-BD59-A6C34878D82A}">
                    <a16:rowId xmlns:a16="http://schemas.microsoft.com/office/drawing/2014/main" val="1148875098"/>
                  </a:ext>
                </a:extLst>
              </a:tr>
              <a:tr h="482819">
                <a:tc>
                  <a:txBody>
                    <a:bodyPr/>
                    <a:lstStyle/>
                    <a:p>
                      <a:r>
                        <a:rPr lang="en-GB" sz="1100" dirty="0"/>
                        <a:t>6) Mobility scooters and batteries stored in unit in LBC1.</a:t>
                      </a:r>
                    </a:p>
                  </a:txBody>
                  <a:tcPr/>
                </a:tc>
                <a:tc>
                  <a:txBody>
                    <a:bodyPr/>
                    <a:lstStyle/>
                    <a:p>
                      <a:r>
                        <a:rPr lang="en-GB" sz="1100" dirty="0"/>
                        <a:t>Remove lithium batteries into remote storage facility. This can be rectified. </a:t>
                      </a:r>
                    </a:p>
                  </a:txBody>
                  <a:tcPr/>
                </a:tc>
                <a:extLst>
                  <a:ext uri="{0D108BD9-81ED-4DB2-BD59-A6C34878D82A}">
                    <a16:rowId xmlns:a16="http://schemas.microsoft.com/office/drawing/2014/main" val="2263981907"/>
                  </a:ext>
                </a:extLst>
              </a:tr>
              <a:tr h="309173">
                <a:tc>
                  <a:txBody>
                    <a:bodyPr/>
                    <a:lstStyle/>
                    <a:p>
                      <a:endParaRPr lang="en-GB" sz="1100">
                        <a:solidFill>
                          <a:srgbClr val="00B0F0"/>
                        </a:solidFill>
                      </a:endParaRPr>
                    </a:p>
                  </a:txBody>
                  <a:tcPr/>
                </a:tc>
                <a:tc>
                  <a:txBody>
                    <a:bodyPr/>
                    <a:lstStyle/>
                    <a:p>
                      <a:endParaRPr lang="en-GB" sz="1100">
                        <a:solidFill>
                          <a:srgbClr val="00B0F0"/>
                        </a:solidFill>
                      </a:endParaRPr>
                    </a:p>
                  </a:txBody>
                  <a:tcPr/>
                </a:tc>
                <a:extLst>
                  <a:ext uri="{0D108BD9-81ED-4DB2-BD59-A6C34878D82A}">
                    <a16:rowId xmlns:a16="http://schemas.microsoft.com/office/drawing/2014/main" val="4123833777"/>
                  </a:ext>
                </a:extLst>
              </a:tr>
            </a:tbl>
          </a:graphicData>
        </a:graphic>
      </p:graphicFrame>
    </p:spTree>
    <p:extLst>
      <p:ext uri="{BB962C8B-B14F-4D97-AF65-F5344CB8AC3E}">
        <p14:creationId xmlns:p14="http://schemas.microsoft.com/office/powerpoint/2010/main" val="3575389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ooden structure with a green board&#10;&#10;AI-generated content may be incorrect.">
            <a:extLst>
              <a:ext uri="{FF2B5EF4-FFF2-40B4-BE49-F238E27FC236}">
                <a16:creationId xmlns:a16="http://schemas.microsoft.com/office/drawing/2014/main" id="{0430C38C-DFF3-2236-1E88-ACC6F8528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09725" y="760637"/>
            <a:ext cx="4466993" cy="3161568"/>
          </a:xfrm>
          <a:prstGeom prst="rect">
            <a:avLst/>
          </a:prstGeom>
        </p:spPr>
      </p:pic>
      <p:pic>
        <p:nvPicPr>
          <p:cNvPr id="7" name="Picture 6" descr="A room with a pile of wool&#10;&#10;AI-generated content may be incorrect.">
            <a:extLst>
              <a:ext uri="{FF2B5EF4-FFF2-40B4-BE49-F238E27FC236}">
                <a16:creationId xmlns:a16="http://schemas.microsoft.com/office/drawing/2014/main" id="{E3611EB0-CB95-13A7-DA43-15EAC8D374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04887" y="721240"/>
            <a:ext cx="4466994" cy="3240362"/>
          </a:xfrm>
          <a:prstGeom prst="rect">
            <a:avLst/>
          </a:prstGeom>
        </p:spPr>
      </p:pic>
      <p:pic>
        <p:nvPicPr>
          <p:cNvPr id="3" name="Picture 2">
            <a:extLst>
              <a:ext uri="{FF2B5EF4-FFF2-40B4-BE49-F238E27FC236}">
                <a16:creationId xmlns:a16="http://schemas.microsoft.com/office/drawing/2014/main" id="{C651B35B-C7FC-E368-884A-1164FCD58B37}"/>
              </a:ext>
            </a:extLst>
          </p:cNvPr>
          <p:cNvPicPr>
            <a:picLocks noChangeAspect="1"/>
          </p:cNvPicPr>
          <p:nvPr/>
        </p:nvPicPr>
        <p:blipFill>
          <a:blip r:embed="rId4"/>
          <a:stretch>
            <a:fillRect/>
          </a:stretch>
        </p:blipFill>
        <p:spPr>
          <a:xfrm>
            <a:off x="6768951" y="107925"/>
            <a:ext cx="2762250" cy="3467100"/>
          </a:xfrm>
          <a:prstGeom prst="rect">
            <a:avLst/>
          </a:prstGeom>
        </p:spPr>
      </p:pic>
      <p:sp>
        <p:nvSpPr>
          <p:cNvPr id="4" name="TextBox 3">
            <a:extLst>
              <a:ext uri="{FF2B5EF4-FFF2-40B4-BE49-F238E27FC236}">
                <a16:creationId xmlns:a16="http://schemas.microsoft.com/office/drawing/2014/main" id="{B2FB4A1E-F926-3A8B-BAFC-9DBB0B907059}"/>
              </a:ext>
            </a:extLst>
          </p:cNvPr>
          <p:cNvSpPr txBox="1"/>
          <p:nvPr/>
        </p:nvSpPr>
        <p:spPr>
          <a:xfrm>
            <a:off x="216223" y="4788445"/>
            <a:ext cx="7344816" cy="954107"/>
          </a:xfrm>
          <a:prstGeom prst="rect">
            <a:avLst/>
          </a:prstGeom>
          <a:noFill/>
        </p:spPr>
        <p:txBody>
          <a:bodyPr wrap="square" rtlCol="0">
            <a:spAutoFit/>
          </a:bodyPr>
          <a:lstStyle/>
          <a:p>
            <a:pPr marL="285750" indent="-285750">
              <a:buFont typeface="Arial" panose="020B0604020202020204" pitchFamily="34" charset="0"/>
              <a:buChar char="•"/>
            </a:pPr>
            <a:r>
              <a:rPr lang="en-GB" sz="1400" dirty="0"/>
              <a:t>Issues with compartmentalisation</a:t>
            </a:r>
          </a:p>
          <a:p>
            <a:pPr marL="742950" lvl="1" indent="-285750">
              <a:buFont typeface="Arial" panose="020B0604020202020204" pitchFamily="34" charset="0"/>
              <a:buChar char="•"/>
            </a:pPr>
            <a:r>
              <a:rPr lang="en-GB" sz="1400" dirty="0"/>
              <a:t>Open space above LBC1 will not prevent/contain the spread of fire.</a:t>
            </a:r>
          </a:p>
          <a:p>
            <a:pPr marL="742950" lvl="1" indent="-285750">
              <a:buFont typeface="Arial" panose="020B0604020202020204" pitchFamily="34" charset="0"/>
              <a:buChar char="•"/>
            </a:pPr>
            <a:r>
              <a:rPr lang="en-GB" sz="1400" dirty="0"/>
              <a:t>Holes identified in brickwork and around pipework which will allow the spread of fire</a:t>
            </a:r>
          </a:p>
        </p:txBody>
      </p:sp>
      <p:sp>
        <p:nvSpPr>
          <p:cNvPr id="6" name="Circle: Hollow 5">
            <a:extLst>
              <a:ext uri="{FF2B5EF4-FFF2-40B4-BE49-F238E27FC236}">
                <a16:creationId xmlns:a16="http://schemas.microsoft.com/office/drawing/2014/main" id="{DFAA8C83-CFCF-010E-78B7-BF5D2B45D12B}"/>
              </a:ext>
            </a:extLst>
          </p:cNvPr>
          <p:cNvSpPr/>
          <p:nvPr/>
        </p:nvSpPr>
        <p:spPr>
          <a:xfrm>
            <a:off x="7417023" y="1044029"/>
            <a:ext cx="1512168" cy="1512168"/>
          </a:xfrm>
          <a:prstGeom prst="donut">
            <a:avLst>
              <a:gd name="adj" fmla="val 772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320001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B8A0B-5547-1235-7BCA-CAD5BCEEBEE3}"/>
              </a:ext>
            </a:extLst>
          </p:cNvPr>
          <p:cNvPicPr>
            <a:picLocks noChangeAspect="1"/>
          </p:cNvPicPr>
          <p:nvPr/>
        </p:nvPicPr>
        <p:blipFill>
          <a:blip r:embed="rId2"/>
          <a:stretch>
            <a:fillRect/>
          </a:stretch>
        </p:blipFill>
        <p:spPr>
          <a:xfrm>
            <a:off x="4977879" y="258745"/>
            <a:ext cx="2286000" cy="2019300"/>
          </a:xfrm>
          <a:prstGeom prst="rect">
            <a:avLst/>
          </a:prstGeom>
        </p:spPr>
      </p:pic>
      <p:pic>
        <p:nvPicPr>
          <p:cNvPr id="5" name="Picture 4">
            <a:extLst>
              <a:ext uri="{FF2B5EF4-FFF2-40B4-BE49-F238E27FC236}">
                <a16:creationId xmlns:a16="http://schemas.microsoft.com/office/drawing/2014/main" id="{F296025B-A754-1A6F-1EE0-5E5387D6250C}"/>
              </a:ext>
            </a:extLst>
          </p:cNvPr>
          <p:cNvPicPr>
            <a:picLocks noChangeAspect="1"/>
          </p:cNvPicPr>
          <p:nvPr/>
        </p:nvPicPr>
        <p:blipFill>
          <a:blip r:embed="rId3"/>
          <a:stretch>
            <a:fillRect/>
          </a:stretch>
        </p:blipFill>
        <p:spPr>
          <a:xfrm>
            <a:off x="4117231" y="2552162"/>
            <a:ext cx="2992446" cy="2629392"/>
          </a:xfrm>
          <a:prstGeom prst="rect">
            <a:avLst/>
          </a:prstGeom>
        </p:spPr>
      </p:pic>
      <p:pic>
        <p:nvPicPr>
          <p:cNvPr id="9" name="Picture 8">
            <a:extLst>
              <a:ext uri="{FF2B5EF4-FFF2-40B4-BE49-F238E27FC236}">
                <a16:creationId xmlns:a16="http://schemas.microsoft.com/office/drawing/2014/main" id="{51A7F766-6311-CDC5-0807-8DEA0A1CE59A}"/>
              </a:ext>
            </a:extLst>
          </p:cNvPr>
          <p:cNvPicPr>
            <a:picLocks noChangeAspect="1"/>
          </p:cNvPicPr>
          <p:nvPr/>
        </p:nvPicPr>
        <p:blipFill>
          <a:blip r:embed="rId4"/>
          <a:stretch>
            <a:fillRect/>
          </a:stretch>
        </p:blipFill>
        <p:spPr>
          <a:xfrm>
            <a:off x="7633047" y="73008"/>
            <a:ext cx="2581275" cy="2390775"/>
          </a:xfrm>
          <a:prstGeom prst="rect">
            <a:avLst/>
          </a:prstGeom>
        </p:spPr>
      </p:pic>
      <p:pic>
        <p:nvPicPr>
          <p:cNvPr id="12" name="Picture 11">
            <a:extLst>
              <a:ext uri="{FF2B5EF4-FFF2-40B4-BE49-F238E27FC236}">
                <a16:creationId xmlns:a16="http://schemas.microsoft.com/office/drawing/2014/main" id="{E573E33A-77B9-331E-85D4-B6C7EAEA75B8}"/>
              </a:ext>
            </a:extLst>
          </p:cNvPr>
          <p:cNvPicPr>
            <a:picLocks noChangeAspect="1"/>
          </p:cNvPicPr>
          <p:nvPr/>
        </p:nvPicPr>
        <p:blipFill>
          <a:blip r:embed="rId5"/>
          <a:stretch>
            <a:fillRect/>
          </a:stretch>
        </p:blipFill>
        <p:spPr>
          <a:xfrm>
            <a:off x="7453296" y="2691738"/>
            <a:ext cx="2816349" cy="2489816"/>
          </a:xfrm>
          <a:prstGeom prst="rect">
            <a:avLst/>
          </a:prstGeom>
        </p:spPr>
      </p:pic>
      <p:pic>
        <p:nvPicPr>
          <p:cNvPr id="18" name="Picture 17">
            <a:extLst>
              <a:ext uri="{FF2B5EF4-FFF2-40B4-BE49-F238E27FC236}">
                <a16:creationId xmlns:a16="http://schemas.microsoft.com/office/drawing/2014/main" id="{7FE588EA-D193-0712-4282-896500EDC6CD}"/>
              </a:ext>
            </a:extLst>
          </p:cNvPr>
          <p:cNvPicPr>
            <a:picLocks noChangeAspect="1"/>
          </p:cNvPicPr>
          <p:nvPr/>
        </p:nvPicPr>
        <p:blipFill>
          <a:blip r:embed="rId6"/>
          <a:stretch>
            <a:fillRect/>
          </a:stretch>
        </p:blipFill>
        <p:spPr>
          <a:xfrm>
            <a:off x="697470" y="2552162"/>
            <a:ext cx="3076142" cy="2702681"/>
          </a:xfrm>
          <a:prstGeom prst="rect">
            <a:avLst/>
          </a:prstGeom>
        </p:spPr>
      </p:pic>
      <p:sp>
        <p:nvSpPr>
          <p:cNvPr id="19" name="TextBox 18">
            <a:extLst>
              <a:ext uri="{FF2B5EF4-FFF2-40B4-BE49-F238E27FC236}">
                <a16:creationId xmlns:a16="http://schemas.microsoft.com/office/drawing/2014/main" id="{7E98F69E-B35C-E582-A608-06CCD5839D18}"/>
              </a:ext>
            </a:extLst>
          </p:cNvPr>
          <p:cNvSpPr txBox="1"/>
          <p:nvPr/>
        </p:nvSpPr>
        <p:spPr>
          <a:xfrm>
            <a:off x="576263" y="395957"/>
            <a:ext cx="4032448" cy="2308324"/>
          </a:xfrm>
          <a:prstGeom prst="rect">
            <a:avLst/>
          </a:prstGeom>
          <a:noFill/>
        </p:spPr>
        <p:txBody>
          <a:bodyPr wrap="square" rtlCol="0">
            <a:spAutoFit/>
          </a:bodyPr>
          <a:lstStyle/>
          <a:p>
            <a:pPr marL="171450" indent="-171450">
              <a:buFont typeface="Arial" panose="020B0604020202020204" pitchFamily="34" charset="0"/>
              <a:buChar char="•"/>
            </a:pPr>
            <a:r>
              <a:rPr lang="en-GB" sz="1200" dirty="0"/>
              <a:t>Issues identified with </a:t>
            </a:r>
            <a:r>
              <a:rPr lang="en-GB" sz="1200" b="1" dirty="0"/>
              <a:t>172 out of 183</a:t>
            </a:r>
            <a:r>
              <a:rPr lang="en-GB" sz="1200" dirty="0"/>
              <a:t> doors in the Howitt/LBC buildings.</a:t>
            </a:r>
          </a:p>
          <a:p>
            <a:endParaRPr lang="en-GB" sz="1200" dirty="0"/>
          </a:p>
          <a:p>
            <a:pPr marL="171450" indent="-171450">
              <a:buFont typeface="Arial" panose="020B0604020202020204" pitchFamily="34" charset="0"/>
              <a:buChar char="•"/>
            </a:pPr>
            <a:r>
              <a:rPr lang="en-GB" sz="1200" dirty="0"/>
              <a:t>Issue include:</a:t>
            </a:r>
          </a:p>
          <a:p>
            <a:pPr marL="628650" lvl="1" indent="-171450">
              <a:buFont typeface="Arial" panose="020B0604020202020204" pitchFamily="34" charset="0"/>
              <a:buChar char="•"/>
            </a:pPr>
            <a:endParaRPr lang="en-GB" sz="1200" dirty="0"/>
          </a:p>
          <a:p>
            <a:pPr marL="355600" lvl="1" indent="-177800">
              <a:buFont typeface="Arial" panose="020B0604020202020204" pitchFamily="34" charset="0"/>
              <a:buChar char="•"/>
            </a:pPr>
            <a:r>
              <a:rPr lang="en-GB" sz="1200" dirty="0"/>
              <a:t>Holes in doors.</a:t>
            </a:r>
          </a:p>
          <a:p>
            <a:pPr marL="355600" lvl="1" indent="-177800">
              <a:buFont typeface="Arial" panose="020B0604020202020204" pitchFamily="34" charset="0"/>
              <a:buChar char="•"/>
            </a:pPr>
            <a:r>
              <a:rPr lang="en-GB" sz="1200" dirty="0"/>
              <a:t>Gaps around doors which will allow smoke to move through the building.</a:t>
            </a:r>
          </a:p>
          <a:p>
            <a:pPr marL="355600" lvl="1" indent="-177800">
              <a:buFont typeface="Arial" panose="020B0604020202020204" pitchFamily="34" charset="0"/>
              <a:buChar char="•"/>
            </a:pPr>
            <a:r>
              <a:rPr lang="en-GB" sz="1200" dirty="0"/>
              <a:t>Doors taped and locked.</a:t>
            </a:r>
          </a:p>
          <a:p>
            <a:pPr marL="355600" lvl="1" indent="-177800">
              <a:buFont typeface="Arial" panose="020B0604020202020204" pitchFamily="34" charset="0"/>
              <a:buChar char="•"/>
            </a:pPr>
            <a:r>
              <a:rPr lang="en-GB" sz="1200" dirty="0"/>
              <a:t>Non fire rated panels/ineffective panels.</a:t>
            </a:r>
          </a:p>
          <a:p>
            <a:pPr marL="355600" lvl="1" indent="-177800">
              <a:buFont typeface="Arial" panose="020B0604020202020204" pitchFamily="34" charset="0"/>
              <a:buChar char="•"/>
            </a:pPr>
            <a:r>
              <a:rPr lang="en-GB" sz="1200" dirty="0"/>
              <a:t>Inadequate door hinges for fire doors.</a:t>
            </a:r>
          </a:p>
          <a:p>
            <a:pPr marL="628650" lvl="1" indent="-171450">
              <a:buFont typeface="Arial" panose="020B0604020202020204" pitchFamily="34" charset="0"/>
              <a:buChar char="•"/>
            </a:pPr>
            <a:endParaRPr lang="en-GB" sz="1200" dirty="0"/>
          </a:p>
        </p:txBody>
      </p:sp>
      <p:sp>
        <p:nvSpPr>
          <p:cNvPr id="20" name="Circle: Hollow 19">
            <a:extLst>
              <a:ext uri="{FF2B5EF4-FFF2-40B4-BE49-F238E27FC236}">
                <a16:creationId xmlns:a16="http://schemas.microsoft.com/office/drawing/2014/main" id="{7E6F6C8F-B579-AF8F-4A65-969CCB4E33AE}"/>
              </a:ext>
            </a:extLst>
          </p:cNvPr>
          <p:cNvSpPr/>
          <p:nvPr/>
        </p:nvSpPr>
        <p:spPr>
          <a:xfrm>
            <a:off x="7849071" y="179933"/>
            <a:ext cx="1872208" cy="1944216"/>
          </a:xfrm>
          <a:prstGeom prst="donut">
            <a:avLst>
              <a:gd name="adj" fmla="val 500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452759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2BF76-F236-5694-0399-C5938542DA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C4F8EFA-6603-E078-D600-8F377F688054}"/>
              </a:ext>
            </a:extLst>
          </p:cNvPr>
          <p:cNvPicPr>
            <a:picLocks noChangeAspect="1"/>
          </p:cNvPicPr>
          <p:nvPr/>
        </p:nvPicPr>
        <p:blipFill>
          <a:blip r:embed="rId2"/>
          <a:stretch>
            <a:fillRect/>
          </a:stretch>
        </p:blipFill>
        <p:spPr>
          <a:xfrm>
            <a:off x="216223" y="179933"/>
            <a:ext cx="2876550" cy="2628900"/>
          </a:xfrm>
          <a:prstGeom prst="rect">
            <a:avLst/>
          </a:prstGeom>
        </p:spPr>
      </p:pic>
      <p:pic>
        <p:nvPicPr>
          <p:cNvPr id="7" name="Picture 6">
            <a:extLst>
              <a:ext uri="{FF2B5EF4-FFF2-40B4-BE49-F238E27FC236}">
                <a16:creationId xmlns:a16="http://schemas.microsoft.com/office/drawing/2014/main" id="{9EBFEAF3-106D-AA93-6F3F-0206911C15F7}"/>
              </a:ext>
            </a:extLst>
          </p:cNvPr>
          <p:cNvPicPr>
            <a:picLocks noChangeAspect="1"/>
          </p:cNvPicPr>
          <p:nvPr/>
        </p:nvPicPr>
        <p:blipFill>
          <a:blip r:embed="rId3"/>
          <a:stretch>
            <a:fillRect/>
          </a:stretch>
        </p:blipFill>
        <p:spPr>
          <a:xfrm>
            <a:off x="3117849" y="179933"/>
            <a:ext cx="4295775" cy="4610100"/>
          </a:xfrm>
          <a:prstGeom prst="rect">
            <a:avLst/>
          </a:prstGeom>
        </p:spPr>
      </p:pic>
      <p:pic>
        <p:nvPicPr>
          <p:cNvPr id="10" name="Picture 9">
            <a:extLst>
              <a:ext uri="{FF2B5EF4-FFF2-40B4-BE49-F238E27FC236}">
                <a16:creationId xmlns:a16="http://schemas.microsoft.com/office/drawing/2014/main" id="{54B8DF50-4B3B-98B4-2336-2DB72498817E}"/>
              </a:ext>
            </a:extLst>
          </p:cNvPr>
          <p:cNvPicPr>
            <a:picLocks noChangeAspect="1"/>
          </p:cNvPicPr>
          <p:nvPr/>
        </p:nvPicPr>
        <p:blipFill>
          <a:blip r:embed="rId4"/>
          <a:stretch>
            <a:fillRect/>
          </a:stretch>
        </p:blipFill>
        <p:spPr>
          <a:xfrm>
            <a:off x="154310" y="2897203"/>
            <a:ext cx="3000375" cy="2619375"/>
          </a:xfrm>
          <a:prstGeom prst="rect">
            <a:avLst/>
          </a:prstGeom>
        </p:spPr>
      </p:pic>
      <p:pic>
        <p:nvPicPr>
          <p:cNvPr id="16" name="Picture 15">
            <a:extLst>
              <a:ext uri="{FF2B5EF4-FFF2-40B4-BE49-F238E27FC236}">
                <a16:creationId xmlns:a16="http://schemas.microsoft.com/office/drawing/2014/main" id="{546DC089-B69A-467E-F53E-D739CA903B32}"/>
              </a:ext>
            </a:extLst>
          </p:cNvPr>
          <p:cNvPicPr>
            <a:picLocks noChangeAspect="1"/>
          </p:cNvPicPr>
          <p:nvPr/>
        </p:nvPicPr>
        <p:blipFill>
          <a:blip r:embed="rId5"/>
          <a:stretch>
            <a:fillRect/>
          </a:stretch>
        </p:blipFill>
        <p:spPr>
          <a:xfrm>
            <a:off x="7476801" y="179933"/>
            <a:ext cx="2676525" cy="2362200"/>
          </a:xfrm>
          <a:prstGeom prst="rect">
            <a:avLst/>
          </a:prstGeom>
        </p:spPr>
      </p:pic>
      <p:pic>
        <p:nvPicPr>
          <p:cNvPr id="19" name="Picture 18">
            <a:extLst>
              <a:ext uri="{FF2B5EF4-FFF2-40B4-BE49-F238E27FC236}">
                <a16:creationId xmlns:a16="http://schemas.microsoft.com/office/drawing/2014/main" id="{4D9D692B-E0BE-ADCE-DEBE-503CF9576562}"/>
              </a:ext>
            </a:extLst>
          </p:cNvPr>
          <p:cNvPicPr>
            <a:picLocks noChangeAspect="1"/>
          </p:cNvPicPr>
          <p:nvPr/>
        </p:nvPicPr>
        <p:blipFill>
          <a:blip r:embed="rId6"/>
          <a:stretch>
            <a:fillRect/>
          </a:stretch>
        </p:blipFill>
        <p:spPr>
          <a:xfrm>
            <a:off x="7376788" y="2753270"/>
            <a:ext cx="2876550" cy="2609850"/>
          </a:xfrm>
          <a:prstGeom prst="rect">
            <a:avLst/>
          </a:prstGeom>
        </p:spPr>
      </p:pic>
      <p:sp>
        <p:nvSpPr>
          <p:cNvPr id="20" name="TextBox 19">
            <a:extLst>
              <a:ext uri="{FF2B5EF4-FFF2-40B4-BE49-F238E27FC236}">
                <a16:creationId xmlns:a16="http://schemas.microsoft.com/office/drawing/2014/main" id="{2542CE25-DFFF-A385-9FA8-A92D82A5A7CF}"/>
              </a:ext>
            </a:extLst>
          </p:cNvPr>
          <p:cNvSpPr txBox="1"/>
          <p:nvPr/>
        </p:nvSpPr>
        <p:spPr>
          <a:xfrm>
            <a:off x="3364857" y="4913787"/>
            <a:ext cx="3830292" cy="523220"/>
          </a:xfrm>
          <a:prstGeom prst="rect">
            <a:avLst/>
          </a:prstGeom>
          <a:noFill/>
        </p:spPr>
        <p:txBody>
          <a:bodyPr wrap="square" rtlCol="0">
            <a:spAutoFit/>
          </a:bodyPr>
          <a:lstStyle/>
          <a:p>
            <a:r>
              <a:rPr lang="en-GB" sz="1400" dirty="0"/>
              <a:t>Issue with fire doors – glass doors, holes in doors, non-compliant issues.</a:t>
            </a:r>
          </a:p>
        </p:txBody>
      </p:sp>
      <p:sp>
        <p:nvSpPr>
          <p:cNvPr id="21" name="Circle: Hollow 20">
            <a:extLst>
              <a:ext uri="{FF2B5EF4-FFF2-40B4-BE49-F238E27FC236}">
                <a16:creationId xmlns:a16="http://schemas.microsoft.com/office/drawing/2014/main" id="{7F899FDF-E254-6748-3C35-ACB8383B70DA}"/>
              </a:ext>
            </a:extLst>
          </p:cNvPr>
          <p:cNvSpPr/>
          <p:nvPr/>
        </p:nvSpPr>
        <p:spPr>
          <a:xfrm>
            <a:off x="9073207" y="469355"/>
            <a:ext cx="1180132" cy="1294754"/>
          </a:xfrm>
          <a:prstGeom prst="donut">
            <a:avLst>
              <a:gd name="adj" fmla="val 500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Circle: Hollow 21">
            <a:extLst>
              <a:ext uri="{FF2B5EF4-FFF2-40B4-BE49-F238E27FC236}">
                <a16:creationId xmlns:a16="http://schemas.microsoft.com/office/drawing/2014/main" id="{CDBF3ADB-9040-64FE-4806-25A92794F9F8}"/>
              </a:ext>
            </a:extLst>
          </p:cNvPr>
          <p:cNvSpPr/>
          <p:nvPr/>
        </p:nvSpPr>
        <p:spPr>
          <a:xfrm>
            <a:off x="372609" y="469355"/>
            <a:ext cx="1872208" cy="1944216"/>
          </a:xfrm>
          <a:prstGeom prst="donut">
            <a:avLst>
              <a:gd name="adj" fmla="val 500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4221209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949EB-09A9-5FA5-3DCE-9E96DD58F49B}"/>
            </a:ext>
          </a:extLst>
        </p:cNvPr>
        <p:cNvGrpSpPr/>
        <p:nvPr/>
      </p:nvGrpSpPr>
      <p:grpSpPr>
        <a:xfrm>
          <a:off x="0" y="0"/>
          <a:ext cx="0" cy="0"/>
          <a:chOff x="0" y="0"/>
          <a:chExt cx="0" cy="0"/>
        </a:xfrm>
      </p:grpSpPr>
      <p:pic>
        <p:nvPicPr>
          <p:cNvPr id="11" name="Picture 10" descr="A red ladder with a hole in the middle&#10;&#10;AI-generated content may be incorrect.">
            <a:extLst>
              <a:ext uri="{FF2B5EF4-FFF2-40B4-BE49-F238E27FC236}">
                <a16:creationId xmlns:a16="http://schemas.microsoft.com/office/drawing/2014/main" id="{DB739386-9D0A-E5CC-0183-94163C07FC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76770" y="751899"/>
            <a:ext cx="3216010" cy="2515705"/>
          </a:xfrm>
          <a:prstGeom prst="rect">
            <a:avLst/>
          </a:prstGeom>
        </p:spPr>
      </p:pic>
      <p:pic>
        <p:nvPicPr>
          <p:cNvPr id="13" name="Picture 12" descr="A white handle on a red surface&#10;&#10;AI-generated content may be incorrect.">
            <a:extLst>
              <a:ext uri="{FF2B5EF4-FFF2-40B4-BE49-F238E27FC236}">
                <a16:creationId xmlns:a16="http://schemas.microsoft.com/office/drawing/2014/main" id="{4BC7DB2F-B930-1BA8-D045-A722587B0F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16828" y="798176"/>
            <a:ext cx="3216007" cy="2411570"/>
          </a:xfrm>
          <a:prstGeom prst="rect">
            <a:avLst/>
          </a:prstGeom>
        </p:spPr>
      </p:pic>
      <p:pic>
        <p:nvPicPr>
          <p:cNvPr id="5" name="Picture 4">
            <a:extLst>
              <a:ext uri="{FF2B5EF4-FFF2-40B4-BE49-F238E27FC236}">
                <a16:creationId xmlns:a16="http://schemas.microsoft.com/office/drawing/2014/main" id="{B13E78A2-DCE9-7AD8-C34B-F1C851BEF8EA}"/>
              </a:ext>
            </a:extLst>
          </p:cNvPr>
          <p:cNvPicPr>
            <a:picLocks noChangeAspect="1"/>
          </p:cNvPicPr>
          <p:nvPr/>
        </p:nvPicPr>
        <p:blipFill>
          <a:blip r:embed="rId4"/>
          <a:stretch>
            <a:fillRect/>
          </a:stretch>
        </p:blipFill>
        <p:spPr>
          <a:xfrm>
            <a:off x="288231" y="161610"/>
            <a:ext cx="2962275" cy="2638425"/>
          </a:xfrm>
          <a:prstGeom prst="rect">
            <a:avLst/>
          </a:prstGeom>
        </p:spPr>
      </p:pic>
      <p:pic>
        <p:nvPicPr>
          <p:cNvPr id="8" name="Picture 7">
            <a:extLst>
              <a:ext uri="{FF2B5EF4-FFF2-40B4-BE49-F238E27FC236}">
                <a16:creationId xmlns:a16="http://schemas.microsoft.com/office/drawing/2014/main" id="{8F4D9A36-62ED-573F-1930-E68760EE7127}"/>
              </a:ext>
            </a:extLst>
          </p:cNvPr>
          <p:cNvPicPr>
            <a:picLocks noChangeAspect="1"/>
          </p:cNvPicPr>
          <p:nvPr/>
        </p:nvPicPr>
        <p:blipFill>
          <a:blip r:embed="rId5"/>
          <a:stretch>
            <a:fillRect/>
          </a:stretch>
        </p:blipFill>
        <p:spPr>
          <a:xfrm>
            <a:off x="307281" y="3010909"/>
            <a:ext cx="2943225" cy="2400300"/>
          </a:xfrm>
          <a:prstGeom prst="rect">
            <a:avLst/>
          </a:prstGeom>
        </p:spPr>
      </p:pic>
      <p:sp>
        <p:nvSpPr>
          <p:cNvPr id="9" name="Circle: Hollow 8">
            <a:extLst>
              <a:ext uri="{FF2B5EF4-FFF2-40B4-BE49-F238E27FC236}">
                <a16:creationId xmlns:a16="http://schemas.microsoft.com/office/drawing/2014/main" id="{395D3D5A-5CD0-48D6-71D7-DDA63F31F360}"/>
              </a:ext>
            </a:extLst>
          </p:cNvPr>
          <p:cNvSpPr/>
          <p:nvPr/>
        </p:nvSpPr>
        <p:spPr>
          <a:xfrm>
            <a:off x="936303" y="251941"/>
            <a:ext cx="1872208" cy="1944216"/>
          </a:xfrm>
          <a:prstGeom prst="donut">
            <a:avLst>
              <a:gd name="adj" fmla="val 500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TextBox 11">
            <a:extLst>
              <a:ext uri="{FF2B5EF4-FFF2-40B4-BE49-F238E27FC236}">
                <a16:creationId xmlns:a16="http://schemas.microsoft.com/office/drawing/2014/main" id="{6F5E6749-7907-A9D2-E3EE-5E07A6AD4B0B}"/>
              </a:ext>
            </a:extLst>
          </p:cNvPr>
          <p:cNvSpPr txBox="1"/>
          <p:nvPr/>
        </p:nvSpPr>
        <p:spPr>
          <a:xfrm>
            <a:off x="4248671" y="4500413"/>
            <a:ext cx="5184576" cy="338554"/>
          </a:xfrm>
          <a:prstGeom prst="rect">
            <a:avLst/>
          </a:prstGeom>
          <a:noFill/>
        </p:spPr>
        <p:txBody>
          <a:bodyPr wrap="square" rtlCol="0">
            <a:spAutoFit/>
          </a:bodyPr>
          <a:lstStyle/>
          <a:p>
            <a:r>
              <a:rPr lang="en-GB" sz="1600" dirty="0"/>
              <a:t>Issues with doors – holes in doors, doors not closing</a:t>
            </a:r>
          </a:p>
        </p:txBody>
      </p:sp>
    </p:spTree>
    <p:extLst>
      <p:ext uri="{BB962C8B-B14F-4D97-AF65-F5344CB8AC3E}">
        <p14:creationId xmlns:p14="http://schemas.microsoft.com/office/powerpoint/2010/main" val="1457279992"/>
      </p:ext>
    </p:extLst>
  </p:cSld>
  <p:clrMapOvr>
    <a:masterClrMapping/>
  </p:clrMapOvr>
</p:sld>
</file>

<file path=ppt/theme/theme1.xml><?xml version="1.0" encoding="utf-8"?>
<a:theme xmlns:a="http://schemas.openxmlformats.org/drawingml/2006/main" name="Plasma template - 2015">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Plasma-Screen-template</Template>
  <TotalTime>11007</TotalTime>
  <Words>1966</Words>
  <Application>Microsoft Office PowerPoint</Application>
  <PresentationFormat>Custom</PresentationFormat>
  <Paragraphs>258</Paragraphs>
  <Slides>18</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Arial</vt:lpstr>
      <vt:lpstr>Calibri</vt:lpstr>
      <vt:lpstr>Wingdings</vt:lpstr>
      <vt:lpstr>Plasma template - 2015</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      </vt:lpstr>
      <vt:lpstr>      </vt:lpstr>
      <vt:lpstr>PowerPoint Presentation</vt:lpstr>
    </vt:vector>
  </TitlesOfParts>
  <Company>Nottingham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Syrontie Steadman</dc:creator>
  <cp:lastModifiedBy>Beverley Gouveia</cp:lastModifiedBy>
  <cp:revision>62</cp:revision>
  <cp:lastPrinted>2023-09-06T13:00:59Z</cp:lastPrinted>
  <dcterms:created xsi:type="dcterms:W3CDTF">2017-05-19T12:03:31Z</dcterms:created>
  <dcterms:modified xsi:type="dcterms:W3CDTF">2025-02-28T15:56:00Z</dcterms:modified>
</cp:coreProperties>
</file>