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9" r:id="rId5"/>
  </p:sldMasterIdLst>
  <p:notesMasterIdLst>
    <p:notesMasterId r:id="rId30"/>
  </p:notesMasterIdLst>
  <p:handoutMasterIdLst>
    <p:handoutMasterId r:id="rId31"/>
  </p:handoutMasterIdLst>
  <p:sldIdLst>
    <p:sldId id="281" r:id="rId6"/>
    <p:sldId id="268" r:id="rId7"/>
    <p:sldId id="297" r:id="rId8"/>
    <p:sldId id="266" r:id="rId9"/>
    <p:sldId id="269" r:id="rId10"/>
    <p:sldId id="287" r:id="rId11"/>
    <p:sldId id="293" r:id="rId12"/>
    <p:sldId id="301" r:id="rId13"/>
    <p:sldId id="272" r:id="rId14"/>
    <p:sldId id="270" r:id="rId15"/>
    <p:sldId id="300" r:id="rId16"/>
    <p:sldId id="275" r:id="rId17"/>
    <p:sldId id="283" r:id="rId18"/>
    <p:sldId id="284" r:id="rId19"/>
    <p:sldId id="271" r:id="rId20"/>
    <p:sldId id="296" r:id="rId21"/>
    <p:sldId id="278" r:id="rId22"/>
    <p:sldId id="302" r:id="rId23"/>
    <p:sldId id="276" r:id="rId24"/>
    <p:sldId id="277" r:id="rId25"/>
    <p:sldId id="294" r:id="rId26"/>
    <p:sldId id="295" r:id="rId27"/>
    <p:sldId id="288" r:id="rId28"/>
    <p:sldId id="282" r:id="rId29"/>
  </p:sldIdLst>
  <p:sldSz cx="12192000" cy="6858000"/>
  <p:notesSz cx="6742113" cy="9872663"/>
  <p:defaultTextStyle>
    <a:defPPr>
      <a:defRPr lang="en-GB"/>
    </a:defPPr>
    <a:lvl1pPr algn="r" rtl="0" fontAlgn="base">
      <a:spcBef>
        <a:spcPct val="50000"/>
      </a:spcBef>
      <a:spcAft>
        <a:spcPct val="0"/>
      </a:spcAft>
      <a:defRPr sz="1200" kern="1200">
        <a:solidFill>
          <a:schemeClr val="tx1"/>
        </a:solidFill>
        <a:latin typeface="Arial" charset="0"/>
        <a:ea typeface="+mn-ea"/>
        <a:cs typeface="+mn-cs"/>
      </a:defRPr>
    </a:lvl1pPr>
    <a:lvl2pPr marL="457200" algn="r" rtl="0" fontAlgn="base">
      <a:spcBef>
        <a:spcPct val="50000"/>
      </a:spcBef>
      <a:spcAft>
        <a:spcPct val="0"/>
      </a:spcAft>
      <a:defRPr sz="1200" kern="1200">
        <a:solidFill>
          <a:schemeClr val="tx1"/>
        </a:solidFill>
        <a:latin typeface="Arial" charset="0"/>
        <a:ea typeface="+mn-ea"/>
        <a:cs typeface="+mn-cs"/>
      </a:defRPr>
    </a:lvl2pPr>
    <a:lvl3pPr marL="914400" algn="r" rtl="0" fontAlgn="base">
      <a:spcBef>
        <a:spcPct val="50000"/>
      </a:spcBef>
      <a:spcAft>
        <a:spcPct val="0"/>
      </a:spcAft>
      <a:defRPr sz="1200" kern="1200">
        <a:solidFill>
          <a:schemeClr val="tx1"/>
        </a:solidFill>
        <a:latin typeface="Arial" charset="0"/>
        <a:ea typeface="+mn-ea"/>
        <a:cs typeface="+mn-cs"/>
      </a:defRPr>
    </a:lvl3pPr>
    <a:lvl4pPr marL="1371600" algn="r" rtl="0" fontAlgn="base">
      <a:spcBef>
        <a:spcPct val="50000"/>
      </a:spcBef>
      <a:spcAft>
        <a:spcPct val="0"/>
      </a:spcAft>
      <a:defRPr sz="1200" kern="1200">
        <a:solidFill>
          <a:schemeClr val="tx1"/>
        </a:solidFill>
        <a:latin typeface="Arial" charset="0"/>
        <a:ea typeface="+mn-ea"/>
        <a:cs typeface="+mn-cs"/>
      </a:defRPr>
    </a:lvl4pPr>
    <a:lvl5pPr marL="1828800" algn="r" rtl="0" fontAlgn="base">
      <a:spcBef>
        <a:spcPct val="5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orient="horz" pos="3756" userDrawn="1">
          <p15:clr>
            <a:srgbClr val="A4A3A4"/>
          </p15:clr>
        </p15:guide>
        <p15:guide id="3" orient="horz" pos="232" userDrawn="1">
          <p15:clr>
            <a:srgbClr val="A4A3A4"/>
          </p15:clr>
        </p15:guide>
        <p15:guide id="4" orient="horz" pos="4158" userDrawn="1">
          <p15:clr>
            <a:srgbClr val="A4A3A4"/>
          </p15:clr>
        </p15:guide>
        <p15:guide id="5" pos="408" userDrawn="1">
          <p15:clr>
            <a:srgbClr val="A4A3A4"/>
          </p15:clr>
        </p15:guide>
        <p15:guide id="6" pos="7272" userDrawn="1">
          <p15:clr>
            <a:srgbClr val="A4A3A4"/>
          </p15:clr>
        </p15:guide>
        <p15:guide id="7" pos="3840" userDrawn="1">
          <p15:clr>
            <a:srgbClr val="A4A3A4"/>
          </p15:clr>
        </p15:guide>
        <p15:guide id="8" pos="7160" userDrawn="1">
          <p15:clr>
            <a:srgbClr val="A4A3A4"/>
          </p15:clr>
        </p15:guide>
        <p15:guide id="9" pos="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es, Claire" initials="DC" lastIdx="1" clrIdx="0">
    <p:extLst>
      <p:ext uri="{19B8F6BF-5375-455C-9EA6-DF929625EA0E}">
        <p15:presenceInfo xmlns:p15="http://schemas.microsoft.com/office/powerpoint/2012/main" userId="S::Claire.Davies@mhra.gov.uk::dd05f544-82f5-4d50-a82a-be00318400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93"/>
    <a:srgbClr val="00204E"/>
    <a:srgbClr val="000000"/>
    <a:srgbClr val="99D1D7"/>
    <a:srgbClr val="ACCDEE"/>
    <a:srgbClr val="86C9D0"/>
    <a:srgbClr val="B1D0ED"/>
    <a:srgbClr val="8DCCD3"/>
    <a:srgbClr val="92CECE"/>
    <a:srgbClr val="8DD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6548" autoAdjust="0"/>
  </p:normalViewPr>
  <p:slideViewPr>
    <p:cSldViewPr snapToGrid="0">
      <p:cViewPr varScale="1">
        <p:scale>
          <a:sx n="52" d="100"/>
          <a:sy n="52" d="100"/>
        </p:scale>
        <p:origin x="1112" y="60"/>
      </p:cViewPr>
      <p:guideLst>
        <p:guide orient="horz" pos="1644"/>
        <p:guide orient="horz" pos="3756"/>
        <p:guide orient="horz" pos="232"/>
        <p:guide orient="horz" pos="4158"/>
        <p:guide pos="408"/>
        <p:guide pos="7272"/>
        <p:guide pos="3840"/>
        <p:guide pos="7160"/>
        <p:guide pos="5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a:lvl1pPr>
          </a:lstStyle>
          <a:p>
            <a:endParaRPr lang="en-GB" altLang="en-US"/>
          </a:p>
        </p:txBody>
      </p:sp>
      <p:sp>
        <p:nvSpPr>
          <p:cNvPr id="48131" name="Rectangle 3"/>
          <p:cNvSpPr>
            <a:spLocks noGrp="1" noChangeArrowheads="1"/>
          </p:cNvSpPr>
          <p:nvPr>
            <p:ph type="dt" sz="quarter" idx="1"/>
          </p:nvPr>
        </p:nvSpPr>
        <p:spPr bwMode="auto">
          <a:xfrm>
            <a:off x="3818971"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vl1pPr>
          </a:lstStyle>
          <a:p>
            <a:endParaRPr lang="en-GB" altLang="en-US"/>
          </a:p>
        </p:txBody>
      </p:sp>
      <p:sp>
        <p:nvSpPr>
          <p:cNvPr id="48132" name="Rectangle 4"/>
          <p:cNvSpPr>
            <a:spLocks noGrp="1" noChangeArrowheads="1"/>
          </p:cNvSpPr>
          <p:nvPr>
            <p:ph type="ftr" sz="quarter" idx="2"/>
          </p:nvPr>
        </p:nvSpPr>
        <p:spPr bwMode="auto">
          <a:xfrm>
            <a:off x="0"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a:lvl1pPr>
          </a:lstStyle>
          <a:p>
            <a:endParaRPr lang="en-GB" altLang="en-US"/>
          </a:p>
        </p:txBody>
      </p:sp>
      <p:sp>
        <p:nvSpPr>
          <p:cNvPr id="48133" name="Rectangle 5"/>
          <p:cNvSpPr>
            <a:spLocks noGrp="1" noChangeArrowheads="1"/>
          </p:cNvSpPr>
          <p:nvPr>
            <p:ph type="sldNum" sz="quarter" idx="3"/>
          </p:nvPr>
        </p:nvSpPr>
        <p:spPr bwMode="auto">
          <a:xfrm>
            <a:off x="3818971"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vl1pPr>
          </a:lstStyle>
          <a:p>
            <a:fld id="{D806C498-9DFE-4255-8F56-5AC4F1C8FF7A}" type="slidenum">
              <a:rPr lang="en-GB" altLang="en-US"/>
              <a:pPr/>
              <a:t>‹#›</a:t>
            </a:fld>
            <a:endParaRPr lang="en-GB" altLang="en-US"/>
          </a:p>
        </p:txBody>
      </p:sp>
    </p:spTree>
    <p:extLst>
      <p:ext uri="{BB962C8B-B14F-4D97-AF65-F5344CB8AC3E}">
        <p14:creationId xmlns:p14="http://schemas.microsoft.com/office/powerpoint/2010/main" val="30730851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21:44.33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6T17:19:58.2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6T17:20:36.908"/>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34.111"/>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38.537"/>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358 163,'-66'-2,"-1"-3,1-2,1-4,-10-4,74 15,0 0,1 0,-1 0,0 0,0 0,0-1,0 1,0 0,1 0,-1-1,0 1,0 0,1-1,-1 1,0-1,0 1,1-1,-1 0,0 1,1-1,-1 1,1-1,-1 0,1 0,14-8,49-5,-50 11,125-28,119-23,-255 53,-1 1,1 0,0-1,-1 1,1 0,0 0,-1 0,1 0,0 1,-1-1,1 0,0 1,-1-1,1 1,-1 0,1-1,-1 1,1 0,-1 0,1 0,-1 0,0 0,0 0,0 1,1-1,-1 0,0 1,1 1,0 1,0 0,-1 1,1-1,-1 0,0 0,0 1,0-1,-1 0,1 5,-1 13,-1 0,0 0,-2 0,-1 1,4-22,-3 14,2-1,-2 0,0 1,-1-2,0 1,-1 0,-2 4,5-15,1 0,-1-1,1 1,-1-1,0 0,0 1,0-1,0 0,0 0,-1 0,1 0,-1-1,1 1,-1-1,0 1,1-1,-1 0,0 0,0 0,0 0,0-1,0 1,0-1,0 0,0 0,0 0,0 0,0 0,0-1,0 1,0-1,-1 0,-59-19,48 14,0 1,0 1,-1 0,0 1,-1 1,4 0,-47 1,58 1,1 0,-1 1,0-1,0 0,1 1,-1-1,0 1,1 0,-1 0,0-1,1 1,-1 0,1 0,0 0,-1 1,1-1,0 0,-1 0,1 1,0-1,0 1,0-1,0 1,1-1,-1 1,0 0,0-1,1 1,-1 0,0 19,1 0,0 0,1-1,2 1,0-1,1 1,2 2,2 19,9 59,-1 40,-13-95,-2-1,-3 0,-1 0,-5 19,7-57,-1 7,0 0,0 1,1 0,1-1,1 3,-1-16,0 1,0-1,0 1,0-1,0 1,0-1,0 0,1 1,-1-1,1 1,-1-1,1 0,0 1,-1-1,1 0,0 0,0 0,0 1,0-1,0 0,0 0,0 0,0 0,0-1,0 1,1 0,-1 0,0-1,1 1,-1-1,0 1,1-1,-1 0,1 1,-1-1,0 0,1 0,-1 0,1 0,-1 0,1 0,-1 0,1-1,-1 1,0-1,1 1,-1-1,0 1,1-1,-1 0,0 1,0-1,1 0,0-1,4-2,1-1,-1 0,0 0,-1-1,1 0,-1 0,0 0,3-7,-5 8,1 0,-1 0,0 1,1-1,0 1,0 0,1 0,-1 0,1 0,0 1,-1 0,2 0,-1 0,4-1,-8 4,1 0,-1 0,0 0,0 1,1-1,-1 0,0 1,0-1,0 1,1 0,-1-1,0 1,0 0,0-1,0 1,0 0,0 0,0 0,-1 0,1 0,0 0,0 0,-1 0,1 0,-1 0,1 1,-1-1,1 0,-1 0,0 1,1-1,-1 1,9 47,-8-44,3 21,-2 0,0 1,-2-1,-1 1,-1-1,-4 22,6-48,0 1,0-1,0 0,0 1,0-1,0 1,0-1,0 1,0-1,0 1,0-1,0 1,0-1,0 1,0-1,-1 1,1-1,0 0,0 1,-1-1,1 1,0-1,0 0,-1 1,1-1,0 0,-1 1,1-1,-1 0,1 0,0 1,-1-1,1 0,-1 0,1 0,-1 0,1 1,-1-1,-6-20,0-34,6 17,1-1,1 0,3 1,7-37,-9 68,0 0,0 1,1-1,-1 1,1 0,0 0,1 0,1-1,-5 5,0 0,1 0,-1 1,1-1,0 0,-1 0,1 1,-1-1,1 0,0 1,0-1,-1 1,1-1,0 1,0-1,-1 1,1-1,0 1,0 0,0 0,0-1,0 1,0 0,0 0,0 0,0 0,-1 0,1 0,0 0,0 0,0 1,0-1,0 0,0 0,0 1,-1-1,1 0,0 1,0-1,0 1,-1 0,1-1,0 1,-1-1,1 1,0 0,-1-1,1 1,-1 0,1 0,-1 0,1-1,-1 1,0 0,1 1,6 18,-1 1,-1 0,-1 1,0-1,-2 1,0-1,-2 10,3 17,2-4,-2-17,0 1,-2-1,-1 1,-1 0,-3 8,-7-7,11-29,-1 1,1 0,-1-1,1 1,-1-1,1 1,-1-1,1 1,-1-1,0 0,1 1,-1-1,0 0,1 1,-1-1,0 0,0 0,1 0,-1 0,0 0,1 0,-1 0,0 0,-1 0,0-1,0 0,0 0,0-1,0 1,0 0,0 0,1-1,-1 1,0-1,1 0,0 1,-1-1,1 0,0 0,0 0,0 0,0 0,0 0,0-2,-7-14,2 0,0-1,1 1,1-1,1-1,0-14,1-21,4-39,-1 60,-1 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44.289"/>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355 233,'-33'2,"0"2,0 1,1 2,0 1,-7 3,7-2,28-7,0-1,0 1,0 0,0-1,1 2,-1-1,1 0,-1 1,1-1,0 1,0 0,0 0,0 1,1-1,0 0,-1 1,1-1,0 2,1-3,1-1,-1 0,1 1,-1-1,1 1,0-1,0 1,-1-1,1 1,0-1,0 1,1-1,-1 1,0-1,0 1,1-1,-1 0,1 1,-1-1,2 2,-1-1,1-1,-1 1,1 0,0-1,-1 1,1-1,0 0,0 1,0-1,0 0,0 0,1 0,-1 0,0-1,0 1,1-1,1 1,8 1,0 0,1 0,-1-1,1-1,-1 0,0-1,1-1,-1 1,4-3,-11 3,-1 0,0 0,0 0,0-1,0 0,0 0,0 0,0 0,-1-1,1 1,-1-1,0 0,1 0,-1 0,-1 0,1-1,0 1,-1-1,0 0,1 1,-2-1,1 0,0 0,-1-1,0 1,0 0,0-1,2-16,-1 0,-1 0,-1-6,0 22,0 1,0-1,-1 0,1 0,-1 1,0-1,-1 0,1 1,-1-1,0 1,0-1,0 1,0 0,-1 0,0 0,-2-3,5 7,-1 0,1-1,0 1,-1 0,1-1,0 1,-1 0,1 0,-1-1,1 1,0 0,-1 0,1 0,-1-1,1 1,-1 0,1 0,-1 0,1 0,-1 0,1 0,-1 0,1 0,-1 0,1 0,0 0,-1 0,1 1,-1-1,1 0,-1 0,1 0,-1 1,1-1,0 0,-1 0,1 1,0-1,-1 0,1 1,0-1,-1 0,1 1,0-1,0 1,-1-1,1 1,0-1,-1 1,1 0,0 0,0 0,-1 0,1 0,0 0,0 0,0 0,0 1,0-1,0 0,0 0,0 0,1 0,-1 0,0 0,1 0,-1 0,1 0,-1 0,1-1,0 2,-1-1,1 0,0 0,0 0,0 0,0 0,0 0,0 0,0-1,0 1,0 0,0-1,0 1,0-1,0 1,1-1,-1 1,0-1,0 0,0 0,1 1,-1-1,0 0,1 0,-1 0,0 0,0-1,1 1,-1 0,0-1,0 1,0 0,1-1,-1 1,0-1,0 0,0 1,0-1,0 0,0 0,0 0,0 0,0 0,0 0,0 0,1-1,-1-1,1 1,0-1,-1 1,0-1,1 1,-1-1,0 0,0 0,-1 1,1-1,-1 0,1 0,-1 0,0 0,0 0,0 0,0 0,-1-2,-1 2,0-1,0 1,0 0,0 0,-1-1,1 2,-1-1,0 0,0 0,0 1,0 0,-1-1,1 1,0 0,-1 1,0-1,1 1,-1-1,0 1,0 0,0 1,1-1,-1 1,0-1,0 1,-3 1,1-2,1 1,0 0,-1 0,1 0,0 1,-1 0,1 0,0 0,0 0,0 1,0 0,0 0,0 1,0-1,1 1,-1 0,1 0,0 1,-3 2,4-2,0 0,1 0,0 0,0 0,0 0,0 1,0-1,1 1,0-1,0 1,0 0,0-1,1 1,0 0,0-1,0 1,1 0,-1-1,1 1,0 0,1-1,-1 1,1-1,0 0,0 0,0 1,0-1,1 0,0-1,-1 1,1 0,1-1,-1 0,1 1,-1-1,1-1,0 1,0 0,0-1,0 0,0 0,1 0,-1-1,1 1,1-1,14 3,1-2,0 0,0-1,0-1,-1-1,1-1,0-1,0-1,-1-1,0 0,0-1,10-6,-25 9,0 0,0-1,-1 1,1-1,-1-1,1 1,-2 0,1-1,0 0,-1 0,0 0,0 0,0 0,-1-1,2-2,-1 0,-1 0,1 0,-1 1,-1-2,1 1,-2 0,1 0,-1 0,0 0,0-1,-1 1,0 5,0 0,0 0,-1 1,1-1,0 0,-1 1,0-1,1 1,-1 0,0-1,-1 1,1 0,0 0,0 0,-1 1,1-1,-1 0,0 1,1 0,-1-1,0 1,0 1,0-1,0 0,1 0,-1 1,-2 0,-14-3,0 1,0 1,0 1,-1 1,2-1,-5 0,-1 1,1 1,-1 1,1 1,0 1,-11 4,26-6,-1 0,1 0,0 1,1 0,-1 0,1 1,0 0,0 1,0-1,1 1,-1 0,2 1,-1 0,1-1,0 2,0-1,1 1,-4 7,-8 26,2 1,1 0,2 1,2 1,2-1,2 1,1 36,6-63,1-1,0 0,1 0,1 0,1 0,0-1,1 0,0 0,1 0,1-1,0 0,35 68,-34-56,-3 0,0 1,-1-1,-2 1,-1 1,-1-1,-1 0,-2 25,3 65,0-107,0 0,0-1,1 1,0-1,1 0,0 0,0 0,1 0,1-1,-1 0,-3-5,1 0,-1 0,0 0,1-1,0 1,-1-1,1 1,0-1,0 0,0 0,1-1,-1 1,2 0,-3-2,0 1,0-1,0 0,0 0,0 0,0 0,0 0,1 0,-1 0,0-1,0 1,0-1,0 0,0 1,0-1,0 0,-1 0,1 0,0-1,0 1,-1 0,1-1,1-1,3-4,0 0,-1-1,1 0,-2 0,1 0,-1 0,0-1,-1 0,0 0,0-2,1-2,0-1,-2 0,1 0,-2 0,0-1,0-6,-14-26,11 43,0-1,1 0,-1-1,1 1,0 0,0 0,1 0,-1-5,1 10,0 0,0-1,0 1,0 0,1 0,-1-1,0 1,0 0,0-1,0 1,0 0,0 0,1-1,-1 1,0 0,0 0,0-1,1 1,-1 0,0 0,0 0,1-1,-1 1,0 0,1 0,-1 0,0 0,0 0,1 0,-1 0,0 0,1 0,-1-1,0 1,1 0,-1 0,0 1,0-1,1 0,-1 0,0 0,1 0,-1 0,0 0,1 0,-1 0,0 1,0-1,1 0,-1 0,16 10,-1 3,-1 0,-1 1,0 0,-1 1,0 1,-2-1,1 2,-2 0,0 0,-2 0,0 1,0 1,-2-1,0 1,-1-1,-1 1,-1 1,-1-1,0 4,-1-20,0-1,-1 1,1 0,-1-1,1 1,-1 0,0-1,0 1,0-1,0 1,-1-1,1 1,-1-1,1 0,-1 0,0 0,0 0,0 0,0 0,0 0,0-1,-1 1,1-1,0 0,-1 1,1-1,-1 0,0 0,1-1,-1 1,0-1,1 1,-1-1,0 0,0 0,1 0,-2 0,-15-1,1 0,-1-1,1-2,-1 1,-4-4,1 2,-4 0,0 2,0 0,-22 2,26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49.105"/>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351 224,'-48'11,"18"-2,7-5,0 2,0 0,0 2,1 0,0 1,-7 6,24-12,0-1,0 1,-1-1,1 0,0 0,-1 0,1-1,-1 0,1 0,-1-1,0 1,-1-1,6 0,-1-1,0 1,0-1,0 1,1-1,-1 0,0 0,1 1,-1-1,1 0,-1-1,1 1,0 0,-1 0,1 0,0-1,0 1,0-1,0 1,0-1,0 1,0-1,0 0,1 0,-1 1,0-1,1 0,0 0,-1 1,1-1,0 0,0 0,0 0,0 0,0 1,1-1,-1 0,1 0,-1-4,1 0,0 1,0-1,1 1,0-1,0 1,0-1,0 1,1 0,0 0,0 0,0 1,1-1,0 1,0 0,0 0,0 0,0 0,1 1,0-1,16-9,-1 1,2 0,0 2,8-2,11-7,-8 4,0 0,0 2,2 2,-1 1,1 1,0 2,19 0,-51 7,0-1,-1 1,1 1,0-1,0 0,0 1,0-1,-1 1,1 0,0 0,-1 0,1 0,0 0,-1 1,1-1,-1 1,0 0,0-1,0 1,2 2,-1 0,-1-1,0 1,1 0,-1 0,0 0,-1 1,1-1,-1 0,0 1,0-1,0 1,-1 1,1 12,-1 1,0-1,-2 0,0 0,-1 0,-2 4,-12 40,-3 0,-3-1,-3-2,-6 8,-7 18,-12 41,41-96,1 1,1 0,2 0,1 1,2 0,1 7,6 311,-3-349,-1 0,0 1,0-1,0 0,0 0,0 1,-1-1,1 0,0 1,-1-1,1 0,0 0,-1 0,0 1,1-1,-1 0,0 0,1 0,-1 0,0 0,0 0,0 0,0 0,0-1,0 1,0 0,0 0,0-1,-1 1,-1 0,-1 0,1-1,0 1,0-1,-1 0,1 0,0 0,0-1,-1 1,1-1,0 1,-1-2,-9-1,1-2,0 1,0-2,0 0,-10-7,9 4,1-1,0 0,1-1,1-1,-1 0,2 0,0-1,0 0,1 0,1-1,2 5,0 0,2 0,-1-1,1 1,0-1,1 0,0 0,1 0,0 0,0 0,1 0,0 0,1 0,0 0,1 0,0 0,-1 7,0 0,0 0,0 0,1 0,-1 1,1-1,0 0,-1 1,1-1,0 1,1 0,-1-1,0 1,1 0,-1 0,1 1,0-1,-1 0,1 1,0 0,0 0,0 0,0 0,0 0,0 0,0 1,0-1,1 1,-1 0,0 0,0 0,0 1,0-1,0 1,0-1,0 1,2 1,4 0,-1 1,1 0,-1 0,1 1,-1 0,0 0,0 1,-1 0,1 1,-1 0,-1 0,5 5,-2-1,0 2,-1-1,-1 1,0 0,-1 0,0 1,-1 0,0 0,-1 0,0 1,-1 0,-1-1,0 1,-1 0,-1 0,0 0,0 0,-3 12,2-22,0 0,-1 0,1 1,-1-1,0 0,0 0,-1-1,1 1,-1 0,1-1,-1 0,0 1,0-1,-1 0,1-1,-1 1,1 0,-1-1,0 0,0 0,0 0,0 0,0-1,-1 0,1 0,0 0,-1 0,0 0,-19 2,1-1,-1-1,0-1,-20-2,23 1,-4-1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7:22.748"/>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a:lvl1pPr>
          </a:lstStyle>
          <a:p>
            <a:endParaRPr lang="en-GB" altLang="en-US"/>
          </a:p>
        </p:txBody>
      </p:sp>
      <p:sp>
        <p:nvSpPr>
          <p:cNvPr id="11267" name="Rectangle 3"/>
          <p:cNvSpPr>
            <a:spLocks noGrp="1" noChangeArrowheads="1"/>
          </p:cNvSpPr>
          <p:nvPr>
            <p:ph type="dt" idx="1"/>
          </p:nvPr>
        </p:nvSpPr>
        <p:spPr bwMode="auto">
          <a:xfrm>
            <a:off x="3818971"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vl1pPr>
          </a:lstStyle>
          <a:p>
            <a:endParaRPr lang="en-GB" altLang="en-US"/>
          </a:p>
        </p:txBody>
      </p:sp>
      <p:sp>
        <p:nvSpPr>
          <p:cNvPr id="11268" name="Rectangle 4"/>
          <p:cNvSpPr>
            <a:spLocks noGrp="1" noRot="1" noChangeAspect="1" noChangeArrowheads="1" noTextEdit="1"/>
          </p:cNvSpPr>
          <p:nvPr>
            <p:ph type="sldImg" idx="2"/>
          </p:nvPr>
        </p:nvSpPr>
        <p:spPr bwMode="auto">
          <a:xfrm>
            <a:off x="79375" y="739775"/>
            <a:ext cx="6583363"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74212" y="4689515"/>
            <a:ext cx="5393690" cy="444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p:cNvSpPr>
            <a:spLocks noGrp="1" noChangeArrowheads="1"/>
          </p:cNvSpPr>
          <p:nvPr>
            <p:ph type="ftr" sz="quarter" idx="4"/>
          </p:nvPr>
        </p:nvSpPr>
        <p:spPr bwMode="auto">
          <a:xfrm>
            <a:off x="0"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a:lvl1pPr>
          </a:lstStyle>
          <a:p>
            <a:endParaRPr lang="en-GB" altLang="en-US"/>
          </a:p>
        </p:txBody>
      </p:sp>
      <p:sp>
        <p:nvSpPr>
          <p:cNvPr id="11271" name="Rectangle 7"/>
          <p:cNvSpPr>
            <a:spLocks noGrp="1" noChangeArrowheads="1"/>
          </p:cNvSpPr>
          <p:nvPr>
            <p:ph type="sldNum" sz="quarter" idx="5"/>
          </p:nvPr>
        </p:nvSpPr>
        <p:spPr bwMode="auto">
          <a:xfrm>
            <a:off x="3818971"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vl1pPr>
          </a:lstStyle>
          <a:p>
            <a:fld id="{CB50E474-593A-4520-8A81-08F0A9153282}" type="slidenum">
              <a:rPr lang="en-GB" altLang="en-US"/>
              <a:pPr/>
              <a:t>‹#›</a:t>
            </a:fld>
            <a:endParaRPr lang="en-GB" altLang="en-US"/>
          </a:p>
        </p:txBody>
      </p:sp>
    </p:spTree>
    <p:extLst>
      <p:ext uri="{BB962C8B-B14F-4D97-AF65-F5344CB8AC3E}">
        <p14:creationId xmlns:p14="http://schemas.microsoft.com/office/powerpoint/2010/main" val="10274922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a:t>
            </a:fld>
            <a:endParaRPr lang="en-GB" altLang="en-US"/>
          </a:p>
        </p:txBody>
      </p:sp>
    </p:spTree>
    <p:extLst>
      <p:ext uri="{BB962C8B-B14F-4D97-AF65-F5344CB8AC3E}">
        <p14:creationId xmlns:p14="http://schemas.microsoft.com/office/powerpoint/2010/main" val="47923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Case Study - Brian </a:t>
            </a:r>
            <a:r>
              <a:rPr lang="en-GB" b="1" dirty="0" err="1"/>
              <a:t>Bicat</a:t>
            </a:r>
            <a:r>
              <a:rPr lang="en-GB" b="1" dirty="0"/>
              <a:t> (Brian’s surname is pronounced “Bee Car”), </a:t>
            </a:r>
          </a:p>
          <a:p>
            <a:pPr marL="171450" indent="-171450">
              <a:buFont typeface="Arial" panose="020B0604020202020204" pitchFamily="34" charset="0"/>
              <a:buChar char="•"/>
            </a:pPr>
            <a:r>
              <a:rPr lang="en-GB" dirty="0"/>
              <a:t>82 years old. Retired academic.</a:t>
            </a:r>
          </a:p>
          <a:p>
            <a:pPr marL="171450" indent="-171450">
              <a:buFont typeface="Arial" panose="020B0604020202020204" pitchFamily="34" charset="0"/>
              <a:buChar char="•"/>
            </a:pPr>
            <a:r>
              <a:rPr lang="en-GB" dirty="0"/>
              <a:t>Well known on his local jazz scene</a:t>
            </a:r>
          </a:p>
          <a:p>
            <a:pPr marL="171450" indent="-171450">
              <a:buFont typeface="Arial" panose="020B0604020202020204" pitchFamily="34" charset="0"/>
              <a:buChar char="•"/>
            </a:pPr>
            <a:r>
              <a:rPr lang="en-GB" dirty="0"/>
              <a:t>Lived with wife in privately owned 1st floor flat.</a:t>
            </a:r>
          </a:p>
          <a:p>
            <a:pPr marL="171450" indent="-171450">
              <a:buFont typeface="Arial" panose="020B0604020202020204" pitchFamily="34" charset="0"/>
              <a:buChar char="•"/>
            </a:pPr>
            <a:r>
              <a:rPr lang="en-GB" dirty="0"/>
              <a:t>Mobile/ambulatory</a:t>
            </a:r>
          </a:p>
          <a:p>
            <a:pPr marL="171450" indent="-171450">
              <a:buFont typeface="Arial" panose="020B0604020202020204" pitchFamily="34" charset="0"/>
              <a:buChar char="•"/>
            </a:pPr>
            <a:r>
              <a:rPr lang="en-GB" dirty="0"/>
              <a:t>Regular smoker, ‘safe smoker’ – used ash tray to put out cigarettes etc</a:t>
            </a:r>
          </a:p>
          <a:p>
            <a:pPr marL="171450" indent="-171450">
              <a:buFont typeface="Arial" panose="020B0604020202020204" pitchFamily="34" charset="0"/>
              <a:buChar char="•"/>
            </a:pPr>
            <a:r>
              <a:rPr lang="en-GB" dirty="0"/>
              <a:t>Long term skin condition –using various paraffin-based skin products for 30 years or more – </a:t>
            </a:r>
            <a:r>
              <a:rPr lang="en-GB" dirty="0" err="1"/>
              <a:t>Diprobase</a:t>
            </a:r>
            <a:r>
              <a:rPr lang="en-GB" dirty="0"/>
              <a:t> and </a:t>
            </a:r>
            <a:r>
              <a:rPr lang="en-GB" dirty="0" err="1"/>
              <a:t>Hydromol</a:t>
            </a:r>
            <a:endParaRPr lang="en-GB" dirty="0"/>
          </a:p>
          <a:p>
            <a:pPr marL="171450" indent="-171450">
              <a:buFont typeface="Arial" panose="020B0604020202020204" pitchFamily="34" charset="0"/>
              <a:buChar char="•"/>
            </a:pPr>
            <a:r>
              <a:rPr lang="en-GB" dirty="0"/>
              <a:t>But recently being treated for ulcer on lower leg</a:t>
            </a:r>
          </a:p>
          <a:p>
            <a:pPr marL="171450" indent="-171450">
              <a:buFont typeface="Arial" panose="020B0604020202020204" pitchFamily="34" charset="0"/>
              <a:buChar char="•"/>
            </a:pPr>
            <a:r>
              <a:rPr lang="en-GB" dirty="0"/>
              <a:t>Preferred </a:t>
            </a:r>
            <a:r>
              <a:rPr lang="en-GB" dirty="0" err="1"/>
              <a:t>Hydromol</a:t>
            </a:r>
            <a:r>
              <a:rPr lang="en-GB" dirty="0"/>
              <a:t> ointment and applied 3-4 times a day. Also washed with it in shower. Used his dressing gown to pat dry his skin after a shower as it was softer than towels.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On the morning in question, Brian’s wife had gone out for her daily walk – 20 minutes or so.</a:t>
            </a:r>
          </a:p>
          <a:p>
            <a:pPr marL="171450" indent="-171450">
              <a:buFont typeface="Arial" panose="020B0604020202020204" pitchFamily="34" charset="0"/>
              <a:buChar char="•"/>
            </a:pPr>
            <a:r>
              <a:rPr lang="en-GB" dirty="0"/>
              <a:t>Brian was sitting on the balcony. He was wearing his dressing gown. He went to light a cigarette after breakfast but dropped the lit match. The lit match caught his dressing gown which set alight very quickly. </a:t>
            </a:r>
          </a:p>
          <a:p>
            <a:pPr marL="171450" indent="-171450">
              <a:buFont typeface="Arial" panose="020B0604020202020204" pitchFamily="34" charset="0"/>
              <a:buChar char="•"/>
            </a:pPr>
            <a:r>
              <a:rPr lang="en-GB" dirty="0"/>
              <a:t>Brian jumped up out of his chair and made his way to the bathroom to find water to douse the flames. </a:t>
            </a:r>
          </a:p>
          <a:p>
            <a:pPr marL="171450" indent="-171450">
              <a:buFont typeface="Arial" panose="020B0604020202020204" pitchFamily="34" charset="0"/>
              <a:buChar char="•"/>
            </a:pPr>
            <a:r>
              <a:rPr lang="en-GB" dirty="0"/>
              <a:t>His journey from balcony to bathroom took seconds but his dressing gown was well alight.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From the balcony through to the bathroom Brian struggled to undo his dressing gown because the belt had been double knotted.</a:t>
            </a:r>
          </a:p>
          <a:p>
            <a:pPr marL="171450" indent="-171450">
              <a:buFont typeface="Arial" panose="020B0604020202020204" pitchFamily="34" charset="0"/>
              <a:buChar char="•"/>
            </a:pPr>
            <a:r>
              <a:rPr lang="en-GB" dirty="0"/>
              <a:t>Once in the bathroom he managed to get into the bath and showered to put out the remaining flames although by this time there was little left of his dressing gown.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After he’d showered himself Brian went through to his bedroom, sat on the edge of the bed and applied more cream to the extensive burns on his body. It’s at this point Brian’s wife returned from her walk. He was able to tell her what had happened. She rang for an ambulance and he was taken to hospital where he sadly died 12-hours later, having suffered 71% burns.</a:t>
            </a:r>
          </a:p>
          <a:p>
            <a:pPr marL="171450" indent="-171450">
              <a:buFont typeface="Arial" panose="020B0604020202020204" pitchFamily="34" charset="0"/>
              <a:buChar char="•"/>
            </a:pPr>
            <a:endParaRPr lang="en-GB"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Coroner’s verdict – accidental death. Emollients had contributed to the speed and intensity of the fire</a:t>
            </a: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14</a:t>
            </a:fld>
            <a:endParaRPr lang="en-GB" altLang="en-US"/>
          </a:p>
        </p:txBody>
      </p:sp>
    </p:spTree>
    <p:extLst>
      <p:ext uri="{BB962C8B-B14F-4D97-AF65-F5344CB8AC3E}">
        <p14:creationId xmlns:p14="http://schemas.microsoft.com/office/powerpoint/2010/main" val="302372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15</a:t>
            </a:fld>
            <a:endParaRPr lang="en-GB" altLang="en-US"/>
          </a:p>
        </p:txBody>
      </p:sp>
    </p:spTree>
    <p:extLst>
      <p:ext uri="{BB962C8B-B14F-4D97-AF65-F5344CB8AC3E}">
        <p14:creationId xmlns:p14="http://schemas.microsoft.com/office/powerpoint/2010/main" val="343289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16</a:t>
            </a:fld>
            <a:endParaRPr lang="en-GB" altLang="en-US"/>
          </a:p>
        </p:txBody>
      </p:sp>
    </p:spTree>
    <p:extLst>
      <p:ext uri="{BB962C8B-B14F-4D97-AF65-F5344CB8AC3E}">
        <p14:creationId xmlns:p14="http://schemas.microsoft.com/office/powerpoint/2010/main" val="89070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19</a:t>
            </a:fld>
            <a:endParaRPr lang="en-GB" altLang="en-US"/>
          </a:p>
        </p:txBody>
      </p:sp>
    </p:spTree>
    <p:extLst>
      <p:ext uri="{BB962C8B-B14F-4D97-AF65-F5344CB8AC3E}">
        <p14:creationId xmlns:p14="http://schemas.microsoft.com/office/powerpoint/2010/main" val="423921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20</a:t>
            </a:fld>
            <a:endParaRPr lang="en-GB" altLang="en-US"/>
          </a:p>
        </p:txBody>
      </p:sp>
    </p:spTree>
    <p:extLst>
      <p:ext uri="{BB962C8B-B14F-4D97-AF65-F5344CB8AC3E}">
        <p14:creationId xmlns:p14="http://schemas.microsoft.com/office/powerpoint/2010/main" val="2714612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21</a:t>
            </a:fld>
            <a:endParaRPr lang="en-GB" altLang="en-US"/>
          </a:p>
        </p:txBody>
      </p:sp>
    </p:spTree>
    <p:extLst>
      <p:ext uri="{BB962C8B-B14F-4D97-AF65-F5344CB8AC3E}">
        <p14:creationId xmlns:p14="http://schemas.microsoft.com/office/powerpoint/2010/main" val="387529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22</a:t>
            </a:fld>
            <a:endParaRPr lang="en-GB" altLang="en-US"/>
          </a:p>
        </p:txBody>
      </p:sp>
    </p:spTree>
    <p:extLst>
      <p:ext uri="{BB962C8B-B14F-4D97-AF65-F5344CB8AC3E}">
        <p14:creationId xmlns:p14="http://schemas.microsoft.com/office/powerpoint/2010/main" val="180375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4</a:t>
            </a:fld>
            <a:endParaRPr lang="en-GB" altLang="en-US"/>
          </a:p>
        </p:txBody>
      </p:sp>
    </p:spTree>
    <p:extLst>
      <p:ext uri="{BB962C8B-B14F-4D97-AF65-F5344CB8AC3E}">
        <p14:creationId xmlns:p14="http://schemas.microsoft.com/office/powerpoint/2010/main" val="130531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5</a:t>
            </a:fld>
            <a:endParaRPr lang="en-GB" altLang="en-US"/>
          </a:p>
        </p:txBody>
      </p:sp>
    </p:spTree>
    <p:extLst>
      <p:ext uri="{BB962C8B-B14F-4D97-AF65-F5344CB8AC3E}">
        <p14:creationId xmlns:p14="http://schemas.microsoft.com/office/powerpoint/2010/main" val="116666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50000"/>
              </a:spcBef>
              <a:spcAft>
                <a:spcPts val="0"/>
              </a:spcAft>
              <a:buClrTx/>
              <a:buSzTx/>
              <a:buFont typeface="Arial" panose="020B0604020202020204" pitchFamily="34" charset="0"/>
              <a:buNone/>
              <a:tabLst/>
              <a:defRPr/>
            </a:pPr>
            <a:endParaRPr kumimoji="0" lang="en-GB" sz="2000" b="1" i="0" u="none" strike="noStrike" kern="0" cap="none" spc="0" normalizeH="0" baseline="0" noProof="0" dirty="0">
              <a:ln>
                <a:noFill/>
              </a:ln>
              <a:solidFill>
                <a:srgbClr val="FF0000"/>
              </a:solidFill>
              <a:effectLst/>
              <a:uLnTx/>
              <a:uFillTx/>
              <a:latin typeface="Arial"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6</a:t>
            </a:fld>
            <a:endParaRPr lang="en-GB" altLang="en-US"/>
          </a:p>
        </p:txBody>
      </p:sp>
    </p:spTree>
    <p:extLst>
      <p:ext uri="{BB962C8B-B14F-4D97-AF65-F5344CB8AC3E}">
        <p14:creationId xmlns:p14="http://schemas.microsoft.com/office/powerpoint/2010/main" val="5113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ltLang="en-US" dirty="0"/>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7</a:t>
            </a:fld>
            <a:endParaRPr lang="en-GB" altLang="en-US"/>
          </a:p>
        </p:txBody>
      </p:sp>
    </p:spTree>
    <p:extLst>
      <p:ext uri="{BB962C8B-B14F-4D97-AF65-F5344CB8AC3E}">
        <p14:creationId xmlns:p14="http://schemas.microsoft.com/office/powerpoint/2010/main" val="275251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9</a:t>
            </a:fld>
            <a:endParaRPr lang="en-GB" altLang="en-US"/>
          </a:p>
        </p:txBody>
      </p:sp>
    </p:spTree>
    <p:extLst>
      <p:ext uri="{BB962C8B-B14F-4D97-AF65-F5344CB8AC3E}">
        <p14:creationId xmlns:p14="http://schemas.microsoft.com/office/powerpoint/2010/main" val="35320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10</a:t>
            </a:fld>
            <a:endParaRPr lang="en-GB" altLang="en-US"/>
          </a:p>
        </p:txBody>
      </p:sp>
    </p:spTree>
    <p:extLst>
      <p:ext uri="{BB962C8B-B14F-4D97-AF65-F5344CB8AC3E}">
        <p14:creationId xmlns:p14="http://schemas.microsoft.com/office/powerpoint/2010/main" val="167444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0"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0" i="0" u="none" strike="noStrike" kern="0" cap="none" spc="0" normalizeH="0" baseline="0" noProof="0" dirty="0">
              <a:ln>
                <a:noFill/>
              </a:ln>
              <a:solidFill>
                <a:prstClr val="black"/>
              </a:solidFill>
              <a:effectLst/>
              <a:uLnTx/>
              <a:uFillTx/>
              <a:latin typeface="Arial"/>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12</a:t>
            </a:fld>
            <a:endParaRPr lang="en-GB" altLang="en-US"/>
          </a:p>
        </p:txBody>
      </p:sp>
    </p:spTree>
    <p:extLst>
      <p:ext uri="{BB962C8B-B14F-4D97-AF65-F5344CB8AC3E}">
        <p14:creationId xmlns:p14="http://schemas.microsoft.com/office/powerpoint/2010/main" val="143139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(Real life) Case study – Pauline Taylor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74 years old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Lived alone in a 2 bedroom ground floor flat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Had a loving family. 2 daughters who visited her regularly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Fire alarm system linked to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CarePhone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facility (monitored 24hr)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Regular smoker – she didn’t want to give up - she always believed/joked that if there was an accidental fire, the fire service would rescue her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Longstanding skin condition (psoriasis )- daily applications of emollient containing 11% paraffin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Zerobase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Significant recent change – had become increasingly immobile – bedbound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using a dynamic airflow mattress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Smoking cessation had been discussed by the care company and by her daughters but Pauline continued to smoke in bed. Fire retardant bedding had been issued but wasn’t used.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Numerous daily visits by care workers and district nurses and her daughters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night in question, she had been visited late in the evening and was left alert and in a settled condition just before midnight.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4.10am the alarm system activated.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By the time the fire service attended the property, Pauline’s family were also present outside the property, having been alerted by the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CarePhone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attending crew entered the property; the black, acrid smoke was already at floor level. Sadly, Pauline was found in her bed showing no signs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West Yorkshire Fire &amp; Rescue Service fire investigation team found that the fire: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Had developed rapidly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Was localised around the bed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Was most likely the result of a match or cigarette coming into contact with her bedding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Evidence was heard at the Coroner’s inquest that Pauline’s lighter had failed to work and a care worker had gone to the shops and bought some matches.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Cigarettes and spent matches in bedside ashtray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Burn patterns confirmed the fire started on the 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Likely events  - Pauline had been smoking in bed and had accidentally dropped a lit cigarette or match onto combustible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Items smouldered until reaching flaming ignition. This process was probably intensified by use of emollient creams, which had dried onto her dressings, clothing and bedding. The fire had burned down into the bedding and caused the airflow mattress to leak air. The escaping air would have intensified the fire until the electricity supply to the pump was isolated.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conclusion of the inquest was accidental death. Pauline died due to smoke inhalation and burns.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13</a:t>
            </a:fld>
            <a:endParaRPr lang="en-GB" altLang="en-US"/>
          </a:p>
        </p:txBody>
      </p:sp>
    </p:spTree>
    <p:extLst>
      <p:ext uri="{BB962C8B-B14F-4D97-AF65-F5344CB8AC3E}">
        <p14:creationId xmlns:p14="http://schemas.microsoft.com/office/powerpoint/2010/main" val="2537036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42408" y="1926245"/>
            <a:ext cx="10907183" cy="699653"/>
          </a:xfrm>
        </p:spPr>
        <p:txBody>
          <a:bodyPr/>
          <a:lstStyle>
            <a:lvl1pPr>
              <a:lnSpc>
                <a:spcPct val="85000"/>
              </a:lnSpc>
              <a:defRPr sz="4400">
                <a:solidFill>
                  <a:schemeClr val="tx1"/>
                </a:solidFill>
              </a:defRPr>
            </a:lvl1pPr>
          </a:lstStyle>
          <a:p>
            <a:pPr lvl="0"/>
            <a:r>
              <a:rPr lang="en-US" altLang="en-US" noProof="0" dirty="0"/>
              <a:t>Click to edit Master title style</a:t>
            </a:r>
            <a:endParaRPr lang="en-GB" altLang="en-US" noProof="0" dirty="0"/>
          </a:p>
        </p:txBody>
      </p:sp>
      <p:sp>
        <p:nvSpPr>
          <p:cNvPr id="3075" name="Rectangle 3"/>
          <p:cNvSpPr>
            <a:spLocks noGrp="1" noChangeArrowheads="1"/>
          </p:cNvSpPr>
          <p:nvPr>
            <p:ph type="subTitle" idx="1"/>
          </p:nvPr>
        </p:nvSpPr>
        <p:spPr>
          <a:xfrm>
            <a:off x="652990" y="2693637"/>
            <a:ext cx="10896600" cy="437598"/>
          </a:xfrm>
        </p:spPr>
        <p:txBody>
          <a:bodyPr wrap="none" anchor="t" anchorCtr="0"/>
          <a:lstStyle>
            <a:lvl1pPr>
              <a:defRPr sz="2400">
                <a:solidFill>
                  <a:schemeClr val="tx1"/>
                </a:solidFill>
              </a:defRPr>
            </a:lvl1pPr>
          </a:lstStyle>
          <a:p>
            <a:pPr lvl="0"/>
            <a:r>
              <a:rPr lang="en-US" altLang="en-US" noProof="0" dirty="0"/>
              <a:t>Click to edit Master subtitle style</a:t>
            </a:r>
            <a:endParaRPr lang="en-GB" altLang="en-US" noProof="0" dirty="0"/>
          </a:p>
        </p:txBody>
      </p:sp>
    </p:spTree>
  </p:cSld>
  <p:clrMapOvr>
    <a:masterClrMapping/>
  </p:clrMapOvr>
  <p:extLst>
    <p:ext uri="{DCECCB84-F9BA-43D5-87BE-67443E8EF086}">
      <p15:sldGuideLst xmlns:p15="http://schemas.microsoft.com/office/powerpoint/2012/main">
        <p15:guide id="1" pos="302" userDrawn="1">
          <p15:clr>
            <a:srgbClr val="FBAE40"/>
          </p15:clr>
        </p15:guide>
        <p15:guide id="2" pos="7227" userDrawn="1">
          <p15:clr>
            <a:srgbClr val="FBAE40"/>
          </p15:clr>
        </p15:guide>
        <p15:guide id="3" orient="horz" pos="42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4005"/>
            <a:ext cx="10896600" cy="53038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24417" y="2510479"/>
            <a:ext cx="10896600" cy="326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927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7680"/>
            <a:ext cx="10896600" cy="540846"/>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24419" y="2492086"/>
            <a:ext cx="5151967"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366935" y="2492086"/>
            <a:ext cx="5154084"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1590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417" y="1627680"/>
            <a:ext cx="10896600" cy="540846"/>
          </a:xfrm>
        </p:spPr>
        <p:txBody>
          <a:bodyPr/>
          <a:lstStyle/>
          <a:p>
            <a:r>
              <a:rPr lang="en-US" dirty="0"/>
              <a:t>Click to edit Master title style</a:t>
            </a:r>
            <a:endParaRPr lang="en-GB" dirty="0"/>
          </a:p>
        </p:txBody>
      </p:sp>
    </p:spTree>
    <p:extLst>
      <p:ext uri="{BB962C8B-B14F-4D97-AF65-F5344CB8AC3E}">
        <p14:creationId xmlns:p14="http://schemas.microsoft.com/office/powerpoint/2010/main" val="68516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a:spLocks noGrp="1"/>
          </p:cNvSpPr>
          <p:nvPr>
            <p:ph type="title"/>
          </p:nvPr>
        </p:nvSpPr>
        <p:spPr>
          <a:xfrm>
            <a:off x="624419" y="5543550"/>
            <a:ext cx="10896599" cy="323850"/>
          </a:xfrm>
        </p:spPr>
        <p:txBody>
          <a:bodyPr anchor="t" anchorCtr="0"/>
          <a:lstStyle>
            <a:lvl1pPr algn="l">
              <a:defRPr sz="2000" b="1"/>
            </a:lvl1pPr>
          </a:lstStyle>
          <a:p>
            <a:r>
              <a:rPr lang="en-US" dirty="0"/>
              <a:t>Click to edit Master title style</a:t>
            </a:r>
            <a:endParaRPr lang="en-GB" dirty="0"/>
          </a:p>
        </p:txBody>
      </p:sp>
      <p:sp>
        <p:nvSpPr>
          <p:cNvPr id="5" name="Picture Placeholder 2"/>
          <p:cNvSpPr>
            <a:spLocks noGrp="1"/>
          </p:cNvSpPr>
          <p:nvPr>
            <p:ph type="pic" idx="1"/>
          </p:nvPr>
        </p:nvSpPr>
        <p:spPr>
          <a:xfrm>
            <a:off x="624417" y="1614055"/>
            <a:ext cx="10896600" cy="36922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1679093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8775"/>
            <a:ext cx="10896600" cy="539750"/>
          </a:xfrm>
        </p:spPr>
        <p:txBody>
          <a:bodyPr/>
          <a:lstStyle/>
          <a:p>
            <a:r>
              <a:rPr lang="en-US" dirty="0"/>
              <a:t>Click to edit Master title style</a:t>
            </a:r>
            <a:endParaRPr lang="en-GB" dirty="0"/>
          </a:p>
        </p:txBody>
      </p:sp>
      <p:sp>
        <p:nvSpPr>
          <p:cNvPr id="3" name="Text Placeholder 2"/>
          <p:cNvSpPr>
            <a:spLocks noGrp="1"/>
          </p:cNvSpPr>
          <p:nvPr>
            <p:ph type="body" sz="half" idx="1"/>
          </p:nvPr>
        </p:nvSpPr>
        <p:spPr>
          <a:xfrm>
            <a:off x="624419" y="2500560"/>
            <a:ext cx="51519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66935" y="2500560"/>
            <a:ext cx="5154084"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5440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8775"/>
            <a:ext cx="10896600" cy="539750"/>
          </a:xfrm>
        </p:spPr>
        <p:txBody>
          <a:bodyPr/>
          <a:lstStyle/>
          <a:p>
            <a:r>
              <a:rPr lang="en-US"/>
              <a:t>Click to edit Master title style</a:t>
            </a:r>
            <a:endParaRPr lang="en-GB"/>
          </a:p>
        </p:txBody>
      </p:sp>
      <p:sp>
        <p:nvSpPr>
          <p:cNvPr id="3" name="SmartArt Placeholder 2"/>
          <p:cNvSpPr>
            <a:spLocks noGrp="1"/>
          </p:cNvSpPr>
          <p:nvPr>
            <p:ph type="dgm" idx="1"/>
          </p:nvPr>
        </p:nvSpPr>
        <p:spPr>
          <a:xfrm>
            <a:off x="624724" y="2492375"/>
            <a:ext cx="10896293" cy="3352800"/>
          </a:xfrm>
        </p:spPr>
        <p:txBody>
          <a:bodyPr/>
          <a:lstStyle/>
          <a:p>
            <a:r>
              <a:rPr lang="en-US" dirty="0"/>
              <a:t>Click icon to add SmartArt graphic</a:t>
            </a:r>
            <a:endParaRPr lang="en-GB" dirty="0"/>
          </a:p>
        </p:txBody>
      </p:sp>
    </p:spTree>
    <p:extLst>
      <p:ext uri="{BB962C8B-B14F-4D97-AF65-F5344CB8AC3E}">
        <p14:creationId xmlns:p14="http://schemas.microsoft.com/office/powerpoint/2010/main" val="246512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3 images">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42408" y="1926245"/>
            <a:ext cx="10907183" cy="699653"/>
          </a:xfrm>
        </p:spPr>
        <p:txBody>
          <a:bodyPr/>
          <a:lstStyle>
            <a:lvl1pPr>
              <a:lnSpc>
                <a:spcPct val="85000"/>
              </a:lnSpc>
              <a:defRPr sz="4400">
                <a:solidFill>
                  <a:schemeClr val="tx1"/>
                </a:solidFill>
              </a:defRPr>
            </a:lvl1pPr>
          </a:lstStyle>
          <a:p>
            <a:pPr lvl="0"/>
            <a:r>
              <a:rPr lang="en-US" altLang="en-US" noProof="0" dirty="0"/>
              <a:t>Click to edit Master title style</a:t>
            </a:r>
            <a:endParaRPr lang="en-GB" altLang="en-US" noProof="0" dirty="0"/>
          </a:p>
        </p:txBody>
      </p:sp>
      <p:sp>
        <p:nvSpPr>
          <p:cNvPr id="3075" name="Rectangle 3"/>
          <p:cNvSpPr>
            <a:spLocks noGrp="1" noChangeArrowheads="1"/>
          </p:cNvSpPr>
          <p:nvPr>
            <p:ph type="subTitle" idx="1"/>
          </p:nvPr>
        </p:nvSpPr>
        <p:spPr>
          <a:xfrm>
            <a:off x="652990" y="2693637"/>
            <a:ext cx="10896600" cy="437598"/>
          </a:xfrm>
        </p:spPr>
        <p:txBody>
          <a:bodyPr wrap="none" anchor="t" anchorCtr="0"/>
          <a:lstStyle>
            <a:lvl1pPr>
              <a:defRPr sz="2400">
                <a:solidFill>
                  <a:schemeClr val="tx1"/>
                </a:solidFill>
              </a:defRPr>
            </a:lvl1pPr>
          </a:lstStyle>
          <a:p>
            <a:pPr lvl="0"/>
            <a:r>
              <a:rPr lang="en-US" altLang="en-US" noProof="0" dirty="0"/>
              <a:t>Click to edit Master subtitle style</a:t>
            </a:r>
            <a:endParaRPr lang="en-GB" altLang="en-US" noProof="0" dirty="0"/>
          </a:p>
        </p:txBody>
      </p:sp>
      <p:pic>
        <p:nvPicPr>
          <p:cNvPr id="12" name="Picture 11">
            <a:extLst>
              <a:ext uri="{FF2B5EF4-FFF2-40B4-BE49-F238E27FC236}">
                <a16:creationId xmlns:a16="http://schemas.microsoft.com/office/drawing/2014/main" id="{1C49CC14-EA82-4170-AD24-8AEDB7CE67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5" y="499369"/>
            <a:ext cx="4608513" cy="1176867"/>
          </a:xfrm>
          <a:prstGeom prst="rect">
            <a:avLst/>
          </a:prstGeom>
        </p:spPr>
      </p:pic>
      <p:grpSp>
        <p:nvGrpSpPr>
          <p:cNvPr id="9" name="Group 8">
            <a:extLst>
              <a:ext uri="{FF2B5EF4-FFF2-40B4-BE49-F238E27FC236}">
                <a16:creationId xmlns:a16="http://schemas.microsoft.com/office/drawing/2014/main" id="{B741CEE8-7830-44BA-A0E0-390E005CEE9B}"/>
              </a:ext>
            </a:extLst>
          </p:cNvPr>
          <p:cNvGrpSpPr/>
          <p:nvPr userDrawn="1"/>
        </p:nvGrpSpPr>
        <p:grpSpPr>
          <a:xfrm>
            <a:off x="8468" y="3363180"/>
            <a:ext cx="12183533" cy="2621984"/>
            <a:chOff x="6350" y="3573463"/>
            <a:chExt cx="9137650" cy="1943100"/>
          </a:xfrm>
        </p:grpSpPr>
        <p:pic>
          <p:nvPicPr>
            <p:cNvPr id="11" name="Picture 20" descr="familyPPT">
              <a:extLst>
                <a:ext uri="{FF2B5EF4-FFF2-40B4-BE49-F238E27FC236}">
                  <a16:creationId xmlns:a16="http://schemas.microsoft.com/office/drawing/2014/main" id="{375914AB-FF32-44E0-944A-058D1C39E5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523"/>
            <a:stretch>
              <a:fillRect/>
            </a:stretch>
          </p:blipFill>
          <p:spPr bwMode="auto">
            <a:xfrm>
              <a:off x="1328738" y="3573463"/>
              <a:ext cx="78152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nibscBig">
              <a:extLst>
                <a:ext uri="{FF2B5EF4-FFF2-40B4-BE49-F238E27FC236}">
                  <a16:creationId xmlns:a16="http://schemas.microsoft.com/office/drawing/2014/main" id="{23D469BD-6FDA-4446-BBBB-0129E47E638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84331"/>
            <a:stretch>
              <a:fillRect/>
            </a:stretch>
          </p:blipFill>
          <p:spPr bwMode="auto">
            <a:xfrm>
              <a:off x="6350" y="3573463"/>
              <a:ext cx="13731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EB511656-3C3D-4C1A-A6A2-B9FC1A1732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14" name="Picture 13">
            <a:extLst>
              <a:ext uri="{FF2B5EF4-FFF2-40B4-BE49-F238E27FC236}">
                <a16:creationId xmlns:a16="http://schemas.microsoft.com/office/drawing/2014/main" id="{DDD12C50-1EE5-4A83-B6EB-3D18C83AF5D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15" name="Picture 14">
            <a:extLst>
              <a:ext uri="{FF2B5EF4-FFF2-40B4-BE49-F238E27FC236}">
                <a16:creationId xmlns:a16="http://schemas.microsoft.com/office/drawing/2014/main" id="{92C6D6F0-ED1B-4334-8D50-33A7366B844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2004365943"/>
      </p:ext>
    </p:extLst>
  </p:cSld>
  <p:clrMapOvr>
    <a:masterClrMapping/>
  </p:clrMapOvr>
  <p:extLst>
    <p:ext uri="{DCECCB84-F9BA-43D5-87BE-67443E8EF086}">
      <p15:sldGuideLst xmlns:p15="http://schemas.microsoft.com/office/powerpoint/2012/main">
        <p15:guide id="1" pos="302">
          <p15:clr>
            <a:srgbClr val="FBAE40"/>
          </p15:clr>
        </p15:guide>
        <p15:guide id="2" pos="7227">
          <p15:clr>
            <a:srgbClr val="FBAE40"/>
          </p15:clr>
        </p15:guide>
        <p15:guide id="3" orient="horz" pos="42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estions - Thank you">
    <p:spTree>
      <p:nvGrpSpPr>
        <p:cNvPr id="1" name=""/>
        <p:cNvGrpSpPr/>
        <p:nvPr/>
      </p:nvGrpSpPr>
      <p:grpSpPr>
        <a:xfrm>
          <a:off x="0" y="0"/>
          <a:ext cx="0" cy="0"/>
          <a:chOff x="0" y="0"/>
          <a:chExt cx="0" cy="0"/>
        </a:xfrm>
      </p:grpSpPr>
      <p:sp>
        <p:nvSpPr>
          <p:cNvPr id="14" name="Rectangle 2"/>
          <p:cNvSpPr>
            <a:spLocks noGrp="1" noChangeArrowheads="1"/>
          </p:cNvSpPr>
          <p:nvPr>
            <p:ph type="ctrTitle" hasCustomPrompt="1"/>
          </p:nvPr>
        </p:nvSpPr>
        <p:spPr>
          <a:xfrm>
            <a:off x="647123" y="2311402"/>
            <a:ext cx="10920460" cy="673101"/>
          </a:xfrm>
        </p:spPr>
        <p:txBody>
          <a:bodyPr/>
          <a:lstStyle>
            <a:lvl1pPr algn="ctr">
              <a:lnSpc>
                <a:spcPct val="85000"/>
              </a:lnSpc>
              <a:defRPr sz="4400" baseline="0">
                <a:solidFill>
                  <a:schemeClr val="tx1"/>
                </a:solidFill>
              </a:defRPr>
            </a:lvl1pPr>
          </a:lstStyle>
          <a:p>
            <a:pPr lvl="0"/>
            <a:r>
              <a:rPr lang="en-US" altLang="en-US" noProof="0" dirty="0"/>
              <a:t>Any questions?</a:t>
            </a:r>
            <a:endParaRPr lang="en-GB" altLang="en-US" noProof="0" dirty="0"/>
          </a:p>
        </p:txBody>
      </p:sp>
      <p:pic>
        <p:nvPicPr>
          <p:cNvPr id="18" name="Picture 17">
            <a:extLst>
              <a:ext uri="{FF2B5EF4-FFF2-40B4-BE49-F238E27FC236}">
                <a16:creationId xmlns:a16="http://schemas.microsoft.com/office/drawing/2014/main" id="{2884B6CD-FA09-4299-8956-8894EFCC4B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5" y="499369"/>
            <a:ext cx="4608513" cy="1176867"/>
          </a:xfrm>
          <a:prstGeom prst="rect">
            <a:avLst/>
          </a:prstGeom>
        </p:spPr>
      </p:pic>
      <p:pic>
        <p:nvPicPr>
          <p:cNvPr id="5" name="Picture 4">
            <a:extLst>
              <a:ext uri="{FF2B5EF4-FFF2-40B4-BE49-F238E27FC236}">
                <a16:creationId xmlns:a16="http://schemas.microsoft.com/office/drawing/2014/main" id="{31867CBD-527B-4778-BD83-1B9537B29C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6" name="Picture 5">
            <a:extLst>
              <a:ext uri="{FF2B5EF4-FFF2-40B4-BE49-F238E27FC236}">
                <a16:creationId xmlns:a16="http://schemas.microsoft.com/office/drawing/2014/main" id="{690FBA16-F5E4-4857-A1CA-BF8A62A137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7" name="Picture 6">
            <a:extLst>
              <a:ext uri="{FF2B5EF4-FFF2-40B4-BE49-F238E27FC236}">
                <a16:creationId xmlns:a16="http://schemas.microsoft.com/office/drawing/2014/main" id="{8F4E729F-3529-4FCC-BF8A-1812D96DAE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105249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9" y="754879"/>
            <a:ext cx="10943165" cy="534987"/>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513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4418" y="1619250"/>
            <a:ext cx="5151967"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13499" y="1624445"/>
            <a:ext cx="5154084"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35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0246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a:spLocks noGrp="1"/>
          </p:cNvSpPr>
          <p:nvPr>
            <p:ph type="title"/>
          </p:nvPr>
        </p:nvSpPr>
        <p:spPr>
          <a:xfrm>
            <a:off x="2389717" y="4800600"/>
            <a:ext cx="7315200" cy="566738"/>
          </a:xfrm>
        </p:spPr>
        <p:txBody>
          <a:bodyPr anchor="t" anchorCtr="0"/>
          <a:lstStyle>
            <a:lvl1pPr algn="l">
              <a:defRPr sz="2000" b="1"/>
            </a:lvl1pPr>
          </a:lstStyle>
          <a:p>
            <a:r>
              <a:rPr lang="en-US"/>
              <a:t>Click to edit Master title style</a:t>
            </a:r>
            <a:endParaRPr lang="en-GB" dirty="0"/>
          </a:p>
        </p:txBody>
      </p:sp>
      <p:sp>
        <p:nvSpPr>
          <p:cNvPr id="5"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Tree>
    <p:extLst>
      <p:ext uri="{BB962C8B-B14F-4D97-AF65-F5344CB8AC3E}">
        <p14:creationId xmlns:p14="http://schemas.microsoft.com/office/powerpoint/2010/main" val="117505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368303"/>
            <a:ext cx="10943167" cy="553027"/>
          </a:xfrm>
        </p:spPr>
        <p:txBody>
          <a:bodyPr/>
          <a:lstStyle/>
          <a:p>
            <a:r>
              <a:rPr lang="en-US"/>
              <a:t>Click to edit Master title style</a:t>
            </a:r>
            <a:endParaRPr lang="en-GB"/>
          </a:p>
        </p:txBody>
      </p:sp>
      <p:sp>
        <p:nvSpPr>
          <p:cNvPr id="3" name="Text Placeholder 2"/>
          <p:cNvSpPr>
            <a:spLocks noGrp="1"/>
          </p:cNvSpPr>
          <p:nvPr>
            <p:ph type="body" sz="half" idx="1"/>
          </p:nvPr>
        </p:nvSpPr>
        <p:spPr>
          <a:xfrm>
            <a:off x="624419" y="1619250"/>
            <a:ext cx="5151967" cy="431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13499" y="1617518"/>
            <a:ext cx="5154084" cy="4318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115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4418" y="368303"/>
            <a:ext cx="10943167" cy="559955"/>
          </a:xfrm>
        </p:spPr>
        <p:txBody>
          <a:bodyPr/>
          <a:lstStyle/>
          <a:p>
            <a:r>
              <a:rPr lang="en-US"/>
              <a:t>Click to edit Master title style</a:t>
            </a:r>
            <a:endParaRPr lang="en-GB"/>
          </a:p>
        </p:txBody>
      </p:sp>
      <p:sp>
        <p:nvSpPr>
          <p:cNvPr id="3" name="SmartArt Placeholder 2"/>
          <p:cNvSpPr>
            <a:spLocks noGrp="1"/>
          </p:cNvSpPr>
          <p:nvPr>
            <p:ph type="dgm" idx="1"/>
          </p:nvPr>
        </p:nvSpPr>
        <p:spPr>
          <a:xfrm>
            <a:off x="624419" y="1619250"/>
            <a:ext cx="10943165" cy="4345132"/>
          </a:xfrm>
        </p:spPr>
        <p:txBody>
          <a:bodyPr/>
          <a:lstStyle/>
          <a:p>
            <a:r>
              <a:rPr lang="en-US"/>
              <a:t>Click icon to add SmartArt graphic</a:t>
            </a:r>
            <a:endParaRPr lang="en-GB"/>
          </a:p>
        </p:txBody>
      </p:sp>
    </p:spTree>
    <p:extLst>
      <p:ext uri="{BB962C8B-B14F-4D97-AF65-F5344CB8AC3E}">
        <p14:creationId xmlns:p14="http://schemas.microsoft.com/office/powerpoint/2010/main" val="122135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C69D62-3E46-4A34-9279-10986B72D3E3}"/>
              </a:ext>
            </a:extLst>
          </p:cNvPr>
          <p:cNvSpPr/>
          <p:nvPr userDrawn="1"/>
        </p:nvSpPr>
        <p:spPr bwMode="auto">
          <a:xfrm>
            <a:off x="0" y="6179126"/>
            <a:ext cx="12191999" cy="678873"/>
          </a:xfrm>
          <a:prstGeom prst="rect">
            <a:avLst/>
          </a:prstGeom>
          <a:solidFill>
            <a:srgbClr val="00AD93"/>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033" name="Rectangle 9"/>
          <p:cNvSpPr>
            <a:spLocks noGrp="1" noChangeArrowheads="1"/>
          </p:cNvSpPr>
          <p:nvPr>
            <p:ph type="body" idx="1"/>
          </p:nvPr>
        </p:nvSpPr>
        <p:spPr bwMode="auto">
          <a:xfrm>
            <a:off x="624419" y="1660814"/>
            <a:ext cx="10943165" cy="433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034" name="Rectangle 10"/>
          <p:cNvSpPr>
            <a:spLocks noGrp="1" noChangeArrowheads="1"/>
          </p:cNvSpPr>
          <p:nvPr>
            <p:ph type="title"/>
          </p:nvPr>
        </p:nvSpPr>
        <p:spPr bwMode="auto">
          <a:xfrm>
            <a:off x="624418" y="784222"/>
            <a:ext cx="10943167" cy="56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1039" name="Text Box 15"/>
          <p:cNvSpPr txBox="1">
            <a:spLocks noChangeArrowheads="1"/>
          </p:cNvSpPr>
          <p:nvPr/>
        </p:nvSpPr>
        <p:spPr bwMode="auto">
          <a:xfrm>
            <a:off x="1" y="6179126"/>
            <a:ext cx="719667"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0" rIns="0" bIns="0" anchor="ctr"/>
          <a:lstStyle/>
          <a:p>
            <a:pPr algn="l"/>
            <a:fld id="{166BB1DC-219A-4E7B-874B-530C91748C51}" type="slidenum">
              <a:rPr lang="en-GB" altLang="en-US" sz="1200">
                <a:solidFill>
                  <a:schemeClr val="bg1"/>
                </a:solidFill>
              </a:rPr>
              <a:pPr algn="l"/>
              <a:t>‹#›</a:t>
            </a:fld>
            <a:endParaRPr lang="en-GB" altLang="en-US" sz="12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89" r:id="rId2"/>
    <p:sldLayoutId id="2147483678" r:id="rId3"/>
    <p:sldLayoutId id="2147483650" r:id="rId4"/>
    <p:sldLayoutId id="2147483652" r:id="rId5"/>
    <p:sldLayoutId id="2147483654" r:id="rId6"/>
    <p:sldLayoutId id="2147483657" r:id="rId7"/>
    <p:sldLayoutId id="2147483660" r:id="rId8"/>
    <p:sldLayoutId id="2147483661" r:id="rId9"/>
  </p:sldLayoutIdLst>
  <p:hf sldNum="0" hdr="0" dt="0"/>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1800">
          <a:solidFill>
            <a:schemeClr val="tx1"/>
          </a:solidFill>
          <a:latin typeface="+mn-lt"/>
        </a:defRPr>
      </a:lvl3pPr>
      <a:lvl4pPr marL="881063" indent="-258763" algn="l" rtl="0" eaLnBrk="1" fontAlgn="base" hangingPunct="1">
        <a:spcBef>
          <a:spcPct val="20000"/>
        </a:spcBef>
        <a:spcAft>
          <a:spcPct val="0"/>
        </a:spcAft>
        <a:buFont typeface="Arial" charset="0"/>
        <a:buChar char="–"/>
        <a:defRPr sz="1800">
          <a:solidFill>
            <a:schemeClr val="tx1"/>
          </a:solidFill>
          <a:latin typeface="+mn-lt"/>
        </a:defRPr>
      </a:lvl4pPr>
      <a:lvl5pPr marL="1120775" indent="-238125" algn="l" rtl="0" eaLnBrk="1" fontAlgn="base" hangingPunct="1">
        <a:spcBef>
          <a:spcPct val="20000"/>
        </a:spcBef>
        <a:spcAft>
          <a:spcPct val="0"/>
        </a:spcAft>
        <a:buFont typeface="Arial" charset="0"/>
        <a:buChar char="–"/>
        <a:defRPr sz="18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232" userDrawn="1">
          <p15:clr>
            <a:srgbClr val="F26B43"/>
          </p15:clr>
        </p15:guide>
        <p15:guide id="3" orient="horz" pos="3974" userDrawn="1">
          <p15:clr>
            <a:srgbClr val="F26B43"/>
          </p15:clr>
        </p15:guide>
        <p15:guide id="4"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noChangeArrowheads="1"/>
          </p:cNvSpPr>
          <p:nvPr>
            <p:ph type="body" idx="1"/>
          </p:nvPr>
        </p:nvSpPr>
        <p:spPr bwMode="auto">
          <a:xfrm>
            <a:off x="624417" y="2514037"/>
            <a:ext cx="10896600" cy="329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034" name="Rectangle 10"/>
          <p:cNvSpPr>
            <a:spLocks noGrp="1" noChangeArrowheads="1"/>
          </p:cNvSpPr>
          <p:nvPr>
            <p:ph type="title"/>
          </p:nvPr>
        </p:nvSpPr>
        <p:spPr bwMode="auto">
          <a:xfrm>
            <a:off x="624417" y="1785869"/>
            <a:ext cx="10896600" cy="54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pic>
        <p:nvPicPr>
          <p:cNvPr id="19" name="Picture 18">
            <a:extLst>
              <a:ext uri="{FF2B5EF4-FFF2-40B4-BE49-F238E27FC236}">
                <a16:creationId xmlns:a16="http://schemas.microsoft.com/office/drawing/2014/main" id="{EAFF8A6D-EE4E-457F-9A5B-6CE300456F9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421681"/>
            <a:ext cx="4608513" cy="1176867"/>
          </a:xfrm>
          <a:prstGeom prst="rect">
            <a:avLst/>
          </a:prstGeom>
        </p:spPr>
      </p:pic>
      <p:pic>
        <p:nvPicPr>
          <p:cNvPr id="6" name="Picture 5">
            <a:extLst>
              <a:ext uri="{FF2B5EF4-FFF2-40B4-BE49-F238E27FC236}">
                <a16:creationId xmlns:a16="http://schemas.microsoft.com/office/drawing/2014/main" id="{6ED32EF8-6BBB-4227-86A5-0017E0D833A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7" name="Picture 6">
            <a:extLst>
              <a:ext uri="{FF2B5EF4-FFF2-40B4-BE49-F238E27FC236}">
                <a16:creationId xmlns:a16="http://schemas.microsoft.com/office/drawing/2014/main" id="{CA21AC46-3FBD-4A28-A17A-7D4F0A1112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8" name="Picture 7">
            <a:extLst>
              <a:ext uri="{FF2B5EF4-FFF2-40B4-BE49-F238E27FC236}">
                <a16:creationId xmlns:a16="http://schemas.microsoft.com/office/drawing/2014/main" id="{32C508B5-203A-4DE1-8C3E-FF0CE97A7D6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281025249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sldNum="0" hdr="0" dt="0"/>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1800">
          <a:solidFill>
            <a:schemeClr val="tx1"/>
          </a:solidFill>
          <a:latin typeface="+mn-lt"/>
        </a:defRPr>
      </a:lvl3pPr>
      <a:lvl4pPr marL="881063" indent="-258763" algn="l" rtl="0" eaLnBrk="1" fontAlgn="base" hangingPunct="1">
        <a:spcBef>
          <a:spcPct val="20000"/>
        </a:spcBef>
        <a:spcAft>
          <a:spcPct val="0"/>
        </a:spcAft>
        <a:buFont typeface="Arial" charset="0"/>
        <a:buChar char="–"/>
        <a:defRPr sz="1800">
          <a:solidFill>
            <a:schemeClr val="tx1"/>
          </a:solidFill>
          <a:latin typeface="+mn-lt"/>
        </a:defRPr>
      </a:lvl4pPr>
      <a:lvl5pPr marL="1120775" indent="-238125" algn="l" rtl="0" eaLnBrk="1" fontAlgn="base" hangingPunct="1">
        <a:spcBef>
          <a:spcPct val="20000"/>
        </a:spcBef>
        <a:spcAft>
          <a:spcPct val="0"/>
        </a:spcAft>
        <a:buFont typeface="Arial" charset="0"/>
        <a:buChar char="–"/>
        <a:defRPr sz="18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57" userDrawn="1">
          <p15:clr>
            <a:srgbClr val="F26B43"/>
          </p15:clr>
        </p15:guide>
        <p15:guide id="3" orient="horz" pos="232" userDrawn="1">
          <p15:clr>
            <a:srgbClr val="F26B43"/>
          </p15:clr>
        </p15:guide>
        <p15:guide id="4" orient="horz" pos="799" userDrawn="1">
          <p15:clr>
            <a:srgbClr val="F26B43"/>
          </p15:clr>
        </p15:guide>
        <p15:guide id="5" orient="horz" pos="3861" userDrawn="1">
          <p15:clr>
            <a:srgbClr val="F26B43"/>
          </p15:clr>
        </p15:guide>
        <p15:guide id="6" orient="horz" pos="1026" userDrawn="1">
          <p15:clr>
            <a:srgbClr val="F26B43"/>
          </p15:clr>
        </p15:guide>
        <p15:guide id="7" orient="horz" pos="1366" userDrawn="1">
          <p15:clr>
            <a:srgbClr val="F26B43"/>
          </p15:clr>
        </p15:guide>
        <p15:guide id="8" orient="horz" pos="15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hyperlink" Target="http://www.yellowcard.mhra.gov.uk/"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gov.uk/guidance/safe-use-of-emollient-skin-creams-to-treat-dry-skin-conditions" TargetMode="External"/><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youtube.com/watch?v=GAv7RTjDClU&amp;feature=youtu.be&amp;cc_load_policy=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mhra.gov.uk/yellowcard"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hyperlink" Target="https://www.gov.uk/drug-safety-update/emollients-new-information-about-risk-of-severe-and-fatal-burns-with-paraffin-containing-and-paraffin-free-emollients"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6.xml"/><Relationship Id="rId3" Type="http://schemas.openxmlformats.org/officeDocument/2006/relationships/customXml" Target="../ink/ink2.xml"/><Relationship Id="rId7" Type="http://schemas.openxmlformats.org/officeDocument/2006/relationships/customXml" Target="../ink/ink3.xml"/><Relationship Id="rId12" Type="http://schemas.openxmlformats.org/officeDocument/2006/relationships/image" Target="../media/image16.png"/><Relationship Id="rId17" Type="http://schemas.openxmlformats.org/officeDocument/2006/relationships/customXml" Target="../ink/ink8.xml"/><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customXml" Target="../ink/ink5.xml"/><Relationship Id="rId5" Type="http://schemas.openxmlformats.org/officeDocument/2006/relationships/image" Target="../media/image13.png"/><Relationship Id="rId15" Type="http://schemas.openxmlformats.org/officeDocument/2006/relationships/customXml" Target="../ink/ink7.xml"/><Relationship Id="rId10" Type="http://schemas.openxmlformats.org/officeDocument/2006/relationships/image" Target="../media/image12.png"/><Relationship Id="rId4" Type="http://schemas.openxmlformats.org/officeDocument/2006/relationships/image" Target="../media/image260.png"/><Relationship Id="rId9" Type="http://schemas.openxmlformats.org/officeDocument/2006/relationships/customXml" Target="../ink/ink4.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3867BE-B4EE-4DF8-983D-A126D226E148}"/>
              </a:ext>
            </a:extLst>
          </p:cNvPr>
          <p:cNvSpPr>
            <a:spLocks noGrp="1"/>
          </p:cNvSpPr>
          <p:nvPr>
            <p:ph type="ctrTitle"/>
          </p:nvPr>
        </p:nvSpPr>
        <p:spPr>
          <a:xfrm>
            <a:off x="642408" y="2399488"/>
            <a:ext cx="10907183" cy="699653"/>
          </a:xfrm>
        </p:spPr>
        <p:txBody>
          <a:bodyPr/>
          <a:lstStyle/>
          <a:p>
            <a:r>
              <a:rPr lang="en-GB" sz="4000" dirty="0"/>
              <a:t>Emollients – risk of severe and fatal burns</a:t>
            </a:r>
          </a:p>
        </p:txBody>
      </p:sp>
    </p:spTree>
    <p:extLst>
      <p:ext uri="{BB962C8B-B14F-4D97-AF65-F5344CB8AC3E}">
        <p14:creationId xmlns:p14="http://schemas.microsoft.com/office/powerpoint/2010/main" val="35789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509468" y="215904"/>
            <a:ext cx="8516837" cy="1095470"/>
          </a:xfrm>
        </p:spPr>
        <p:txBody>
          <a:bodyPr/>
          <a:lstStyle/>
          <a:p>
            <a:r>
              <a:rPr lang="en-GB" dirty="0"/>
              <a:t>Fire Tests conducted by West Yorkshire </a:t>
            </a:r>
            <a:br>
              <a:rPr lang="en-GB" dirty="0"/>
            </a:br>
            <a:r>
              <a:rPr lang="en-GB" dirty="0"/>
              <a:t>Fire &amp; Rescue Service</a:t>
            </a:r>
            <a:br>
              <a:rPr lang="en-GB" dirty="0"/>
            </a:br>
            <a:endParaRPr lang="en-GB" dirty="0"/>
          </a:p>
        </p:txBody>
      </p:sp>
      <p:pic>
        <p:nvPicPr>
          <p:cNvPr id="4" name="Picture 3">
            <a:extLst>
              <a:ext uri="{FF2B5EF4-FFF2-40B4-BE49-F238E27FC236}">
                <a16:creationId xmlns:a16="http://schemas.microsoft.com/office/drawing/2014/main" id="{01F2AD22-0692-4A86-8433-8A472BFCBCAA}"/>
              </a:ext>
            </a:extLst>
          </p:cNvPr>
          <p:cNvPicPr>
            <a:picLocks noChangeAspect="1"/>
          </p:cNvPicPr>
          <p:nvPr/>
        </p:nvPicPr>
        <p:blipFill rotWithShape="1">
          <a:blip r:embed="rId3"/>
          <a:srcRect l="4004" t="42857" r="2862" b="12510"/>
          <a:stretch/>
        </p:blipFill>
        <p:spPr>
          <a:xfrm>
            <a:off x="509468" y="1548602"/>
            <a:ext cx="6887213" cy="4233275"/>
          </a:xfrm>
          <a:prstGeom prst="rect">
            <a:avLst/>
          </a:prstGeom>
        </p:spPr>
      </p:pic>
      <p:sp>
        <p:nvSpPr>
          <p:cNvPr id="6" name="TextBox 5">
            <a:extLst>
              <a:ext uri="{FF2B5EF4-FFF2-40B4-BE49-F238E27FC236}">
                <a16:creationId xmlns:a16="http://schemas.microsoft.com/office/drawing/2014/main" id="{3C212DA8-2999-4632-9A92-3463981AA2F0}"/>
              </a:ext>
            </a:extLst>
          </p:cNvPr>
          <p:cNvSpPr txBox="1"/>
          <p:nvPr/>
        </p:nvSpPr>
        <p:spPr>
          <a:xfrm>
            <a:off x="509468" y="5880605"/>
            <a:ext cx="8706959" cy="276999"/>
          </a:xfrm>
          <a:prstGeom prst="rect">
            <a:avLst/>
          </a:prstGeom>
          <a:noFill/>
        </p:spPr>
        <p:txBody>
          <a:bodyPr wrap="square" rtlCol="0">
            <a:spAutoFit/>
          </a:bodyPr>
          <a:lstStyle/>
          <a:p>
            <a:pPr algn="l"/>
            <a:r>
              <a:rPr lang="en-GB" dirty="0"/>
              <a:t>Credit: WYFRS. Still images taken from video recordings of WYFRS fire tests conducted as part of investigations into fatalities</a:t>
            </a:r>
          </a:p>
        </p:txBody>
      </p:sp>
      <p:sp>
        <p:nvSpPr>
          <p:cNvPr id="9" name="TextBox 8">
            <a:extLst>
              <a:ext uri="{FF2B5EF4-FFF2-40B4-BE49-F238E27FC236}">
                <a16:creationId xmlns:a16="http://schemas.microsoft.com/office/drawing/2014/main" id="{E383760A-044C-43D1-8A5D-B54DB215522B}"/>
              </a:ext>
            </a:extLst>
          </p:cNvPr>
          <p:cNvSpPr txBox="1"/>
          <p:nvPr/>
        </p:nvSpPr>
        <p:spPr>
          <a:xfrm>
            <a:off x="7505323" y="1703163"/>
            <a:ext cx="4282289" cy="3785652"/>
          </a:xfrm>
          <a:prstGeom prst="rect">
            <a:avLst/>
          </a:prstGeom>
          <a:noFill/>
        </p:spPr>
        <p:txBody>
          <a:bodyPr wrap="square" rtlCol="0">
            <a:spAutoFit/>
          </a:bodyPr>
          <a:lstStyle/>
          <a:p>
            <a:pPr algn="l"/>
            <a:r>
              <a:rPr lang="en-GB" sz="2000" dirty="0"/>
              <a:t>The videos are paused 29 seconds after ignition with a naked flame</a:t>
            </a:r>
          </a:p>
          <a:p>
            <a:pPr marL="171450" indent="-171450" algn="l">
              <a:buFontTx/>
              <a:buChar char="-"/>
            </a:pPr>
            <a:r>
              <a:rPr lang="en-GB" sz="2000" dirty="0"/>
              <a:t>Time to </a:t>
            </a:r>
            <a:r>
              <a:rPr lang="en-GB" sz="1900" dirty="0"/>
              <a:t>ignition</a:t>
            </a:r>
            <a:r>
              <a:rPr lang="en-GB" sz="2000" dirty="0"/>
              <a:t> and spread of fire are significantly quicker with the emollient contaminated fabric (vs control)</a:t>
            </a:r>
          </a:p>
          <a:p>
            <a:pPr marL="171450" indent="-171450" algn="l">
              <a:buFontTx/>
              <a:buChar char="-"/>
            </a:pPr>
            <a:r>
              <a:rPr lang="en-GB" sz="2000" dirty="0"/>
              <a:t>Washing the fabric had little effect in reducing the accelerant effect of the 21% paraffin emollient (picture 5) or the 74.5% paraffin emollient (picture 6)</a:t>
            </a:r>
          </a:p>
        </p:txBody>
      </p:sp>
      <p:pic>
        <p:nvPicPr>
          <p:cNvPr id="10" name="Picture 9">
            <a:extLst>
              <a:ext uri="{FF2B5EF4-FFF2-40B4-BE49-F238E27FC236}">
                <a16:creationId xmlns:a16="http://schemas.microsoft.com/office/drawing/2014/main" id="{2F7FE63D-A67B-48AE-832F-057B307BF3AE}"/>
              </a:ext>
            </a:extLst>
          </p:cNvPr>
          <p:cNvPicPr>
            <a:picLocks noChangeAspect="1"/>
          </p:cNvPicPr>
          <p:nvPr/>
        </p:nvPicPr>
        <p:blipFill>
          <a:blip r:embed="rId4"/>
          <a:stretch>
            <a:fillRect/>
          </a:stretch>
        </p:blipFill>
        <p:spPr>
          <a:xfrm>
            <a:off x="9524361" y="223579"/>
            <a:ext cx="2158171" cy="1115665"/>
          </a:xfrm>
          <a:prstGeom prst="rect">
            <a:avLst/>
          </a:prstGeom>
        </p:spPr>
      </p:pic>
    </p:spTree>
    <p:extLst>
      <p:ext uri="{BB962C8B-B14F-4D97-AF65-F5344CB8AC3E}">
        <p14:creationId xmlns:p14="http://schemas.microsoft.com/office/powerpoint/2010/main" val="56211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8B80-5644-456A-904B-0EC79BB7BE87}"/>
              </a:ext>
            </a:extLst>
          </p:cNvPr>
          <p:cNvSpPr>
            <a:spLocks noGrp="1"/>
          </p:cNvSpPr>
          <p:nvPr>
            <p:ph type="title"/>
          </p:nvPr>
        </p:nvSpPr>
        <p:spPr>
          <a:xfrm>
            <a:off x="624417" y="428954"/>
            <a:ext cx="10943165" cy="534987"/>
          </a:xfrm>
        </p:spPr>
        <p:txBody>
          <a:bodyPr/>
          <a:lstStyle/>
          <a:p>
            <a:r>
              <a:rPr lang="en-GB" dirty="0"/>
              <a:t>Size and nature of the risk (UK data)</a:t>
            </a:r>
          </a:p>
        </p:txBody>
      </p:sp>
      <p:sp>
        <p:nvSpPr>
          <p:cNvPr id="3" name="Content Placeholder 2">
            <a:extLst>
              <a:ext uri="{FF2B5EF4-FFF2-40B4-BE49-F238E27FC236}">
                <a16:creationId xmlns:a16="http://schemas.microsoft.com/office/drawing/2014/main" id="{6281065B-3BB1-4D56-8CB5-F470F61B21D9}"/>
              </a:ext>
            </a:extLst>
          </p:cNvPr>
          <p:cNvSpPr>
            <a:spLocks noGrp="1"/>
          </p:cNvSpPr>
          <p:nvPr>
            <p:ph idx="1"/>
          </p:nvPr>
        </p:nvSpPr>
        <p:spPr>
          <a:xfrm>
            <a:off x="624417" y="1660815"/>
            <a:ext cx="10943165" cy="1562220"/>
          </a:xfrm>
        </p:spPr>
        <p:txBody>
          <a:bodyPr/>
          <a:lstStyle/>
          <a:p>
            <a:pPr marL="285750" indent="-285750">
              <a:spcBef>
                <a:spcPts val="0"/>
              </a:spcBef>
              <a:buFont typeface="Arial" panose="020B0604020202020204" pitchFamily="34" charset="0"/>
              <a:buChar char="•"/>
            </a:pPr>
            <a:r>
              <a:rPr lang="en-GB" sz="2000" dirty="0">
                <a:solidFill>
                  <a:srgbClr val="000000"/>
                </a:solidFill>
              </a:rPr>
              <a:t>15 fatalities reported to MHRA by Coroners or via the Yellow Card Scheme (as of July 2020) </a:t>
            </a:r>
          </a:p>
          <a:p>
            <a:pPr>
              <a:spcBef>
                <a:spcPts val="0"/>
              </a:spcBef>
            </a:pPr>
            <a:endParaRPr lang="en-GB" sz="2000" dirty="0">
              <a:solidFill>
                <a:srgbClr val="000000"/>
              </a:solidFill>
            </a:endParaRPr>
          </a:p>
          <a:p>
            <a:pPr marL="285750" indent="-285750">
              <a:spcBef>
                <a:spcPts val="432"/>
              </a:spcBef>
              <a:buFont typeface="Arial" panose="020B0604020202020204" pitchFamily="34" charset="0"/>
              <a:buChar char="•"/>
            </a:pPr>
            <a:r>
              <a:rPr lang="en-GB" sz="2000" dirty="0"/>
              <a:t>&gt; 50 fatal fire incidents reported by fire and rescue services in England since 2010 in which emollients were known to have been used by the victim or were present at fire premises</a:t>
            </a:r>
          </a:p>
          <a:p>
            <a:pPr marL="285750" indent="-285750">
              <a:spcAft>
                <a:spcPts val="600"/>
              </a:spcAft>
              <a:buFont typeface="Arial" panose="020B0604020202020204" pitchFamily="34" charset="0"/>
              <a:buChar char="•"/>
            </a:pPr>
            <a:endParaRPr lang="en-GB" sz="2400" dirty="0"/>
          </a:p>
          <a:p>
            <a:endParaRPr lang="en-GB" dirty="0"/>
          </a:p>
        </p:txBody>
      </p:sp>
      <p:sp>
        <p:nvSpPr>
          <p:cNvPr id="9" name="Rectangle: Rounded Corners 8">
            <a:extLst>
              <a:ext uri="{FF2B5EF4-FFF2-40B4-BE49-F238E27FC236}">
                <a16:creationId xmlns:a16="http://schemas.microsoft.com/office/drawing/2014/main" id="{B0EB6018-F4BD-4384-883F-6C5180555383}"/>
              </a:ext>
            </a:extLst>
          </p:cNvPr>
          <p:cNvSpPr/>
          <p:nvPr/>
        </p:nvSpPr>
        <p:spPr bwMode="auto">
          <a:xfrm>
            <a:off x="515504" y="4499604"/>
            <a:ext cx="6973867" cy="10980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DB458D69-2753-481B-A9AB-356BBF75E620}"/>
              </a:ext>
            </a:extLst>
          </p:cNvPr>
          <p:cNvSpPr txBox="1"/>
          <p:nvPr/>
        </p:nvSpPr>
        <p:spPr>
          <a:xfrm>
            <a:off x="905346" y="3429000"/>
            <a:ext cx="10846051" cy="1477328"/>
          </a:xfrm>
          <a:prstGeom prst="rect">
            <a:avLst/>
          </a:prstGeom>
          <a:noFill/>
        </p:spPr>
        <p:txBody>
          <a:bodyPr wrap="square" rtlCol="0">
            <a:spAutoFit/>
          </a:bodyPr>
          <a:lstStyle/>
          <a:p>
            <a:pPr marL="342900" indent="-342900" algn="l">
              <a:spcAft>
                <a:spcPts val="600"/>
              </a:spcAft>
              <a:buFont typeface="Wingdings" panose="05000000000000000000" pitchFamily="2" charset="2"/>
              <a:buChar char="Ø"/>
            </a:pPr>
            <a:r>
              <a:rPr lang="en-GB" sz="2000" dirty="0"/>
              <a:t>risk is very rare given extensive use of emollients over many years, but</a:t>
            </a:r>
          </a:p>
          <a:p>
            <a:pPr marL="342900" indent="-342900" algn="l">
              <a:spcAft>
                <a:spcPts val="600"/>
              </a:spcAft>
              <a:buFont typeface="Wingdings" panose="05000000000000000000" pitchFamily="2" charset="2"/>
              <a:buChar char="Ø"/>
            </a:pPr>
            <a:r>
              <a:rPr lang="en-GB" sz="2000" dirty="0"/>
              <a:t>has devastating and fatal consequences</a:t>
            </a:r>
          </a:p>
          <a:p>
            <a:pPr marL="342900" indent="-342900" algn="l">
              <a:spcAft>
                <a:spcPts val="600"/>
              </a:spcAft>
              <a:buFont typeface="Wingdings" panose="05000000000000000000" pitchFamily="2" charset="2"/>
              <a:buChar char="Ø"/>
            </a:pPr>
            <a:r>
              <a:rPr lang="en-GB" sz="2000" dirty="0"/>
              <a:t>likely to be under-recognised and under-reported</a:t>
            </a:r>
          </a:p>
        </p:txBody>
      </p:sp>
      <p:sp>
        <p:nvSpPr>
          <p:cNvPr id="15" name="TextBox 14">
            <a:extLst>
              <a:ext uri="{FF2B5EF4-FFF2-40B4-BE49-F238E27FC236}">
                <a16:creationId xmlns:a16="http://schemas.microsoft.com/office/drawing/2014/main" id="{DD560705-621D-44BC-8332-2BF4263C00A4}"/>
              </a:ext>
            </a:extLst>
          </p:cNvPr>
          <p:cNvSpPr txBox="1"/>
          <p:nvPr/>
        </p:nvSpPr>
        <p:spPr>
          <a:xfrm>
            <a:off x="515504" y="6223153"/>
            <a:ext cx="11052078" cy="461665"/>
          </a:xfrm>
          <a:prstGeom prst="rect">
            <a:avLst/>
          </a:prstGeom>
          <a:noFill/>
        </p:spPr>
        <p:txBody>
          <a:bodyPr wrap="square" rtlCol="0">
            <a:spAutoFit/>
          </a:bodyPr>
          <a:lstStyle/>
          <a:p>
            <a:pPr algn="l"/>
            <a:r>
              <a:rPr lang="en-GB" dirty="0">
                <a:solidFill>
                  <a:schemeClr val="bg1"/>
                </a:solidFill>
              </a:rPr>
              <a:t>Yellow Card Scheme – the UK system for collecting reports of suspected side effects to medicines and adverse incidents (AIs) with medical devices. The scheme is run by MHRA (</a:t>
            </a:r>
            <a:r>
              <a:rPr lang="en-GB" dirty="0">
                <a:solidFill>
                  <a:schemeClr val="bg1"/>
                </a:solidFill>
                <a:hlinkClick r:id="rId2">
                  <a:extLst>
                    <a:ext uri="{A12FA001-AC4F-418D-AE19-62706E023703}">
                      <ahyp:hlinkClr xmlns="" xmlns:ahyp="http://schemas.microsoft.com/office/drawing/2018/hyperlinkcolor" val="tx"/>
                    </a:ext>
                  </a:extLst>
                </a:hlinkClick>
              </a:rPr>
              <a:t>www.yellowcard.mhra.gov.uk</a:t>
            </a:r>
            <a:r>
              <a:rPr lang="en-GB" dirty="0">
                <a:solidFill>
                  <a:schemeClr val="bg1"/>
                </a:solidFill>
              </a:rPr>
              <a:t>)</a:t>
            </a:r>
          </a:p>
        </p:txBody>
      </p:sp>
    </p:spTree>
    <p:extLst>
      <p:ext uri="{BB962C8B-B14F-4D97-AF65-F5344CB8AC3E}">
        <p14:creationId xmlns:p14="http://schemas.microsoft.com/office/powerpoint/2010/main" val="177792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673514" y="397937"/>
            <a:ext cx="10943165" cy="534987"/>
          </a:xfrm>
        </p:spPr>
        <p:txBody>
          <a:bodyPr/>
          <a:lstStyle/>
          <a:p>
            <a:r>
              <a:rPr lang="en-GB" dirty="0"/>
              <a:t>Population at risk and risk factors</a:t>
            </a:r>
            <a:br>
              <a:rPr lang="en-GB" dirty="0"/>
            </a:br>
            <a:endParaRPr lang="en-GB" dirty="0"/>
          </a:p>
        </p:txBody>
      </p:sp>
      <p:sp>
        <p:nvSpPr>
          <p:cNvPr id="4" name="Content Placeholder 2">
            <a:extLst>
              <a:ext uri="{FF2B5EF4-FFF2-40B4-BE49-F238E27FC236}">
                <a16:creationId xmlns:a16="http://schemas.microsoft.com/office/drawing/2014/main" id="{6D9345E7-6F6C-4496-AFC9-7B7F2979CACF}"/>
              </a:ext>
            </a:extLst>
          </p:cNvPr>
          <p:cNvSpPr txBox="1">
            <a:spLocks/>
          </p:cNvSpPr>
          <p:nvPr/>
        </p:nvSpPr>
        <p:spPr bwMode="auto">
          <a:xfrm>
            <a:off x="673514" y="1649334"/>
            <a:ext cx="10824388" cy="38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2200">
                <a:solidFill>
                  <a:schemeClr val="tx1"/>
                </a:solidFill>
                <a:latin typeface="+mn-lt"/>
              </a:defRPr>
            </a:lvl3pPr>
            <a:lvl4pPr marL="881063" indent="-258763" algn="l" rtl="0" eaLnBrk="1" fontAlgn="base" hangingPunct="1">
              <a:spcBef>
                <a:spcPct val="20000"/>
              </a:spcBef>
              <a:spcAft>
                <a:spcPct val="0"/>
              </a:spcAft>
              <a:buFont typeface="Arial" charset="0"/>
              <a:buChar char="–"/>
              <a:defRPr sz="2200">
                <a:solidFill>
                  <a:schemeClr val="tx1"/>
                </a:solidFill>
                <a:latin typeface="+mn-lt"/>
              </a:defRPr>
            </a:lvl4pPr>
            <a:lvl5pPr marL="1120775" indent="-238125" algn="l" rtl="0" eaLnBrk="1" fontAlgn="base" hangingPunct="1">
              <a:spcBef>
                <a:spcPct val="20000"/>
              </a:spcBef>
              <a:spcAft>
                <a:spcPct val="0"/>
              </a:spcAft>
              <a:buFont typeface="Arial" charset="0"/>
              <a:buChar char="–"/>
              <a:defRPr sz="22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a:lstStyle>
          <a:p>
            <a:pPr>
              <a:spcAft>
                <a:spcPts val="600"/>
              </a:spcAft>
            </a:pPr>
            <a:r>
              <a:rPr lang="en-GB" sz="2400" kern="0" dirty="0">
                <a:solidFill>
                  <a:srgbClr val="00AD93"/>
                </a:solidFill>
              </a:rPr>
              <a:t>Amongst the 15 cases reported to MHRA, the following factors were present in most cases</a:t>
            </a:r>
            <a:r>
              <a:rPr lang="en-GB" sz="2400" kern="0" dirty="0"/>
              <a:t>:</a:t>
            </a:r>
            <a:endParaRPr lang="en-GB" sz="2000" kern="0" dirty="0"/>
          </a:p>
          <a:p>
            <a:pPr marL="701675" lvl="1" indent="-342900">
              <a:spcBef>
                <a:spcPts val="1200"/>
              </a:spcBef>
              <a:spcAft>
                <a:spcPts val="0"/>
              </a:spcAft>
              <a:buFontTx/>
              <a:buChar char="-"/>
            </a:pPr>
            <a:r>
              <a:rPr lang="en-GB" sz="2000" kern="0" dirty="0"/>
              <a:t>Age &gt;60 years</a:t>
            </a:r>
          </a:p>
          <a:p>
            <a:pPr marL="701675" lvl="1" indent="-342900">
              <a:spcAft>
                <a:spcPts val="0"/>
              </a:spcAft>
              <a:buFontTx/>
              <a:buChar char="-"/>
            </a:pPr>
            <a:r>
              <a:rPr lang="en-GB" sz="2000" kern="0" dirty="0"/>
              <a:t>Smoking = source of naked flame for ignition (</a:t>
            </a:r>
            <a:r>
              <a:rPr lang="en-GB" sz="2000" kern="0" dirty="0" err="1"/>
              <a:t>eg</a:t>
            </a:r>
            <a:r>
              <a:rPr lang="en-GB" sz="2000" kern="0" dirty="0"/>
              <a:t>, lighter, lit match etc)</a:t>
            </a:r>
          </a:p>
          <a:p>
            <a:pPr marL="701675" lvl="1" indent="-342900">
              <a:spcAft>
                <a:spcPts val="0"/>
              </a:spcAft>
              <a:buFontTx/>
              <a:buChar char="-"/>
            </a:pPr>
            <a:r>
              <a:rPr lang="en-GB" sz="2000" kern="0" dirty="0"/>
              <a:t>Impaired mobility, bedbound</a:t>
            </a:r>
          </a:p>
          <a:p>
            <a:pPr>
              <a:spcAft>
                <a:spcPts val="0"/>
              </a:spcAft>
            </a:pPr>
            <a:endParaRPr lang="en-GB" sz="2000" kern="0" dirty="0"/>
          </a:p>
          <a:p>
            <a:pPr>
              <a:spcAft>
                <a:spcPts val="0"/>
              </a:spcAft>
            </a:pPr>
            <a:r>
              <a:rPr lang="en-GB" sz="2000" kern="0" dirty="0"/>
              <a:t>Additional factors (3 cases): </a:t>
            </a:r>
          </a:p>
          <a:p>
            <a:pPr marL="701675" lvl="1" indent="-342900">
              <a:spcAft>
                <a:spcPts val="0"/>
              </a:spcAft>
              <a:buFontTx/>
              <a:buChar char="-"/>
            </a:pPr>
            <a:r>
              <a:rPr lang="en-GB" sz="2000" kern="0" dirty="0"/>
              <a:t>Use of an airflow mattress or cushion</a:t>
            </a:r>
          </a:p>
        </p:txBody>
      </p:sp>
    </p:spTree>
    <p:extLst>
      <p:ext uri="{BB962C8B-B14F-4D97-AF65-F5344CB8AC3E}">
        <p14:creationId xmlns:p14="http://schemas.microsoft.com/office/powerpoint/2010/main" val="375976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DE37-806B-40C5-8962-8C860CDAE0F4}"/>
              </a:ext>
            </a:extLst>
          </p:cNvPr>
          <p:cNvSpPr>
            <a:spLocks noGrp="1"/>
          </p:cNvSpPr>
          <p:nvPr>
            <p:ph type="title"/>
          </p:nvPr>
        </p:nvSpPr>
        <p:spPr>
          <a:xfrm>
            <a:off x="624419" y="454170"/>
            <a:ext cx="10943165" cy="534987"/>
          </a:xfrm>
        </p:spPr>
        <p:txBody>
          <a:bodyPr/>
          <a:lstStyle/>
          <a:p>
            <a:r>
              <a:rPr lang="en-GB" dirty="0"/>
              <a:t>Real life case study: Pauline Taylor</a:t>
            </a:r>
          </a:p>
        </p:txBody>
      </p:sp>
      <p:pic>
        <p:nvPicPr>
          <p:cNvPr id="4" name="Picture 3">
            <a:extLst>
              <a:ext uri="{FF2B5EF4-FFF2-40B4-BE49-F238E27FC236}">
                <a16:creationId xmlns:a16="http://schemas.microsoft.com/office/drawing/2014/main" id="{D30C52D6-BAC5-40AE-A005-0E368B1F5EDB}"/>
              </a:ext>
            </a:extLst>
          </p:cNvPr>
          <p:cNvPicPr>
            <a:picLocks noChangeAspect="1"/>
          </p:cNvPicPr>
          <p:nvPr/>
        </p:nvPicPr>
        <p:blipFill>
          <a:blip r:embed="rId3"/>
          <a:stretch>
            <a:fillRect/>
          </a:stretch>
        </p:blipFill>
        <p:spPr>
          <a:xfrm>
            <a:off x="613998" y="1618307"/>
            <a:ext cx="6200210" cy="3361099"/>
          </a:xfrm>
          <a:prstGeom prst="rect">
            <a:avLst/>
          </a:prstGeom>
        </p:spPr>
      </p:pic>
      <p:sp>
        <p:nvSpPr>
          <p:cNvPr id="5" name="TextBox 4">
            <a:extLst>
              <a:ext uri="{FF2B5EF4-FFF2-40B4-BE49-F238E27FC236}">
                <a16:creationId xmlns:a16="http://schemas.microsoft.com/office/drawing/2014/main" id="{84F62D3C-6624-4523-9004-C6A9DBB1C1C3}"/>
              </a:ext>
            </a:extLst>
          </p:cNvPr>
          <p:cNvSpPr txBox="1"/>
          <p:nvPr/>
        </p:nvSpPr>
        <p:spPr>
          <a:xfrm>
            <a:off x="497670" y="6273025"/>
            <a:ext cx="6690781" cy="261610"/>
          </a:xfrm>
          <a:prstGeom prst="rect">
            <a:avLst/>
          </a:prstGeom>
          <a:noFill/>
        </p:spPr>
        <p:txBody>
          <a:bodyPr wrap="square" rtlCol="0">
            <a:spAutoFit/>
          </a:bodyPr>
          <a:lstStyle/>
          <a:p>
            <a:pPr algn="l"/>
            <a:r>
              <a:rPr lang="en-GB" sz="1000" dirty="0">
                <a:solidFill>
                  <a:schemeClr val="bg1"/>
                </a:solidFill>
              </a:rPr>
              <a:t>Photo courtesy of </a:t>
            </a:r>
            <a:r>
              <a:rPr lang="en-GB" sz="1100" dirty="0">
                <a:solidFill>
                  <a:schemeClr val="bg1"/>
                </a:solidFill>
              </a:rPr>
              <a:t>Pauline’s</a:t>
            </a:r>
            <a:r>
              <a:rPr lang="en-GB" sz="1000" dirty="0">
                <a:solidFill>
                  <a:schemeClr val="bg1"/>
                </a:solidFill>
              </a:rPr>
              <a:t> family</a:t>
            </a:r>
          </a:p>
        </p:txBody>
      </p:sp>
      <p:sp>
        <p:nvSpPr>
          <p:cNvPr id="6" name="TextBox 5">
            <a:extLst>
              <a:ext uri="{FF2B5EF4-FFF2-40B4-BE49-F238E27FC236}">
                <a16:creationId xmlns:a16="http://schemas.microsoft.com/office/drawing/2014/main" id="{88B24F38-C86E-403F-81D9-C827B4261E78}"/>
              </a:ext>
            </a:extLst>
          </p:cNvPr>
          <p:cNvSpPr txBox="1"/>
          <p:nvPr/>
        </p:nvSpPr>
        <p:spPr>
          <a:xfrm>
            <a:off x="7188451" y="1225523"/>
            <a:ext cx="4553893" cy="4585871"/>
          </a:xfrm>
          <a:prstGeom prst="rect">
            <a:avLst/>
          </a:prstGeom>
          <a:noFill/>
        </p:spPr>
        <p:txBody>
          <a:bodyPr wrap="square" rtlCol="0">
            <a:spAutoFit/>
          </a:bodyPr>
          <a:lstStyle/>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74-years old </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Lived alone in a 2 bedroom ground floor flat, daily visits from </a:t>
            </a:r>
            <a:r>
              <a:rPr lang="en-US" sz="1800" dirty="0" err="1">
                <a:solidFill>
                  <a:prstClr val="black"/>
                </a:solidFill>
                <a:latin typeface="+mn-lt"/>
              </a:rPr>
              <a:t>carers</a:t>
            </a:r>
            <a:endParaRPr lang="en-GB" sz="1800" dirty="0">
              <a:solidFill>
                <a:prstClr val="black"/>
              </a:solidFill>
              <a:latin typeface="+mn-lt"/>
            </a:endParaRPr>
          </a:p>
          <a:p>
            <a:pPr marL="285750" indent="-285750" algn="l" fontAlgn="auto">
              <a:spcBef>
                <a:spcPts val="600"/>
              </a:spcBef>
              <a:spcAft>
                <a:spcPts val="0"/>
              </a:spcAft>
              <a:buFont typeface="Arial" panose="020B0604020202020204" pitchFamily="34" charset="0"/>
              <a:buChar char="•"/>
              <a:defRPr/>
            </a:pPr>
            <a:r>
              <a:rPr lang="en-GB" sz="1800" dirty="0">
                <a:solidFill>
                  <a:prstClr val="black"/>
                </a:solidFill>
                <a:latin typeface="+mn-lt"/>
              </a:rPr>
              <a:t>Visited frequently by her daughters </a:t>
            </a:r>
          </a:p>
          <a:p>
            <a:pPr marL="28575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Fire alarm system linked to a </a:t>
            </a:r>
            <a:r>
              <a:rPr lang="en-US" sz="1800" dirty="0" err="1">
                <a:solidFill>
                  <a:prstClr val="black"/>
                </a:solidFill>
                <a:latin typeface="+mn-lt"/>
              </a:rPr>
              <a:t>CarePhone</a:t>
            </a:r>
            <a:r>
              <a:rPr lang="en-US" sz="1800" dirty="0">
                <a:solidFill>
                  <a:prstClr val="black"/>
                </a:solidFill>
                <a:latin typeface="+mn-lt"/>
              </a:rPr>
              <a:t> facility (monitored 24hr)</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Regular smoker – she didn’t want to give up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Had psoriasis for many years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Emollient (</a:t>
            </a:r>
            <a:r>
              <a:rPr lang="en-US" sz="1800" dirty="0" err="1">
                <a:solidFill>
                  <a:prstClr val="black"/>
                </a:solidFill>
                <a:latin typeface="+mn-lt"/>
              </a:rPr>
              <a:t>Zerobase</a:t>
            </a:r>
            <a:r>
              <a:rPr lang="en-US" sz="1800" dirty="0">
                <a:solidFill>
                  <a:prstClr val="black"/>
                </a:solidFill>
                <a:latin typeface="+mn-lt"/>
              </a:rPr>
              <a:t>, 11% paraffin) applied daily</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Had recently become increasingly immobile and was bedbound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Used a dynamic airflow mattress</a:t>
            </a:r>
            <a:endParaRPr lang="en-GB" sz="1800" dirty="0">
              <a:solidFill>
                <a:prstClr val="black"/>
              </a:solidFill>
              <a:latin typeface="+mn-lt"/>
            </a:endParaRPr>
          </a:p>
        </p:txBody>
      </p:sp>
    </p:spTree>
    <p:extLst>
      <p:ext uri="{BB962C8B-B14F-4D97-AF65-F5344CB8AC3E}">
        <p14:creationId xmlns:p14="http://schemas.microsoft.com/office/powerpoint/2010/main" val="15657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4FBA-A958-49C7-9D19-2B81E039C920}"/>
              </a:ext>
            </a:extLst>
          </p:cNvPr>
          <p:cNvSpPr>
            <a:spLocks noGrp="1"/>
          </p:cNvSpPr>
          <p:nvPr>
            <p:ph type="title"/>
          </p:nvPr>
        </p:nvSpPr>
        <p:spPr>
          <a:xfrm>
            <a:off x="624419" y="515539"/>
            <a:ext cx="10943165" cy="534987"/>
          </a:xfrm>
        </p:spPr>
        <p:txBody>
          <a:bodyPr/>
          <a:lstStyle/>
          <a:p>
            <a:r>
              <a:rPr lang="en-GB" dirty="0"/>
              <a:t>Real life case study: Brian </a:t>
            </a:r>
            <a:r>
              <a:rPr lang="en-GB" dirty="0" err="1"/>
              <a:t>Bicat</a:t>
            </a:r>
            <a:endParaRPr lang="en-GB" dirty="0"/>
          </a:p>
        </p:txBody>
      </p:sp>
      <p:pic>
        <p:nvPicPr>
          <p:cNvPr id="4" name="Picture 3">
            <a:extLst>
              <a:ext uri="{FF2B5EF4-FFF2-40B4-BE49-F238E27FC236}">
                <a16:creationId xmlns:a16="http://schemas.microsoft.com/office/drawing/2014/main" id="{149355B9-D7DA-4908-BEED-A61C9868331F}"/>
              </a:ext>
            </a:extLst>
          </p:cNvPr>
          <p:cNvPicPr>
            <a:picLocks noChangeAspect="1"/>
          </p:cNvPicPr>
          <p:nvPr/>
        </p:nvPicPr>
        <p:blipFill>
          <a:blip r:embed="rId3"/>
          <a:stretch>
            <a:fillRect/>
          </a:stretch>
        </p:blipFill>
        <p:spPr>
          <a:xfrm>
            <a:off x="624419" y="1260216"/>
            <a:ext cx="3350052" cy="4645540"/>
          </a:xfrm>
          <a:prstGeom prst="rect">
            <a:avLst/>
          </a:prstGeom>
        </p:spPr>
      </p:pic>
      <p:sp>
        <p:nvSpPr>
          <p:cNvPr id="5" name="TextBox 4">
            <a:extLst>
              <a:ext uri="{FF2B5EF4-FFF2-40B4-BE49-F238E27FC236}">
                <a16:creationId xmlns:a16="http://schemas.microsoft.com/office/drawing/2014/main" id="{8A782555-592D-4A62-BD1D-974BDF4D83F6}"/>
              </a:ext>
            </a:extLst>
          </p:cNvPr>
          <p:cNvSpPr txBox="1"/>
          <p:nvPr/>
        </p:nvSpPr>
        <p:spPr>
          <a:xfrm>
            <a:off x="497670" y="6241049"/>
            <a:ext cx="6690781" cy="246221"/>
          </a:xfrm>
          <a:prstGeom prst="rect">
            <a:avLst/>
          </a:prstGeom>
          <a:noFill/>
        </p:spPr>
        <p:txBody>
          <a:bodyPr wrap="square" rtlCol="0">
            <a:spAutoFit/>
          </a:bodyPr>
          <a:lstStyle/>
          <a:p>
            <a:pPr algn="l"/>
            <a:r>
              <a:rPr lang="en-GB" sz="1000" dirty="0">
                <a:solidFill>
                  <a:schemeClr val="bg1"/>
                </a:solidFill>
              </a:rPr>
              <a:t>Photo courtesy of Brian’s family</a:t>
            </a:r>
          </a:p>
        </p:txBody>
      </p:sp>
      <p:sp>
        <p:nvSpPr>
          <p:cNvPr id="6" name="TextBox 5">
            <a:extLst>
              <a:ext uri="{FF2B5EF4-FFF2-40B4-BE49-F238E27FC236}">
                <a16:creationId xmlns:a16="http://schemas.microsoft.com/office/drawing/2014/main" id="{CD437C30-1C96-46E9-8B75-59D5D0D16B82}"/>
              </a:ext>
            </a:extLst>
          </p:cNvPr>
          <p:cNvSpPr txBox="1"/>
          <p:nvPr/>
        </p:nvSpPr>
        <p:spPr>
          <a:xfrm>
            <a:off x="4825496" y="1242941"/>
            <a:ext cx="6563763" cy="4662815"/>
          </a:xfrm>
          <a:prstGeom prst="rect">
            <a:avLst/>
          </a:prstGeom>
          <a:noFill/>
        </p:spPr>
        <p:txBody>
          <a:bodyPr wrap="square" rtlCol="0">
            <a:spAutoFit/>
          </a:bodyPr>
          <a:lstStyle/>
          <a:p>
            <a:pPr marL="171450" indent="-171450" algn="l">
              <a:buFont typeface="Arial" panose="020B0604020202020204" pitchFamily="34" charset="0"/>
              <a:buChar char="•"/>
            </a:pPr>
            <a:r>
              <a:rPr lang="en-GB" sz="1800" dirty="0"/>
              <a:t>82 years old, retired academic</a:t>
            </a:r>
          </a:p>
          <a:p>
            <a:pPr marL="171450" indent="-171450" algn="l">
              <a:buFont typeface="Arial" panose="020B0604020202020204" pitchFamily="34" charset="0"/>
              <a:buChar char="•"/>
            </a:pPr>
            <a:r>
              <a:rPr lang="en-GB" sz="1800" dirty="0"/>
              <a:t>Well known on the local jazz scene</a:t>
            </a:r>
          </a:p>
          <a:p>
            <a:pPr marL="171450" indent="-171450" algn="l">
              <a:buFont typeface="Arial" panose="020B0604020202020204" pitchFamily="34" charset="0"/>
              <a:buChar char="•"/>
            </a:pPr>
            <a:r>
              <a:rPr lang="en-GB" sz="1800" dirty="0"/>
              <a:t>Living at home with his wife</a:t>
            </a:r>
          </a:p>
          <a:p>
            <a:pPr marL="171450" indent="-171450" algn="l">
              <a:buFont typeface="Arial" panose="020B0604020202020204" pitchFamily="34" charset="0"/>
              <a:buChar char="•"/>
            </a:pPr>
            <a:r>
              <a:rPr lang="en-GB" sz="1800" dirty="0"/>
              <a:t>Fully mobile</a:t>
            </a:r>
          </a:p>
          <a:p>
            <a:pPr marL="171450" indent="-171450" algn="l">
              <a:buFont typeface="Arial" panose="020B0604020202020204" pitchFamily="34" charset="0"/>
              <a:buChar char="•"/>
            </a:pPr>
            <a:r>
              <a:rPr lang="en-GB" sz="1800" dirty="0"/>
              <a:t>Regular smoker</a:t>
            </a:r>
          </a:p>
          <a:p>
            <a:pPr algn="l">
              <a:spcBef>
                <a:spcPts val="0"/>
              </a:spcBef>
            </a:pPr>
            <a:endParaRPr lang="en-GB" sz="1800" dirty="0"/>
          </a:p>
          <a:p>
            <a:pPr marL="171450" indent="-171450" algn="l">
              <a:buFont typeface="Arial" panose="020B0604020202020204" pitchFamily="34" charset="0"/>
              <a:buChar char="•"/>
            </a:pPr>
            <a:r>
              <a:rPr lang="en-GB" sz="1800" dirty="0"/>
              <a:t>Skin condition – had used emollients (</a:t>
            </a:r>
            <a:r>
              <a:rPr lang="en-GB" sz="1800" dirty="0" err="1"/>
              <a:t>Hydromol</a:t>
            </a:r>
            <a:r>
              <a:rPr lang="en-GB" sz="1800" dirty="0"/>
              <a:t>, </a:t>
            </a:r>
            <a:r>
              <a:rPr lang="en-GB" sz="1800" dirty="0" err="1"/>
              <a:t>Diprobase</a:t>
            </a:r>
            <a:r>
              <a:rPr lang="en-GB" sz="1800" dirty="0"/>
              <a:t>) for 30 years or more</a:t>
            </a:r>
          </a:p>
          <a:p>
            <a:pPr marL="171450" indent="-171450" algn="l">
              <a:buFont typeface="Arial" panose="020B0604020202020204" pitchFamily="34" charset="0"/>
              <a:buChar char="•"/>
            </a:pPr>
            <a:r>
              <a:rPr lang="en-GB" sz="1800" dirty="0"/>
              <a:t>New treatment for ulcer on lower leg</a:t>
            </a:r>
          </a:p>
          <a:p>
            <a:pPr marL="171450" indent="-171450" algn="l">
              <a:buFont typeface="Arial" panose="020B0604020202020204" pitchFamily="34" charset="0"/>
              <a:buChar char="•"/>
            </a:pPr>
            <a:r>
              <a:rPr lang="en-GB" sz="1800" dirty="0"/>
              <a:t>Preferred </a:t>
            </a:r>
            <a:r>
              <a:rPr lang="en-GB" sz="1800" dirty="0" err="1"/>
              <a:t>Hydromol</a:t>
            </a:r>
            <a:r>
              <a:rPr lang="en-GB" sz="1800" dirty="0"/>
              <a:t> ointment and applied 3-4 times a day</a:t>
            </a:r>
          </a:p>
          <a:p>
            <a:pPr marL="171450" indent="-171450" algn="l">
              <a:buFont typeface="Arial" panose="020B0604020202020204" pitchFamily="34" charset="0"/>
              <a:buChar char="•"/>
            </a:pPr>
            <a:r>
              <a:rPr lang="en-GB" sz="1800" dirty="0"/>
              <a:t>Also washed with </a:t>
            </a:r>
            <a:r>
              <a:rPr lang="en-GB" sz="1800" dirty="0" err="1"/>
              <a:t>Hydromol</a:t>
            </a:r>
            <a:r>
              <a:rPr lang="en-GB" sz="1800" dirty="0"/>
              <a:t> in the shower</a:t>
            </a:r>
          </a:p>
          <a:p>
            <a:pPr marL="171450" indent="-171450" algn="l">
              <a:buFont typeface="Arial" panose="020B0604020202020204" pitchFamily="34" charset="0"/>
              <a:buChar char="•"/>
            </a:pPr>
            <a:r>
              <a:rPr lang="en-GB" sz="1800" dirty="0"/>
              <a:t>Used his dressing gown to pat himself dry after shower</a:t>
            </a:r>
            <a:endParaRPr lang="en-GB" dirty="0"/>
          </a:p>
        </p:txBody>
      </p:sp>
    </p:spTree>
    <p:extLst>
      <p:ext uri="{BB962C8B-B14F-4D97-AF65-F5344CB8AC3E}">
        <p14:creationId xmlns:p14="http://schemas.microsoft.com/office/powerpoint/2010/main" val="157602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AE0D-7203-4067-84C0-1C1E709E6CC9}"/>
              </a:ext>
            </a:extLst>
          </p:cNvPr>
          <p:cNvSpPr>
            <a:spLocks noGrp="1"/>
          </p:cNvSpPr>
          <p:nvPr>
            <p:ph type="title"/>
          </p:nvPr>
        </p:nvSpPr>
        <p:spPr>
          <a:xfrm>
            <a:off x="624417" y="355810"/>
            <a:ext cx="10943165" cy="534987"/>
          </a:xfrm>
        </p:spPr>
        <p:txBody>
          <a:bodyPr/>
          <a:lstStyle/>
          <a:p>
            <a:r>
              <a:rPr lang="en-GB" dirty="0"/>
              <a:t>Brian </a:t>
            </a:r>
            <a:r>
              <a:rPr lang="en-GB" dirty="0" err="1"/>
              <a:t>Bicat</a:t>
            </a:r>
            <a:r>
              <a:rPr lang="en-GB" dirty="0"/>
              <a:t> – Coroner’s Report</a:t>
            </a:r>
          </a:p>
        </p:txBody>
      </p:sp>
      <p:pic>
        <p:nvPicPr>
          <p:cNvPr id="4" name="Content Placeholder 3">
            <a:extLst>
              <a:ext uri="{FF2B5EF4-FFF2-40B4-BE49-F238E27FC236}">
                <a16:creationId xmlns:a16="http://schemas.microsoft.com/office/drawing/2014/main" id="{925EC7AE-818A-49E6-AE7E-5334F6F73371}"/>
              </a:ext>
            </a:extLst>
          </p:cNvPr>
          <p:cNvPicPr>
            <a:picLocks noChangeAspect="1"/>
          </p:cNvPicPr>
          <p:nvPr/>
        </p:nvPicPr>
        <p:blipFill>
          <a:blip r:embed="rId3"/>
          <a:stretch>
            <a:fillRect/>
          </a:stretch>
        </p:blipFill>
        <p:spPr bwMode="auto">
          <a:xfrm>
            <a:off x="750066" y="1391007"/>
            <a:ext cx="6241610" cy="434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1D36DCD-CCFB-41CB-A690-FC5F91EF8018}"/>
              </a:ext>
            </a:extLst>
          </p:cNvPr>
          <p:cNvSpPr txBox="1"/>
          <p:nvPr/>
        </p:nvSpPr>
        <p:spPr>
          <a:xfrm>
            <a:off x="750066" y="1125995"/>
            <a:ext cx="5634990" cy="276999"/>
          </a:xfrm>
          <a:prstGeom prst="rect">
            <a:avLst/>
          </a:prstGeom>
          <a:noFill/>
        </p:spPr>
        <p:txBody>
          <a:bodyPr wrap="square" rtlCol="0">
            <a:spAutoFit/>
          </a:bodyPr>
          <a:lstStyle/>
          <a:p>
            <a:pPr algn="l"/>
            <a:r>
              <a:rPr lang="en-GB" dirty="0"/>
              <a:t>Coroner’s Regulation 28 Report to Prevent Future Deaths (PFD)</a:t>
            </a:r>
          </a:p>
        </p:txBody>
      </p:sp>
      <p:sp>
        <p:nvSpPr>
          <p:cNvPr id="7" name="TextBox 6">
            <a:extLst>
              <a:ext uri="{FF2B5EF4-FFF2-40B4-BE49-F238E27FC236}">
                <a16:creationId xmlns:a16="http://schemas.microsoft.com/office/drawing/2014/main" id="{7AF6DB89-63E4-4F86-BFC6-110E26372466}"/>
              </a:ext>
            </a:extLst>
          </p:cNvPr>
          <p:cNvSpPr txBox="1"/>
          <p:nvPr/>
        </p:nvSpPr>
        <p:spPr>
          <a:xfrm>
            <a:off x="7319974" y="1610382"/>
            <a:ext cx="4680644" cy="707886"/>
          </a:xfrm>
          <a:prstGeom prst="rect">
            <a:avLst/>
          </a:prstGeom>
          <a:noFill/>
        </p:spPr>
        <p:txBody>
          <a:bodyPr wrap="square" rtlCol="0">
            <a:spAutoFit/>
          </a:bodyPr>
          <a:lstStyle/>
          <a:p>
            <a:pPr algn="l"/>
            <a:r>
              <a:rPr lang="en-GB" sz="2000" dirty="0"/>
              <a:t>“..products… which contain a low level of paraffin…pose potential fire risk”</a:t>
            </a:r>
          </a:p>
        </p:txBody>
      </p:sp>
      <p:sp>
        <p:nvSpPr>
          <p:cNvPr id="8" name="TextBox 7">
            <a:extLst>
              <a:ext uri="{FF2B5EF4-FFF2-40B4-BE49-F238E27FC236}">
                <a16:creationId xmlns:a16="http://schemas.microsoft.com/office/drawing/2014/main" id="{58C0A476-5747-4436-BEE0-FFEDED7D96A0}"/>
              </a:ext>
            </a:extLst>
          </p:cNvPr>
          <p:cNvSpPr txBox="1"/>
          <p:nvPr/>
        </p:nvSpPr>
        <p:spPr>
          <a:xfrm>
            <a:off x="7319974" y="2853620"/>
            <a:ext cx="4680644" cy="707886"/>
          </a:xfrm>
          <a:prstGeom prst="rect">
            <a:avLst/>
          </a:prstGeom>
          <a:noFill/>
        </p:spPr>
        <p:txBody>
          <a:bodyPr wrap="square" rtlCol="0">
            <a:spAutoFit/>
          </a:bodyPr>
          <a:lstStyle/>
          <a:p>
            <a:pPr algn="l"/>
            <a:r>
              <a:rPr lang="en-GB" sz="2000" dirty="0"/>
              <a:t>“Healthcare professionals….may not be aware of the potential fire hazard…”</a:t>
            </a:r>
          </a:p>
        </p:txBody>
      </p:sp>
      <p:sp>
        <p:nvSpPr>
          <p:cNvPr id="9" name="TextBox 8">
            <a:extLst>
              <a:ext uri="{FF2B5EF4-FFF2-40B4-BE49-F238E27FC236}">
                <a16:creationId xmlns:a16="http://schemas.microsoft.com/office/drawing/2014/main" id="{8B29BB72-ABA3-4B88-9E4B-2A4C1296C2A9}"/>
              </a:ext>
            </a:extLst>
          </p:cNvPr>
          <p:cNvSpPr txBox="1"/>
          <p:nvPr/>
        </p:nvSpPr>
        <p:spPr>
          <a:xfrm>
            <a:off x="7319974" y="4031901"/>
            <a:ext cx="4680644" cy="1015663"/>
          </a:xfrm>
          <a:prstGeom prst="rect">
            <a:avLst/>
          </a:prstGeom>
          <a:noFill/>
        </p:spPr>
        <p:txBody>
          <a:bodyPr wrap="square" rtlCol="0">
            <a:spAutoFit/>
          </a:bodyPr>
          <a:lstStyle/>
          <a:p>
            <a:pPr algn="l"/>
            <a:r>
              <a:rPr lang="en-GB" sz="2000" dirty="0"/>
              <a:t>“more prominent labels and alerts…making clear the mechanism of the risk”</a:t>
            </a:r>
          </a:p>
        </p:txBody>
      </p:sp>
      <p:sp>
        <p:nvSpPr>
          <p:cNvPr id="3" name="TextBox 2">
            <a:extLst>
              <a:ext uri="{FF2B5EF4-FFF2-40B4-BE49-F238E27FC236}">
                <a16:creationId xmlns:a16="http://schemas.microsoft.com/office/drawing/2014/main" id="{3BFE4316-D2B6-4617-8130-9A01DB100F1A}"/>
              </a:ext>
            </a:extLst>
          </p:cNvPr>
          <p:cNvSpPr txBox="1"/>
          <p:nvPr/>
        </p:nvSpPr>
        <p:spPr>
          <a:xfrm>
            <a:off x="750066" y="6292158"/>
            <a:ext cx="6945380" cy="261610"/>
          </a:xfrm>
          <a:prstGeom prst="rect">
            <a:avLst/>
          </a:prstGeom>
          <a:noFill/>
        </p:spPr>
        <p:txBody>
          <a:bodyPr wrap="square" rtlCol="0">
            <a:spAutoFit/>
          </a:bodyPr>
          <a:lstStyle/>
          <a:p>
            <a:pPr algn="l"/>
            <a:r>
              <a:rPr lang="en-GB" sz="1100" dirty="0">
                <a:solidFill>
                  <a:schemeClr val="bg1"/>
                </a:solidFill>
              </a:rPr>
              <a:t>https://www.judiciary.uk/wp-content/uploads/2018/10/Brian-Bicat-2018-0277_Redacted.pdf</a:t>
            </a:r>
          </a:p>
        </p:txBody>
      </p:sp>
    </p:spTree>
    <p:extLst>
      <p:ext uri="{BB962C8B-B14F-4D97-AF65-F5344CB8AC3E}">
        <p14:creationId xmlns:p14="http://schemas.microsoft.com/office/powerpoint/2010/main" val="299662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DD69-0DA2-414F-86A4-BB64069C1003}"/>
              </a:ext>
            </a:extLst>
          </p:cNvPr>
          <p:cNvSpPr>
            <a:spLocks noGrp="1"/>
          </p:cNvSpPr>
          <p:nvPr>
            <p:ph type="title"/>
          </p:nvPr>
        </p:nvSpPr>
        <p:spPr/>
        <p:txBody>
          <a:bodyPr/>
          <a:lstStyle/>
          <a:p>
            <a:r>
              <a:rPr lang="en-GB" dirty="0"/>
              <a:t>Options for minimising risk</a:t>
            </a:r>
          </a:p>
        </p:txBody>
      </p:sp>
      <p:sp>
        <p:nvSpPr>
          <p:cNvPr id="3" name="Text Placeholder 2">
            <a:extLst>
              <a:ext uri="{FF2B5EF4-FFF2-40B4-BE49-F238E27FC236}">
                <a16:creationId xmlns:a16="http://schemas.microsoft.com/office/drawing/2014/main" id="{44D17A65-C8AC-4DE3-8D5C-C77FB1A9ECF0}"/>
              </a:ext>
            </a:extLst>
          </p:cNvPr>
          <p:cNvSpPr>
            <a:spLocks noGrp="1"/>
          </p:cNvSpPr>
          <p:nvPr>
            <p:ph type="body" sz="half" idx="1"/>
          </p:nvPr>
        </p:nvSpPr>
        <p:spPr>
          <a:xfrm>
            <a:off x="612618" y="1339913"/>
            <a:ext cx="10954965" cy="4753070"/>
          </a:xfrm>
        </p:spPr>
        <p:txBody>
          <a:bodyPr/>
          <a:lstStyle/>
          <a:p>
            <a:pPr marL="701675" lvl="1" indent="-342900">
              <a:buFontTx/>
              <a:buChar char="-"/>
            </a:pPr>
            <a:r>
              <a:rPr lang="en-GB" sz="2000" dirty="0"/>
              <a:t>Washing may remove some emollient build up on fabric, but even at high temperatures does not completely remove it</a:t>
            </a:r>
          </a:p>
          <a:p>
            <a:pPr lvl="1" indent="0">
              <a:buNone/>
            </a:pPr>
            <a:endParaRPr lang="en-GB" sz="2000" dirty="0"/>
          </a:p>
          <a:p>
            <a:pPr marL="342900" indent="-342900">
              <a:buFont typeface="Arial" panose="020B0604020202020204" pitchFamily="34" charset="0"/>
              <a:buChar char="•"/>
            </a:pPr>
            <a:r>
              <a:rPr lang="en-GB" sz="2000" dirty="0">
                <a:solidFill>
                  <a:srgbClr val="00AD93"/>
                </a:solidFill>
              </a:rPr>
              <a:t>Mitigation primarily about behaviour change</a:t>
            </a:r>
          </a:p>
          <a:p>
            <a:pPr marL="701675" lvl="1" indent="-342900">
              <a:buFontTx/>
              <a:buChar char="-"/>
            </a:pPr>
            <a:r>
              <a:rPr lang="en-GB" sz="2000" dirty="0"/>
              <a:t>Not to smoke, cook or get too close to open fires or other heat sources (</a:t>
            </a:r>
            <a:r>
              <a:rPr lang="en-GB" sz="2000" dirty="0" err="1"/>
              <a:t>eg</a:t>
            </a:r>
            <a:r>
              <a:rPr lang="en-GB" sz="2000" dirty="0"/>
              <a:t> gas, halogen, or electric bar heater) if there is any chance that clothing, dressings or bedding have emollient residue on them</a:t>
            </a:r>
          </a:p>
          <a:p>
            <a:pPr marL="342900" indent="-342900">
              <a:spcBef>
                <a:spcPts val="1200"/>
              </a:spcBef>
              <a:buFont typeface="Arial" panose="020B0604020202020204" pitchFamily="34" charset="0"/>
              <a:buChar char="•"/>
            </a:pPr>
            <a:r>
              <a:rPr lang="en-GB" sz="2000" dirty="0">
                <a:solidFill>
                  <a:srgbClr val="00AD93"/>
                </a:solidFill>
              </a:rPr>
              <a:t>Interventions (secondary to behaviour change) </a:t>
            </a:r>
            <a:r>
              <a:rPr lang="en-GB" sz="2000" dirty="0" err="1">
                <a:solidFill>
                  <a:srgbClr val="00AD93"/>
                </a:solidFill>
              </a:rPr>
              <a:t>eg</a:t>
            </a:r>
            <a:endParaRPr lang="en-GB" sz="2000" dirty="0">
              <a:solidFill>
                <a:srgbClr val="00AD93"/>
              </a:solidFill>
            </a:endParaRPr>
          </a:p>
          <a:p>
            <a:pPr marL="701675" lvl="1" indent="-342900">
              <a:buFontTx/>
              <a:buChar char="-"/>
            </a:pPr>
            <a:r>
              <a:rPr lang="en-GB" sz="2000" dirty="0"/>
              <a:t>Smoking cessation advice</a:t>
            </a:r>
          </a:p>
          <a:p>
            <a:pPr marL="701675" lvl="1" indent="-342900">
              <a:buFontTx/>
              <a:buChar char="-"/>
            </a:pPr>
            <a:r>
              <a:rPr lang="en-GB" sz="2000" dirty="0"/>
              <a:t>Supervised smoking, safety lighters and safety ashtrays, e-cigarettes</a:t>
            </a:r>
          </a:p>
          <a:p>
            <a:pPr marL="701675" lvl="1" indent="-342900">
              <a:buFontTx/>
              <a:buChar char="-"/>
            </a:pPr>
            <a:r>
              <a:rPr lang="en-GB" sz="2000" dirty="0"/>
              <a:t>Flame retardant bedding or aprons (may themselves get contaminated with emollients)</a:t>
            </a:r>
          </a:p>
          <a:p>
            <a:pPr marL="342900" indent="-342900">
              <a:spcBef>
                <a:spcPts val="1200"/>
              </a:spcBef>
              <a:buFont typeface="Arial" panose="020B0604020202020204" pitchFamily="34" charset="0"/>
              <a:buChar char="•"/>
            </a:pPr>
            <a:r>
              <a:rPr lang="en-GB" sz="2000" dirty="0">
                <a:solidFill>
                  <a:srgbClr val="00AD93"/>
                </a:solidFill>
              </a:rPr>
              <a:t>For complex cases, approach the local fire &amp; rescue service for further advice and support</a:t>
            </a:r>
          </a:p>
        </p:txBody>
      </p:sp>
    </p:spTree>
    <p:extLst>
      <p:ext uri="{BB962C8B-B14F-4D97-AF65-F5344CB8AC3E}">
        <p14:creationId xmlns:p14="http://schemas.microsoft.com/office/powerpoint/2010/main" val="312513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ln/>
        </p:spPr>
        <p:txBody>
          <a:bodyPr/>
          <a:lstStyle/>
          <a:p>
            <a:r>
              <a:rPr lang="en-US" altLang="en-US" dirty="0"/>
              <a:t>Advice for healthcare professionals (1)</a:t>
            </a:r>
          </a:p>
        </p:txBody>
      </p:sp>
      <p:sp>
        <p:nvSpPr>
          <p:cNvPr id="3" name="TextBox 2">
            <a:extLst>
              <a:ext uri="{FF2B5EF4-FFF2-40B4-BE49-F238E27FC236}">
                <a16:creationId xmlns:a16="http://schemas.microsoft.com/office/drawing/2014/main" id="{B5E4631A-21D9-4ABF-B2B6-1EA551AE83E0}"/>
              </a:ext>
            </a:extLst>
          </p:cNvPr>
          <p:cNvSpPr txBox="1"/>
          <p:nvPr/>
        </p:nvSpPr>
        <p:spPr>
          <a:xfrm>
            <a:off x="470780" y="1454733"/>
            <a:ext cx="11024377" cy="2292935"/>
          </a:xfrm>
          <a:prstGeom prst="rect">
            <a:avLst/>
          </a:prstGeom>
          <a:noFill/>
        </p:spPr>
        <p:txBody>
          <a:bodyPr wrap="square" rtlCol="0">
            <a:spAutoFit/>
          </a:bodyPr>
          <a:lstStyle/>
          <a:p>
            <a:pPr marL="342900" indent="-342900" algn="l">
              <a:buFont typeface="Wingdings" panose="05000000000000000000" pitchFamily="2" charset="2"/>
              <a:buChar char="ü"/>
            </a:pPr>
            <a:r>
              <a:rPr lang="en-GB" sz="2200" dirty="0"/>
              <a:t>Emollients are vital in helping manage dry skin conditions and it is important that people do not stop using them – </a:t>
            </a:r>
            <a:r>
              <a:rPr lang="en-GB" sz="2200" dirty="0">
                <a:solidFill>
                  <a:srgbClr val="00AD93"/>
                </a:solidFill>
              </a:rPr>
              <a:t>advise people to continue to use these products </a:t>
            </a:r>
            <a:r>
              <a:rPr lang="en-GB" sz="2200" dirty="0"/>
              <a:t>as directed</a:t>
            </a:r>
          </a:p>
          <a:p>
            <a:pPr marL="342900" indent="-342900" algn="l">
              <a:buFont typeface="Wingdings" panose="05000000000000000000" pitchFamily="2" charset="2"/>
              <a:buChar char="ü"/>
            </a:pPr>
            <a:r>
              <a:rPr lang="en-GB" sz="2200" dirty="0">
                <a:solidFill>
                  <a:srgbClr val="00AD93"/>
                </a:solidFill>
              </a:rPr>
              <a:t>Ensure patients and their carers understand the fire risk </a:t>
            </a:r>
            <a:r>
              <a:rPr lang="en-GB" sz="2200" dirty="0"/>
              <a:t>associated with the build-up of dried emollient residue on clothing and bedding </a:t>
            </a:r>
            <a:r>
              <a:rPr lang="en-GB" sz="2200" dirty="0">
                <a:solidFill>
                  <a:srgbClr val="00AD93"/>
                </a:solidFill>
              </a:rPr>
              <a:t>and can take action to minimise the risk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ln/>
        </p:spPr>
        <p:txBody>
          <a:bodyPr/>
          <a:lstStyle/>
          <a:p>
            <a:r>
              <a:rPr lang="en-US" altLang="en-US" dirty="0"/>
              <a:t>Advice for healthcare professionals (2)</a:t>
            </a:r>
          </a:p>
        </p:txBody>
      </p:sp>
      <p:sp>
        <p:nvSpPr>
          <p:cNvPr id="3" name="TextBox 2">
            <a:extLst>
              <a:ext uri="{FF2B5EF4-FFF2-40B4-BE49-F238E27FC236}">
                <a16:creationId xmlns:a16="http://schemas.microsoft.com/office/drawing/2014/main" id="{B5E4631A-21D9-4ABF-B2B6-1EA551AE83E0}"/>
              </a:ext>
            </a:extLst>
          </p:cNvPr>
          <p:cNvSpPr txBox="1"/>
          <p:nvPr/>
        </p:nvSpPr>
        <p:spPr>
          <a:xfrm>
            <a:off x="479563" y="1291772"/>
            <a:ext cx="10777462" cy="4493538"/>
          </a:xfrm>
          <a:prstGeom prst="rect">
            <a:avLst/>
          </a:prstGeom>
          <a:noFill/>
        </p:spPr>
        <p:txBody>
          <a:bodyPr wrap="square" rtlCol="0">
            <a:spAutoFit/>
          </a:bodyPr>
          <a:lstStyle/>
          <a:p>
            <a:pPr marL="342900" indent="-342900" algn="l">
              <a:buFont typeface="Wingdings" panose="05000000000000000000" pitchFamily="2" charset="2"/>
              <a:buChar char="ü"/>
            </a:pPr>
            <a:r>
              <a:rPr lang="en-GB" sz="2200" dirty="0"/>
              <a:t>When prescribing, recommending, dispensing, selling, or applying an emollient, </a:t>
            </a:r>
            <a:r>
              <a:rPr lang="en-GB" sz="2200" dirty="0">
                <a:solidFill>
                  <a:srgbClr val="00AD93"/>
                </a:solidFill>
              </a:rPr>
              <a:t>instruct patients not to smoke, cook or go near any naked flames or heat source (gas, halogen, electric bar or open fire) whilst wearing clothing or dressings that have been in contact with emollients. </a:t>
            </a:r>
            <a:r>
              <a:rPr lang="en-GB" sz="2200" dirty="0"/>
              <a:t>If the patient cannot do this </a:t>
            </a:r>
            <a:r>
              <a:rPr lang="en-GB" sz="2200" dirty="0">
                <a:solidFill>
                  <a:srgbClr val="00AD93"/>
                </a:solidFill>
              </a:rPr>
              <a:t>advise on measures to do so safely</a:t>
            </a:r>
            <a:r>
              <a:rPr lang="en-GB" sz="2200" dirty="0"/>
              <a:t> (</a:t>
            </a:r>
            <a:r>
              <a:rPr lang="en-GB" sz="2200" dirty="0" err="1"/>
              <a:t>eg</a:t>
            </a:r>
            <a:r>
              <a:rPr lang="en-GB" sz="2200" dirty="0"/>
              <a:t>, use safety lighters or e-cigarettes; remove long sleeved or loose clothing before cooking; put on a thick uncontaminated shirt, overalls or apron, move chairs further away from the open fire or other heat source)</a:t>
            </a:r>
          </a:p>
          <a:p>
            <a:pPr marL="342900" indent="-342900" algn="l">
              <a:buFont typeface="Wingdings" panose="05000000000000000000" pitchFamily="2" charset="2"/>
              <a:buChar char="ü"/>
            </a:pPr>
            <a:r>
              <a:rPr lang="en-GB" sz="2200" dirty="0"/>
              <a:t>Be aware that </a:t>
            </a:r>
            <a:r>
              <a:rPr lang="en-GB" sz="2200" dirty="0">
                <a:solidFill>
                  <a:srgbClr val="00AD93"/>
                </a:solidFill>
              </a:rPr>
              <a:t>washing clothing or bedding</a:t>
            </a:r>
            <a:r>
              <a:rPr lang="en-GB" sz="2200" dirty="0"/>
              <a:t> at a high temperature may reduce emollient build up but </a:t>
            </a:r>
            <a:r>
              <a:rPr lang="en-GB" sz="2200" dirty="0">
                <a:solidFill>
                  <a:srgbClr val="00AD93"/>
                </a:solidFill>
              </a:rPr>
              <a:t>does not totally remove </a:t>
            </a:r>
            <a:r>
              <a:rPr lang="en-GB" sz="2200" dirty="0"/>
              <a:t>it – it is important to minimise risk in additional other ways (as above)</a:t>
            </a:r>
          </a:p>
          <a:p>
            <a:pPr marL="342900" indent="-342900" algn="l">
              <a:buFont typeface="Wingdings" panose="05000000000000000000" pitchFamily="2" charset="2"/>
              <a:buChar char="ü"/>
            </a:pPr>
            <a:r>
              <a:rPr lang="en-GB" sz="2200" dirty="0"/>
              <a:t>For complex cases </a:t>
            </a:r>
            <a:r>
              <a:rPr lang="en-GB" sz="2200" dirty="0">
                <a:solidFill>
                  <a:srgbClr val="00AD93"/>
                </a:solidFill>
              </a:rPr>
              <a:t>contact the local fire and rescue service </a:t>
            </a:r>
            <a:r>
              <a:rPr lang="en-GB" sz="2200" dirty="0"/>
              <a:t>for advice and support</a:t>
            </a:r>
          </a:p>
        </p:txBody>
      </p:sp>
    </p:spTree>
    <p:extLst>
      <p:ext uri="{BB962C8B-B14F-4D97-AF65-F5344CB8AC3E}">
        <p14:creationId xmlns:p14="http://schemas.microsoft.com/office/powerpoint/2010/main" val="19841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ChangeArrowheads="1"/>
          </p:cNvSpPr>
          <p:nvPr>
            <p:ph type="title"/>
          </p:nvPr>
        </p:nvSpPr>
        <p:spPr>
          <a:xfrm>
            <a:off x="525102" y="368303"/>
            <a:ext cx="11208190" cy="553027"/>
          </a:xfrm>
          <a:ln/>
        </p:spPr>
        <p:txBody>
          <a:bodyPr/>
          <a:lstStyle/>
          <a:p>
            <a:r>
              <a:rPr lang="en-US" altLang="en-US" dirty="0"/>
              <a:t>Expert Advice – UK Commission on Human Medicines</a:t>
            </a:r>
            <a:r>
              <a:rPr lang="en-US" altLang="en-US" baseline="30000" dirty="0"/>
              <a:t>*</a:t>
            </a:r>
            <a:endParaRPr lang="en-US" altLang="en-US" dirty="0"/>
          </a:p>
        </p:txBody>
      </p:sp>
      <p:sp>
        <p:nvSpPr>
          <p:cNvPr id="5" name="TextBox 4">
            <a:extLst>
              <a:ext uri="{FF2B5EF4-FFF2-40B4-BE49-F238E27FC236}">
                <a16:creationId xmlns:a16="http://schemas.microsoft.com/office/drawing/2014/main" id="{3C294983-3A60-4CD5-B7E1-C94E9B5C9600}"/>
              </a:ext>
            </a:extLst>
          </p:cNvPr>
          <p:cNvSpPr txBox="1"/>
          <p:nvPr/>
        </p:nvSpPr>
        <p:spPr>
          <a:xfrm>
            <a:off x="491901" y="2844224"/>
            <a:ext cx="11208189" cy="1231106"/>
          </a:xfrm>
          <a:prstGeom prst="rect">
            <a:avLst/>
          </a:prstGeom>
          <a:noFill/>
        </p:spPr>
        <p:txBody>
          <a:bodyPr wrap="square" rtlCol="0">
            <a:spAutoFit/>
          </a:bodyPr>
          <a:lstStyle/>
          <a:p>
            <a:pPr algn="l"/>
            <a:r>
              <a:rPr lang="en-US" sz="2400" kern="0" dirty="0">
                <a:solidFill>
                  <a:srgbClr val="00AD93"/>
                </a:solidFill>
              </a:rPr>
              <a:t>Overall benefit-risk balance of emollients</a:t>
            </a:r>
          </a:p>
          <a:p>
            <a:pPr marL="342900" indent="-342900" algn="l">
              <a:buFont typeface="Arial" panose="020B0604020202020204" pitchFamily="34" charset="0"/>
              <a:buChar char="•"/>
            </a:pPr>
            <a:r>
              <a:rPr lang="en-US" sz="2000" kern="0" dirty="0"/>
              <a:t>The balance of benefits and risks is positive taking into account the very rare risk, the important therapeutic role and wide use over many years</a:t>
            </a:r>
          </a:p>
        </p:txBody>
      </p:sp>
      <p:sp>
        <p:nvSpPr>
          <p:cNvPr id="2" name="TextBox 1">
            <a:extLst>
              <a:ext uri="{FF2B5EF4-FFF2-40B4-BE49-F238E27FC236}">
                <a16:creationId xmlns:a16="http://schemas.microsoft.com/office/drawing/2014/main" id="{7EBD57CA-5DBF-4165-A707-2C080A0658F8}"/>
              </a:ext>
            </a:extLst>
          </p:cNvPr>
          <p:cNvSpPr txBox="1"/>
          <p:nvPr/>
        </p:nvSpPr>
        <p:spPr>
          <a:xfrm>
            <a:off x="525102" y="6181920"/>
            <a:ext cx="10031240" cy="276999"/>
          </a:xfrm>
          <a:prstGeom prst="rect">
            <a:avLst/>
          </a:prstGeom>
          <a:noFill/>
        </p:spPr>
        <p:txBody>
          <a:bodyPr wrap="square" rtlCol="0">
            <a:spAutoFit/>
          </a:bodyPr>
          <a:lstStyle/>
          <a:p>
            <a:pPr algn="l"/>
            <a:r>
              <a:rPr lang="en-GB" dirty="0">
                <a:solidFill>
                  <a:schemeClr val="bg1"/>
                </a:solidFill>
              </a:rPr>
              <a:t>* The Commission on Human Medicines (CHM) is MHRA’s independent expert advisory committee</a:t>
            </a:r>
          </a:p>
        </p:txBody>
      </p:sp>
      <p:sp>
        <p:nvSpPr>
          <p:cNvPr id="6" name="TextBox 5">
            <a:extLst>
              <a:ext uri="{FF2B5EF4-FFF2-40B4-BE49-F238E27FC236}">
                <a16:creationId xmlns:a16="http://schemas.microsoft.com/office/drawing/2014/main" id="{426EACC2-832C-4432-B2EE-1F1F9A1D2450}"/>
              </a:ext>
            </a:extLst>
          </p:cNvPr>
          <p:cNvSpPr txBox="1"/>
          <p:nvPr/>
        </p:nvSpPr>
        <p:spPr>
          <a:xfrm>
            <a:off x="491902" y="4374595"/>
            <a:ext cx="11208189" cy="1692771"/>
          </a:xfrm>
          <a:prstGeom prst="rect">
            <a:avLst/>
          </a:prstGeom>
          <a:noFill/>
        </p:spPr>
        <p:txBody>
          <a:bodyPr wrap="square" rtlCol="0">
            <a:spAutoFit/>
          </a:bodyPr>
          <a:lstStyle/>
          <a:p>
            <a:pPr algn="l"/>
            <a:r>
              <a:rPr lang="en-US" sz="2400" kern="0" dirty="0">
                <a:solidFill>
                  <a:srgbClr val="00AD93"/>
                </a:solidFill>
              </a:rPr>
              <a:t>But, measures to </a:t>
            </a:r>
            <a:r>
              <a:rPr lang="en-US" sz="2400" kern="0" dirty="0" err="1">
                <a:solidFill>
                  <a:srgbClr val="00AD93"/>
                </a:solidFill>
              </a:rPr>
              <a:t>minimise</a:t>
            </a:r>
            <a:r>
              <a:rPr lang="en-US" sz="2400" kern="0" dirty="0">
                <a:solidFill>
                  <a:srgbClr val="00AD93"/>
                </a:solidFill>
              </a:rPr>
              <a:t> risk and protect public health required</a:t>
            </a:r>
          </a:p>
          <a:p>
            <a:pPr marL="342900" indent="-342900" algn="l">
              <a:buFont typeface="Arial" panose="020B0604020202020204" pitchFamily="34" charset="0"/>
              <a:buChar char="•"/>
            </a:pPr>
            <a:r>
              <a:rPr lang="en-US" sz="2000" kern="0" dirty="0"/>
              <a:t>Product labelling and packaging for all emollients to include a warning</a:t>
            </a:r>
          </a:p>
          <a:p>
            <a:pPr marL="342900" indent="-342900" algn="l">
              <a:buFont typeface="Arial" panose="020B0604020202020204" pitchFamily="34" charset="0"/>
              <a:buChar char="•"/>
            </a:pPr>
            <a:r>
              <a:rPr lang="en-US" sz="2000" kern="0" dirty="0"/>
              <a:t>Stakeholder group to be convened to propose measures to promote education and awareness of the risk, and embed safe emollient use across healthcare practice</a:t>
            </a:r>
          </a:p>
        </p:txBody>
      </p:sp>
      <p:sp>
        <p:nvSpPr>
          <p:cNvPr id="3" name="TextBox 2">
            <a:extLst>
              <a:ext uri="{FF2B5EF4-FFF2-40B4-BE49-F238E27FC236}">
                <a16:creationId xmlns:a16="http://schemas.microsoft.com/office/drawing/2014/main" id="{AC51F370-625B-4EDA-B6EE-EFDD2D65511E}"/>
              </a:ext>
            </a:extLst>
          </p:cNvPr>
          <p:cNvSpPr txBox="1"/>
          <p:nvPr/>
        </p:nvSpPr>
        <p:spPr>
          <a:xfrm>
            <a:off x="491900" y="1252342"/>
            <a:ext cx="11181027" cy="1477328"/>
          </a:xfrm>
          <a:prstGeom prst="rect">
            <a:avLst/>
          </a:prstGeom>
          <a:noFill/>
        </p:spPr>
        <p:txBody>
          <a:bodyPr wrap="square" rtlCol="0">
            <a:spAutoFit/>
          </a:bodyPr>
          <a:lstStyle/>
          <a:p>
            <a:pPr algn="l"/>
            <a:r>
              <a:rPr lang="en-GB" sz="2000" dirty="0"/>
              <a:t>MHRA reviewed the new data and sought expert advice from the Commission on Human Medicines on the impact of the new information on the benefit-risk balance of emollients and on the need for regulatory action to minimise the risk and protect public health</a:t>
            </a:r>
          </a:p>
          <a:p>
            <a:pPr algn="l"/>
            <a:r>
              <a:rPr lang="en-GB" sz="2000" dirty="0"/>
              <a:t>In December 2018, the CHM advised that: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9" y="497129"/>
            <a:ext cx="10943165" cy="534987"/>
          </a:xfrm>
          <a:ln/>
        </p:spPr>
        <p:txBody>
          <a:bodyPr/>
          <a:lstStyle/>
          <a:p>
            <a:r>
              <a:rPr lang="en-US" altLang="en-US" sz="3500" dirty="0"/>
              <a:t>Medicines &amp; Healthcare products Regulatory Agency</a:t>
            </a:r>
          </a:p>
        </p:txBody>
      </p:sp>
      <p:sp>
        <p:nvSpPr>
          <p:cNvPr id="4104" name="Rectangle 8"/>
          <p:cNvSpPr>
            <a:spLocks noGrp="1" noChangeArrowheads="1"/>
          </p:cNvSpPr>
          <p:nvPr>
            <p:ph type="body" idx="1"/>
          </p:nvPr>
        </p:nvSpPr>
        <p:spPr/>
        <p:txBody>
          <a:bodyPr/>
          <a:lstStyle/>
          <a:p>
            <a:r>
              <a:rPr lang="en-US" altLang="en-US" dirty="0"/>
              <a:t>Executive Agency of the Department of Health and Social Care</a:t>
            </a:r>
          </a:p>
          <a:p>
            <a:pPr marL="342900" indent="-342900">
              <a:buFont typeface="Arial" panose="020B0604020202020204" pitchFamily="34" charset="0"/>
              <a:buChar char="•"/>
            </a:pPr>
            <a:r>
              <a:rPr lang="en-US" altLang="en-US" dirty="0"/>
              <a:t>UK regulator for medicines, medical devices and blood products</a:t>
            </a:r>
          </a:p>
          <a:p>
            <a:pPr marL="342900" indent="-342900">
              <a:buFont typeface="Arial" panose="020B0604020202020204" pitchFamily="34" charset="0"/>
              <a:buChar char="•"/>
            </a:pPr>
            <a:r>
              <a:rPr lang="en-US" altLang="en-US" dirty="0"/>
              <a:t>Ensures these meet acceptable standards of quality, effectiveness and safety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ChangeArrowheads="1"/>
          </p:cNvSpPr>
          <p:nvPr>
            <p:ph type="title"/>
          </p:nvPr>
        </p:nvSpPr>
        <p:spPr>
          <a:ln/>
        </p:spPr>
        <p:txBody>
          <a:bodyPr/>
          <a:lstStyle/>
          <a:p>
            <a:r>
              <a:rPr lang="en-US" altLang="en-US" dirty="0"/>
              <a:t>Expert Advice – Commission on Human Medicines</a:t>
            </a:r>
          </a:p>
        </p:txBody>
      </p:sp>
      <p:sp>
        <p:nvSpPr>
          <p:cNvPr id="6" name="Content Placeholder 2">
            <a:extLst>
              <a:ext uri="{FF2B5EF4-FFF2-40B4-BE49-F238E27FC236}">
                <a16:creationId xmlns:a16="http://schemas.microsoft.com/office/drawing/2014/main" id="{3264014A-17AB-457F-B85F-21522B765C89}"/>
              </a:ext>
            </a:extLst>
          </p:cNvPr>
          <p:cNvSpPr txBox="1">
            <a:spLocks/>
          </p:cNvSpPr>
          <p:nvPr/>
        </p:nvSpPr>
        <p:spPr bwMode="auto">
          <a:xfrm>
            <a:off x="702400" y="1711428"/>
            <a:ext cx="10509250" cy="401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2200">
                <a:solidFill>
                  <a:schemeClr val="tx1"/>
                </a:solidFill>
                <a:latin typeface="+mn-lt"/>
              </a:defRPr>
            </a:lvl3pPr>
            <a:lvl4pPr marL="881063" indent="-258763" algn="l" rtl="0" eaLnBrk="1" fontAlgn="base" hangingPunct="1">
              <a:spcBef>
                <a:spcPct val="20000"/>
              </a:spcBef>
              <a:spcAft>
                <a:spcPct val="0"/>
              </a:spcAft>
              <a:buFont typeface="Arial" charset="0"/>
              <a:buChar char="–"/>
              <a:defRPr sz="2200">
                <a:solidFill>
                  <a:schemeClr val="tx1"/>
                </a:solidFill>
                <a:latin typeface="+mn-lt"/>
              </a:defRPr>
            </a:lvl4pPr>
            <a:lvl5pPr marL="1120775" indent="-238125" algn="l" rtl="0" eaLnBrk="1" fontAlgn="base" hangingPunct="1">
              <a:spcBef>
                <a:spcPct val="20000"/>
              </a:spcBef>
              <a:spcAft>
                <a:spcPct val="0"/>
              </a:spcAft>
              <a:buFont typeface="Arial" charset="0"/>
              <a:buChar char="–"/>
              <a:defRPr sz="22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a:lstStyle>
          <a:p>
            <a:r>
              <a:rPr lang="en-US" sz="2400" kern="0" dirty="0">
                <a:solidFill>
                  <a:srgbClr val="00AD93"/>
                </a:solidFill>
              </a:rPr>
              <a:t>Label warning should be applied to </a:t>
            </a:r>
            <a:endParaRPr lang="en-US" sz="2400" kern="0" dirty="0"/>
          </a:p>
          <a:p>
            <a:pPr marL="342900" indent="-342900">
              <a:buFont typeface="Arial" panose="020B0604020202020204" pitchFamily="34" charset="0"/>
              <a:buChar char="•"/>
            </a:pPr>
            <a:r>
              <a:rPr lang="en-US" sz="2000" kern="0" dirty="0"/>
              <a:t>all emollients (paraffin and paraffin-free) </a:t>
            </a:r>
          </a:p>
          <a:p>
            <a:pPr marL="342900" indent="-342900">
              <a:buFont typeface="Arial" panose="020B0604020202020204" pitchFamily="34" charset="0"/>
              <a:buChar char="•"/>
            </a:pPr>
            <a:r>
              <a:rPr lang="en-US" sz="2000" kern="0" dirty="0"/>
              <a:t>some non-emollient topical medicines depending on intended use incl. quantity, frequency, duration and location of application</a:t>
            </a:r>
          </a:p>
          <a:p>
            <a:endParaRPr lang="en-US" kern="0" dirty="0">
              <a:highlight>
                <a:srgbClr val="00FFFF"/>
              </a:highlight>
            </a:endParaRPr>
          </a:p>
          <a:p>
            <a:r>
              <a:rPr lang="en-GB" sz="2400" kern="0" dirty="0">
                <a:solidFill>
                  <a:srgbClr val="00AD93"/>
                </a:solidFill>
                <a:ea typeface="Verdana" panose="020B0604030504040204" pitchFamily="34" charset="0"/>
                <a:cs typeface="Verdana" panose="020B0604030504040204" pitchFamily="34" charset="0"/>
              </a:rPr>
              <a:t>Active communication also warranted because</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Product information updates alone unlikely to be enough to raise awareness</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Evidence of lack of awareness of risk despite previous alerts for &gt;50% paraffin products</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Evidence of misunderstanding of mechanism of risk (products believed to be flammable in themselves, but are not) – need to be corrected to ensure effective risk minimizing actions are taken</a:t>
            </a:r>
          </a:p>
          <a:p>
            <a:endParaRPr lang="en-US" u="sng" kern="0" dirty="0">
              <a:highlight>
                <a:srgbClr val="00FFFF"/>
              </a:highlight>
            </a:endParaRPr>
          </a:p>
        </p:txBody>
      </p:sp>
      <p:pic>
        <p:nvPicPr>
          <p:cNvPr id="7" name="Picture 6">
            <a:extLst>
              <a:ext uri="{FF2B5EF4-FFF2-40B4-BE49-F238E27FC236}">
                <a16:creationId xmlns:a16="http://schemas.microsoft.com/office/drawing/2014/main" id="{BF89CF97-C35F-4B5B-81F7-764BDD74EAFF}"/>
              </a:ext>
            </a:extLst>
          </p:cNvPr>
          <p:cNvPicPr>
            <a:picLocks noChangeAspect="1"/>
          </p:cNvPicPr>
          <p:nvPr/>
        </p:nvPicPr>
        <p:blipFill>
          <a:blip r:embed="rId3"/>
          <a:stretch>
            <a:fillRect/>
          </a:stretch>
        </p:blipFill>
        <p:spPr>
          <a:xfrm>
            <a:off x="6433407" y="1257402"/>
            <a:ext cx="5056193" cy="908051"/>
          </a:xfrm>
          <a:prstGeom prst="rect">
            <a:avLst/>
          </a:prstGeom>
        </p:spPr>
      </p:pic>
    </p:spTree>
    <p:extLst>
      <p:ext uri="{BB962C8B-B14F-4D97-AF65-F5344CB8AC3E}">
        <p14:creationId xmlns:p14="http://schemas.microsoft.com/office/powerpoint/2010/main" val="3511318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EC6F-83ED-459A-9D65-8B202969239C}"/>
              </a:ext>
            </a:extLst>
          </p:cNvPr>
          <p:cNvSpPr>
            <a:spLocks noGrp="1"/>
          </p:cNvSpPr>
          <p:nvPr>
            <p:ph type="title"/>
          </p:nvPr>
        </p:nvSpPr>
        <p:spPr>
          <a:xfrm>
            <a:off x="624418" y="368303"/>
            <a:ext cx="10943167" cy="553027"/>
          </a:xfrm>
        </p:spPr>
        <p:txBody>
          <a:bodyPr wrap="square" anchor="t">
            <a:normAutofit/>
          </a:bodyPr>
          <a:lstStyle/>
          <a:p>
            <a:r>
              <a:rPr lang="en-GB" dirty="0"/>
              <a:t>Awareness campaign and resources</a:t>
            </a:r>
          </a:p>
        </p:txBody>
      </p:sp>
      <p:sp>
        <p:nvSpPr>
          <p:cNvPr id="3" name="Text Placeholder 2">
            <a:extLst>
              <a:ext uri="{FF2B5EF4-FFF2-40B4-BE49-F238E27FC236}">
                <a16:creationId xmlns:a16="http://schemas.microsoft.com/office/drawing/2014/main" id="{500438BB-991A-40C8-9C9B-BC5D50763B49}"/>
              </a:ext>
            </a:extLst>
          </p:cNvPr>
          <p:cNvSpPr>
            <a:spLocks noGrp="1"/>
          </p:cNvSpPr>
          <p:nvPr>
            <p:ph type="body" sz="half" idx="1"/>
          </p:nvPr>
        </p:nvSpPr>
        <p:spPr>
          <a:xfrm>
            <a:off x="566556" y="1158844"/>
            <a:ext cx="5750080" cy="4934139"/>
          </a:xfrm>
        </p:spPr>
        <p:txBody>
          <a:bodyPr wrap="square" anchor="t">
            <a:normAutofit/>
          </a:bodyPr>
          <a:lstStyle/>
          <a:p>
            <a:pPr marL="342900" indent="-342900">
              <a:lnSpc>
                <a:spcPct val="90000"/>
              </a:lnSpc>
              <a:spcBef>
                <a:spcPts val="600"/>
              </a:spcBef>
              <a:buFont typeface="Arial" panose="020B0604020202020204" pitchFamily="34" charset="0"/>
              <a:buChar char="•"/>
            </a:pPr>
            <a:r>
              <a:rPr lang="en-GB" sz="1800" dirty="0"/>
              <a:t>Awareness campaign launched 29 July 2020</a:t>
            </a:r>
          </a:p>
          <a:p>
            <a:pPr>
              <a:lnSpc>
                <a:spcPct val="90000"/>
              </a:lnSpc>
              <a:spcBef>
                <a:spcPts val="600"/>
              </a:spcBef>
            </a:pPr>
            <a:endParaRPr lang="en-GB" sz="1800" dirty="0"/>
          </a:p>
          <a:p>
            <a:pPr marL="342900" indent="-342900">
              <a:lnSpc>
                <a:spcPct val="90000"/>
              </a:lnSpc>
              <a:spcBef>
                <a:spcPts val="600"/>
              </a:spcBef>
              <a:buFont typeface="Arial" panose="020B0604020202020204" pitchFamily="34" charset="0"/>
              <a:buChar char="•"/>
            </a:pPr>
            <a:r>
              <a:rPr lang="en-GB" sz="1800" dirty="0"/>
              <a:t>Joint campaign - MHRA, National Fire Chief’s Council, fire and rescue services and health charities</a:t>
            </a:r>
          </a:p>
          <a:p>
            <a:pPr>
              <a:lnSpc>
                <a:spcPct val="90000"/>
              </a:lnSpc>
              <a:spcBef>
                <a:spcPts val="600"/>
              </a:spcBef>
            </a:pPr>
            <a:endParaRPr lang="en-GB" sz="1800" dirty="0"/>
          </a:p>
          <a:p>
            <a:pPr marL="285750" indent="-285750">
              <a:lnSpc>
                <a:spcPct val="90000"/>
              </a:lnSpc>
              <a:spcBef>
                <a:spcPts val="600"/>
              </a:spcBef>
              <a:buFont typeface="Arial" panose="020B0604020202020204" pitchFamily="34" charset="0"/>
              <a:buChar char="•"/>
            </a:pPr>
            <a:r>
              <a:rPr lang="en-GB" sz="1800" dirty="0"/>
              <a:t>Toolkit of resources available for healthcare professionals and the public to use to support safe use of emollients</a:t>
            </a:r>
          </a:p>
          <a:p>
            <a:pPr>
              <a:lnSpc>
                <a:spcPct val="90000"/>
              </a:lnSpc>
              <a:spcBef>
                <a:spcPts val="600"/>
              </a:spcBef>
            </a:pPr>
            <a:endParaRPr lang="en-GB" sz="1800" dirty="0"/>
          </a:p>
          <a:p>
            <a:pPr marL="285750" indent="-285750">
              <a:lnSpc>
                <a:spcPct val="90000"/>
              </a:lnSpc>
              <a:spcBef>
                <a:spcPts val="600"/>
              </a:spcBef>
              <a:buFont typeface="Arial" panose="020B0604020202020204" pitchFamily="34" charset="0"/>
              <a:buChar char="•"/>
            </a:pPr>
            <a:r>
              <a:rPr lang="en-GB" sz="1800" dirty="0"/>
              <a:t>These resources are available to download for free from </a:t>
            </a:r>
            <a:r>
              <a:rPr lang="en-GB" sz="1800" u="sng" dirty="0">
                <a:solidFill>
                  <a:srgbClr val="0070C0"/>
                </a:solidFill>
                <a:hlinkClick r:id="rId3">
                  <a:extLst>
                    <a:ext uri="{A12FA001-AC4F-418D-AE19-62706E023703}">
                      <ahyp:hlinkClr xmlns="" xmlns:ahyp="http://schemas.microsoft.com/office/drawing/2018/hyperlinkcolor" val="tx"/>
                    </a:ext>
                  </a:extLst>
                </a:hlinkClick>
              </a:rPr>
              <a:t>https://www.gov.uk/guidance/safe-use-of-emollient-skin-creams-to-treat-dry-skin-conditions</a:t>
            </a:r>
            <a:endParaRPr lang="en-GB" sz="1800" dirty="0">
              <a:solidFill>
                <a:srgbClr val="0070C0"/>
              </a:solidFill>
            </a:endParaRPr>
          </a:p>
          <a:p>
            <a:pPr marL="644525" lvl="1" indent="-285750">
              <a:lnSpc>
                <a:spcPct val="90000"/>
              </a:lnSpc>
              <a:buFontTx/>
              <a:buChar char="-"/>
            </a:pPr>
            <a:r>
              <a:rPr lang="en-GB" sz="1800" dirty="0">
                <a:solidFill>
                  <a:srgbClr val="0070C0"/>
                </a:solidFill>
                <a:hlinkClick r:id="rId4">
                  <a:extLst>
                    <a:ext uri="{A12FA001-AC4F-418D-AE19-62706E023703}">
                      <ahyp:hlinkClr xmlns="" xmlns:ahyp="http://schemas.microsoft.com/office/drawing/2018/hyperlinkcolor" val="tx"/>
                    </a:ext>
                  </a:extLst>
                </a:hlinkClick>
              </a:rPr>
              <a:t>60 second film </a:t>
            </a:r>
            <a:endParaRPr lang="en-GB" sz="1800" dirty="0">
              <a:solidFill>
                <a:srgbClr val="0070C0"/>
              </a:solidFill>
            </a:endParaRPr>
          </a:p>
          <a:p>
            <a:pPr marL="644525" lvl="1" indent="-285750">
              <a:lnSpc>
                <a:spcPct val="90000"/>
              </a:lnSpc>
              <a:buFontTx/>
              <a:buChar char="-"/>
            </a:pPr>
            <a:r>
              <a:rPr lang="en-GB" sz="1800" dirty="0"/>
              <a:t>Poster</a:t>
            </a:r>
          </a:p>
          <a:p>
            <a:pPr marL="644525" lvl="1" indent="-285750">
              <a:lnSpc>
                <a:spcPct val="90000"/>
              </a:lnSpc>
              <a:buFontTx/>
              <a:buChar char="-"/>
            </a:pPr>
            <a:r>
              <a:rPr lang="en-GB" sz="1800" dirty="0"/>
              <a:t>Information leaflet for patients</a:t>
            </a:r>
          </a:p>
          <a:p>
            <a:pPr marL="644525" lvl="1" indent="-285750">
              <a:lnSpc>
                <a:spcPct val="90000"/>
              </a:lnSpc>
              <a:buFontTx/>
              <a:buChar char="-"/>
            </a:pPr>
            <a:r>
              <a:rPr lang="en-GB" sz="1800" dirty="0"/>
              <a:t>Sticker​</a:t>
            </a:r>
          </a:p>
          <a:p>
            <a:pPr marL="644525" lvl="1" indent="-285750">
              <a:lnSpc>
                <a:spcPct val="90000"/>
              </a:lnSpc>
              <a:buFontTx/>
              <a:buChar char="-"/>
            </a:pPr>
            <a:r>
              <a:rPr lang="en-GB" sz="1800" dirty="0"/>
              <a:t>Social Media</a:t>
            </a:r>
          </a:p>
        </p:txBody>
      </p:sp>
      <p:pic>
        <p:nvPicPr>
          <p:cNvPr id="5" name="Picture 4">
            <a:extLst>
              <a:ext uri="{FF2B5EF4-FFF2-40B4-BE49-F238E27FC236}">
                <a16:creationId xmlns:a16="http://schemas.microsoft.com/office/drawing/2014/main" id="{348716A4-89F7-4662-9A7A-74235B8B8D2B}"/>
              </a:ext>
            </a:extLst>
          </p:cNvPr>
          <p:cNvPicPr>
            <a:picLocks noChangeAspect="1"/>
          </p:cNvPicPr>
          <p:nvPr/>
        </p:nvPicPr>
        <p:blipFill>
          <a:blip r:embed="rId5"/>
          <a:stretch>
            <a:fillRect/>
          </a:stretch>
        </p:blipFill>
        <p:spPr>
          <a:xfrm>
            <a:off x="8623924" y="1158844"/>
            <a:ext cx="3194521" cy="4517679"/>
          </a:xfrm>
          <a:prstGeom prst="rect">
            <a:avLst/>
          </a:prstGeom>
          <a:ln>
            <a:noFill/>
          </a:ln>
          <a:effectLst>
            <a:outerShdw blurRad="292100" dist="139700" dir="2700000" algn="tl" rotWithShape="0">
              <a:srgbClr val="333333">
                <a:alpha val="65000"/>
              </a:srgbClr>
            </a:outerShdw>
          </a:effectLst>
        </p:spPr>
      </p:pic>
      <p:pic>
        <p:nvPicPr>
          <p:cNvPr id="4" name="Picture 3" descr="A screenshot of a cell phone&#10;&#10;Description automatically generated">
            <a:extLst>
              <a:ext uri="{FF2B5EF4-FFF2-40B4-BE49-F238E27FC236}">
                <a16:creationId xmlns:a16="http://schemas.microsoft.com/office/drawing/2014/main" id="{8229E200-3401-4001-BCFC-20DB7071ABA9}"/>
              </a:ext>
            </a:extLst>
          </p:cNvPr>
          <p:cNvPicPr>
            <a:picLocks noChangeAspect="1"/>
          </p:cNvPicPr>
          <p:nvPr/>
        </p:nvPicPr>
        <p:blipFill>
          <a:blip r:embed="rId6"/>
          <a:stretch>
            <a:fillRect/>
          </a:stretch>
        </p:blipFill>
        <p:spPr>
          <a:xfrm rot="511589">
            <a:off x="6676575" y="1146012"/>
            <a:ext cx="1956195" cy="276494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9F33A69-EFED-4526-BD27-45C9F3A7A09B}"/>
              </a:ext>
            </a:extLst>
          </p:cNvPr>
          <p:cNvPicPr>
            <a:picLocks noChangeAspect="1"/>
          </p:cNvPicPr>
          <p:nvPr/>
        </p:nvPicPr>
        <p:blipFill>
          <a:blip r:embed="rId7"/>
          <a:stretch>
            <a:fillRect/>
          </a:stretch>
        </p:blipFill>
        <p:spPr>
          <a:xfrm rot="21125677">
            <a:off x="6350451" y="2931226"/>
            <a:ext cx="1929304" cy="2727409"/>
          </a:xfrm>
          <a:prstGeom prst="rect">
            <a:avLst/>
          </a:prstGeom>
          <a:ln>
            <a:noFill/>
          </a:ln>
          <a:effectLst>
            <a:outerShdw blurRad="292100" dist="139700" dir="2700000" algn="tl" rotWithShape="0">
              <a:srgbClr val="333333">
                <a:alpha val="65000"/>
              </a:srgbClr>
            </a:outerShdw>
          </a:effectLst>
        </p:spPr>
      </p:pic>
      <p:pic>
        <p:nvPicPr>
          <p:cNvPr id="8" name="Picture 7" descr="A close up of a sign&#10;&#10;Description automatically generated">
            <a:extLst>
              <a:ext uri="{FF2B5EF4-FFF2-40B4-BE49-F238E27FC236}">
                <a16:creationId xmlns:a16="http://schemas.microsoft.com/office/drawing/2014/main" id="{D4703837-F2AD-45AB-B16A-62DD610D75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2815" y="5028454"/>
            <a:ext cx="1799596" cy="908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565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74E6-D282-4258-A37C-2DACAB9E57C1}"/>
              </a:ext>
            </a:extLst>
          </p:cNvPr>
          <p:cNvSpPr>
            <a:spLocks noGrp="1"/>
          </p:cNvSpPr>
          <p:nvPr>
            <p:ph type="title"/>
          </p:nvPr>
        </p:nvSpPr>
        <p:spPr/>
        <p:txBody>
          <a:bodyPr/>
          <a:lstStyle/>
          <a:p>
            <a:r>
              <a:rPr lang="en-GB" dirty="0"/>
              <a:t>What else can you do?</a:t>
            </a:r>
          </a:p>
        </p:txBody>
      </p:sp>
      <p:sp>
        <p:nvSpPr>
          <p:cNvPr id="4" name="TextBox 3">
            <a:extLst>
              <a:ext uri="{FF2B5EF4-FFF2-40B4-BE49-F238E27FC236}">
                <a16:creationId xmlns:a16="http://schemas.microsoft.com/office/drawing/2014/main" id="{E90E220E-C87D-4C26-B93B-2CBF74CADF5B}"/>
              </a:ext>
            </a:extLst>
          </p:cNvPr>
          <p:cNvSpPr txBox="1"/>
          <p:nvPr/>
        </p:nvSpPr>
        <p:spPr>
          <a:xfrm>
            <a:off x="542936" y="1602463"/>
            <a:ext cx="10855378" cy="2862322"/>
          </a:xfrm>
          <a:prstGeom prst="rect">
            <a:avLst/>
          </a:prstGeom>
          <a:noFill/>
        </p:spPr>
        <p:txBody>
          <a:bodyPr wrap="square" rtlCol="0">
            <a:spAutoFit/>
          </a:bodyPr>
          <a:lstStyle/>
          <a:p>
            <a:pPr marL="457200" indent="-457200" algn="l">
              <a:buAutoNum type="arabicPeriod"/>
            </a:pPr>
            <a:r>
              <a:rPr lang="en-GB" sz="2400" dirty="0"/>
              <a:t>Share this information with colleagues </a:t>
            </a:r>
          </a:p>
          <a:p>
            <a:pPr marL="457200" indent="-457200" algn="l">
              <a:buAutoNum type="arabicPeriod"/>
            </a:pPr>
            <a:r>
              <a:rPr lang="en-GB" sz="2400" dirty="0"/>
              <a:t>Use the emollients toolkit and encourage others to do so </a:t>
            </a:r>
          </a:p>
          <a:p>
            <a:pPr marL="457200" indent="-457200" algn="l">
              <a:buAutoNum type="arabicPeriod"/>
            </a:pPr>
            <a:r>
              <a:rPr lang="en-GB" sz="2400" dirty="0"/>
              <a:t>Report any fire incidents associated with the use of emollients to the Yellow Card Scheme (</a:t>
            </a:r>
            <a:r>
              <a:rPr lang="en-GB" altLang="en-US" sz="24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 xmlns:ahyp="http://schemas.microsoft.com/office/drawing/2018/hyperlinkcolor" val="tx"/>
                    </a:ext>
                  </a:extLst>
                </a:hlinkClick>
              </a:rPr>
              <a:t>www.mhra.gov.uk/yellowcard</a:t>
            </a:r>
            <a:r>
              <a:rPr lang="en-GB" sz="2400" dirty="0"/>
              <a:t>)</a:t>
            </a:r>
          </a:p>
          <a:p>
            <a:pPr algn="l"/>
            <a:endParaRPr lang="en-GB" sz="2000" dirty="0"/>
          </a:p>
          <a:p>
            <a:endParaRPr lang="en-GB" sz="2000" dirty="0"/>
          </a:p>
        </p:txBody>
      </p:sp>
      <p:pic>
        <p:nvPicPr>
          <p:cNvPr id="5" name="Picture 4" descr="A picture containing drawing&#10;&#10;Description automatically generated">
            <a:extLst>
              <a:ext uri="{FF2B5EF4-FFF2-40B4-BE49-F238E27FC236}">
                <a16:creationId xmlns:a16="http://schemas.microsoft.com/office/drawing/2014/main" id="{B355AB84-4D7F-4C19-B9F1-DE7899D4D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296" y="5024337"/>
            <a:ext cx="3281540" cy="967969"/>
          </a:xfrm>
          <a:prstGeom prst="rect">
            <a:avLst/>
          </a:prstGeom>
        </p:spPr>
      </p:pic>
    </p:spTree>
    <p:extLst>
      <p:ext uri="{BB962C8B-B14F-4D97-AF65-F5344CB8AC3E}">
        <p14:creationId xmlns:p14="http://schemas.microsoft.com/office/powerpoint/2010/main" val="197285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B9E2-5A63-42A5-8121-E13E6DD35BAE}"/>
              </a:ext>
            </a:extLst>
          </p:cNvPr>
          <p:cNvSpPr>
            <a:spLocks noGrp="1"/>
          </p:cNvSpPr>
          <p:nvPr>
            <p:ph type="title"/>
          </p:nvPr>
        </p:nvSpPr>
        <p:spPr/>
        <p:txBody>
          <a:bodyPr/>
          <a:lstStyle/>
          <a:p>
            <a:r>
              <a:rPr lang="en-GB" dirty="0"/>
              <a:t>References and further reading</a:t>
            </a:r>
          </a:p>
        </p:txBody>
      </p:sp>
      <p:sp>
        <p:nvSpPr>
          <p:cNvPr id="4" name="TextBox 3">
            <a:extLst>
              <a:ext uri="{FF2B5EF4-FFF2-40B4-BE49-F238E27FC236}">
                <a16:creationId xmlns:a16="http://schemas.microsoft.com/office/drawing/2014/main" id="{DBACB0C3-CBC8-445B-8CE8-F193009834BD}"/>
              </a:ext>
            </a:extLst>
          </p:cNvPr>
          <p:cNvSpPr txBox="1"/>
          <p:nvPr/>
        </p:nvSpPr>
        <p:spPr>
          <a:xfrm>
            <a:off x="624418" y="1413925"/>
            <a:ext cx="10812839" cy="4678204"/>
          </a:xfrm>
          <a:prstGeom prst="rect">
            <a:avLst/>
          </a:prstGeom>
          <a:noFill/>
        </p:spPr>
        <p:txBody>
          <a:bodyPr wrap="square" rtlCol="0">
            <a:spAutoFit/>
          </a:bodyPr>
          <a:lstStyle/>
          <a:p>
            <a:pPr marL="457200" indent="-457200" algn="l">
              <a:buAutoNum type="arabicPeriod"/>
            </a:pPr>
            <a:r>
              <a:rPr lang="en-GB" sz="2000" dirty="0"/>
              <a:t>Hall, S. and Morrissey, J (2019) “The fire hazard associated with fabrics contaminated with skin care products” UK Association of Fire Investigators, 16</a:t>
            </a:r>
            <a:r>
              <a:rPr lang="en-GB" sz="2000" baseline="30000" dirty="0"/>
              <a:t>th</a:t>
            </a:r>
            <a:r>
              <a:rPr lang="en-GB" sz="2000" dirty="0"/>
              <a:t> annual training conference: A fatal fire investigation master class, Leeds, U.K. </a:t>
            </a:r>
          </a:p>
          <a:p>
            <a:pPr marL="457200" indent="-457200" algn="l">
              <a:buAutoNum type="arabicPeriod"/>
            </a:pPr>
            <a:r>
              <a:rPr lang="en-GB" sz="2000" dirty="0"/>
              <a:t>Hall, S., Franklin, L., Bull, J., Beard, A., Phillips, G and Morrissey, J. (2019) 'The flammability of textiles when contaminated with paraffin base products' </a:t>
            </a:r>
            <a:r>
              <a:rPr lang="en-GB" sz="2000" i="1" dirty="0"/>
              <a:t>Fire Safety Journal</a:t>
            </a:r>
            <a:r>
              <a:rPr lang="en-GB" sz="2000" dirty="0"/>
              <a:t>, 104, pp. 109-116</a:t>
            </a:r>
          </a:p>
          <a:p>
            <a:pPr marL="457200" indent="-457200" algn="l">
              <a:buAutoNum type="arabicPeriod"/>
            </a:pPr>
            <a:r>
              <a:rPr lang="en-GB" sz="2000" dirty="0"/>
              <a:t>Hall, S., Morrissey, J. and Blackburn K. (2020) 'The awareness of emollient flammability and current research' </a:t>
            </a:r>
            <a:r>
              <a:rPr lang="en-GB" sz="2000" i="1" dirty="0"/>
              <a:t>International Fire Professional-The Journal of the Institution of Fire Engineers, </a:t>
            </a:r>
            <a:r>
              <a:rPr lang="en-GB" sz="2000" dirty="0"/>
              <a:t>32, pp. 21-24.</a:t>
            </a:r>
          </a:p>
          <a:p>
            <a:pPr marL="457200" indent="-457200" algn="l">
              <a:buAutoNum type="arabicPeriod"/>
            </a:pPr>
            <a:r>
              <a:rPr lang="en-GB" sz="2000" dirty="0"/>
              <a:t>Hall, S., Morrissey, J. and Blackburn K. (2019) 'Medical skin creams could be a lethal fire risk when soaked into fabric – here’s what you need to know' </a:t>
            </a:r>
            <a:r>
              <a:rPr lang="en-GB" sz="2000" i="1" dirty="0"/>
              <a:t>The Conversation</a:t>
            </a:r>
            <a:r>
              <a:rPr lang="en-GB" sz="2000" dirty="0"/>
              <a:t> </a:t>
            </a:r>
          </a:p>
          <a:p>
            <a:pPr algn="l"/>
            <a:r>
              <a:rPr lang="en-GB" sz="2000" dirty="0"/>
              <a:t>5. </a:t>
            </a:r>
            <a:r>
              <a:rPr lang="en-GB" sz="2000" dirty="0">
                <a:solidFill>
                  <a:srgbClr val="0070C0"/>
                </a:solidFill>
                <a:hlinkClick r:id="rId2">
                  <a:extLst>
                    <a:ext uri="{A12FA001-AC4F-418D-AE19-62706E023703}">
                      <ahyp:hlinkClr xmlns="" xmlns:ahyp="http://schemas.microsoft.com/office/drawing/2018/hyperlinkcolor" val="tx"/>
                    </a:ext>
                  </a:extLst>
                </a:hlinkClick>
              </a:rPr>
              <a:t>Drug Safety Update volume 12</a:t>
            </a:r>
            <a:r>
              <a:rPr lang="en-GB" sz="2000" dirty="0">
                <a:solidFill>
                  <a:srgbClr val="0070C0"/>
                </a:solidFill>
              </a:rPr>
              <a:t> </a:t>
            </a:r>
            <a:r>
              <a:rPr lang="en-GB" sz="2000" dirty="0"/>
              <a:t>issue 5: December 2018: 3</a:t>
            </a:r>
          </a:p>
          <a:p>
            <a:pPr algn="l"/>
            <a:endParaRPr lang="en-GB" dirty="0"/>
          </a:p>
        </p:txBody>
      </p:sp>
    </p:spTree>
    <p:extLst>
      <p:ext uri="{BB962C8B-B14F-4D97-AF65-F5344CB8AC3E}">
        <p14:creationId xmlns:p14="http://schemas.microsoft.com/office/powerpoint/2010/main" val="270023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2615-770A-48DA-82B0-FAE14F5B5D76}"/>
              </a:ext>
            </a:extLst>
          </p:cNvPr>
          <p:cNvSpPr>
            <a:spLocks noGrp="1"/>
          </p:cNvSpPr>
          <p:nvPr>
            <p:ph type="title"/>
          </p:nvPr>
        </p:nvSpPr>
        <p:spPr/>
        <p:txBody>
          <a:bodyPr/>
          <a:lstStyle/>
          <a:p>
            <a:r>
              <a:rPr lang="en-GB" dirty="0"/>
              <a:t>Acknowledgements</a:t>
            </a:r>
          </a:p>
        </p:txBody>
      </p:sp>
      <p:sp>
        <p:nvSpPr>
          <p:cNvPr id="4" name="TextBox 3">
            <a:extLst>
              <a:ext uri="{FF2B5EF4-FFF2-40B4-BE49-F238E27FC236}">
                <a16:creationId xmlns:a16="http://schemas.microsoft.com/office/drawing/2014/main" id="{923680BB-42EA-4563-9F80-0E5785EBFA6D}"/>
              </a:ext>
            </a:extLst>
          </p:cNvPr>
          <p:cNvSpPr txBox="1"/>
          <p:nvPr/>
        </p:nvSpPr>
        <p:spPr>
          <a:xfrm>
            <a:off x="624418" y="1147603"/>
            <a:ext cx="10943167" cy="3754874"/>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t>With thanks to the families of Pauline Taylor and Brian </a:t>
            </a:r>
            <a:r>
              <a:rPr lang="en-GB" sz="2000" dirty="0" err="1"/>
              <a:t>Bicat</a:t>
            </a:r>
            <a:r>
              <a:rPr lang="en-GB" sz="2000" dirty="0"/>
              <a:t> for allowing us to share their stories in this presentation</a:t>
            </a:r>
          </a:p>
          <a:p>
            <a:pPr marL="342900" indent="-342900" algn="l">
              <a:buFont typeface="Arial" panose="020B0604020202020204" pitchFamily="34" charset="0"/>
              <a:buChar char="•"/>
            </a:pPr>
            <a:r>
              <a:rPr lang="en-GB" sz="2000" dirty="0"/>
              <a:t>Thanks also to:</a:t>
            </a:r>
          </a:p>
          <a:p>
            <a:pPr marL="800100" lvl="1" indent="-342900" algn="l">
              <a:buFontTx/>
              <a:buChar char="-"/>
            </a:pPr>
            <a:r>
              <a:rPr lang="en-GB" sz="2000" dirty="0"/>
              <a:t>ADC Chris Bell, West Yorkshire Fire &amp; Rescue Service</a:t>
            </a:r>
          </a:p>
          <a:p>
            <a:pPr marL="800100" lvl="1" indent="-342900" algn="l">
              <a:buFontTx/>
              <a:buChar char="-"/>
            </a:pPr>
            <a:r>
              <a:rPr lang="en-GB" sz="2000" dirty="0"/>
              <a:t>Claire Tabert, West Yorkshire Fire &amp; Rescue Service</a:t>
            </a:r>
          </a:p>
          <a:p>
            <a:pPr marL="800100" lvl="1" indent="-342900" algn="l">
              <a:buFontTx/>
              <a:buChar char="-"/>
            </a:pPr>
            <a:r>
              <a:rPr lang="en-GB" sz="2000" dirty="0"/>
              <a:t>WM Jamie Lister, West Yorkshire Fire &amp; Rescue Service</a:t>
            </a:r>
          </a:p>
          <a:p>
            <a:pPr marL="800100" lvl="1" indent="-342900" algn="l">
              <a:buFontTx/>
              <a:buChar char="-"/>
            </a:pPr>
            <a:r>
              <a:rPr lang="en-GB" sz="2000" dirty="0"/>
              <a:t>Dr Sarah Hall, De Montfort University (formerly of Anglia Ruskin University)</a:t>
            </a:r>
          </a:p>
          <a:p>
            <a:pPr marL="800100" lvl="1" indent="-342900" algn="l">
              <a:buFontTx/>
              <a:buChar char="-"/>
            </a:pPr>
            <a:r>
              <a:rPr lang="en-GB" sz="2000" dirty="0"/>
              <a:t>Jo Morrissey, Anglia Ruskin University</a:t>
            </a:r>
          </a:p>
          <a:p>
            <a:endParaRPr lang="en-GB" dirty="0"/>
          </a:p>
        </p:txBody>
      </p:sp>
      <p:pic>
        <p:nvPicPr>
          <p:cNvPr id="5" name="Picture 4">
            <a:extLst>
              <a:ext uri="{FF2B5EF4-FFF2-40B4-BE49-F238E27FC236}">
                <a16:creationId xmlns:a16="http://schemas.microsoft.com/office/drawing/2014/main" id="{A31FE991-CC7D-4040-A432-0664FEDB92B5}"/>
              </a:ext>
            </a:extLst>
          </p:cNvPr>
          <p:cNvPicPr>
            <a:picLocks noChangeAspect="1"/>
          </p:cNvPicPr>
          <p:nvPr/>
        </p:nvPicPr>
        <p:blipFill>
          <a:blip r:embed="rId2"/>
          <a:stretch>
            <a:fillRect/>
          </a:stretch>
        </p:blipFill>
        <p:spPr>
          <a:xfrm>
            <a:off x="389299" y="4861953"/>
            <a:ext cx="2158171" cy="1115665"/>
          </a:xfrm>
          <a:prstGeom prst="rect">
            <a:avLst/>
          </a:prstGeom>
        </p:spPr>
      </p:pic>
      <p:pic>
        <p:nvPicPr>
          <p:cNvPr id="6" name="Picture 5">
            <a:extLst>
              <a:ext uri="{FF2B5EF4-FFF2-40B4-BE49-F238E27FC236}">
                <a16:creationId xmlns:a16="http://schemas.microsoft.com/office/drawing/2014/main" id="{978B49E7-7307-4F5E-BC0A-F620DE21097A}"/>
              </a:ext>
            </a:extLst>
          </p:cNvPr>
          <p:cNvPicPr>
            <a:picLocks noChangeAspect="1"/>
          </p:cNvPicPr>
          <p:nvPr/>
        </p:nvPicPr>
        <p:blipFill>
          <a:blip r:embed="rId3"/>
          <a:stretch>
            <a:fillRect/>
          </a:stretch>
        </p:blipFill>
        <p:spPr>
          <a:xfrm>
            <a:off x="9116839" y="4861953"/>
            <a:ext cx="2785449" cy="1310881"/>
          </a:xfrm>
          <a:prstGeom prst="rect">
            <a:avLst/>
          </a:prstGeom>
        </p:spPr>
      </p:pic>
      <p:pic>
        <p:nvPicPr>
          <p:cNvPr id="8" name="Picture 7">
            <a:extLst>
              <a:ext uri="{FF2B5EF4-FFF2-40B4-BE49-F238E27FC236}">
                <a16:creationId xmlns:a16="http://schemas.microsoft.com/office/drawing/2014/main" id="{08720302-353B-469C-83B5-B7A103AF340A}"/>
              </a:ext>
            </a:extLst>
          </p:cNvPr>
          <p:cNvPicPr>
            <a:picLocks noChangeAspect="1"/>
          </p:cNvPicPr>
          <p:nvPr/>
        </p:nvPicPr>
        <p:blipFill>
          <a:blip r:embed="rId4"/>
          <a:stretch>
            <a:fillRect/>
          </a:stretch>
        </p:blipFill>
        <p:spPr>
          <a:xfrm>
            <a:off x="4861306" y="4782596"/>
            <a:ext cx="1877459" cy="1195022"/>
          </a:xfrm>
          <a:prstGeom prst="rect">
            <a:avLst/>
          </a:prstGeom>
        </p:spPr>
      </p:pic>
    </p:spTree>
    <p:extLst>
      <p:ext uri="{BB962C8B-B14F-4D97-AF65-F5344CB8AC3E}">
        <p14:creationId xmlns:p14="http://schemas.microsoft.com/office/powerpoint/2010/main" val="3300352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981-7DCA-46BD-9465-5B78588FB07B}"/>
              </a:ext>
            </a:extLst>
          </p:cNvPr>
          <p:cNvSpPr>
            <a:spLocks noGrp="1"/>
          </p:cNvSpPr>
          <p:nvPr>
            <p:ph type="title"/>
          </p:nvPr>
        </p:nvSpPr>
        <p:spPr>
          <a:xfrm>
            <a:off x="624419" y="591488"/>
            <a:ext cx="10943165" cy="534987"/>
          </a:xfrm>
        </p:spPr>
        <p:txBody>
          <a:bodyPr/>
          <a:lstStyle/>
          <a:p>
            <a:r>
              <a:rPr lang="en-GB" dirty="0"/>
              <a:t>Key learning objectives</a:t>
            </a:r>
          </a:p>
        </p:txBody>
      </p:sp>
      <p:sp>
        <p:nvSpPr>
          <p:cNvPr id="3" name="Content Placeholder 2">
            <a:extLst>
              <a:ext uri="{FF2B5EF4-FFF2-40B4-BE49-F238E27FC236}">
                <a16:creationId xmlns:a16="http://schemas.microsoft.com/office/drawing/2014/main" id="{28321E51-07D1-4544-BC12-6CF6149029DE}"/>
              </a:ext>
            </a:extLst>
          </p:cNvPr>
          <p:cNvSpPr>
            <a:spLocks noGrp="1"/>
          </p:cNvSpPr>
          <p:nvPr>
            <p:ph idx="1"/>
          </p:nvPr>
        </p:nvSpPr>
        <p:spPr>
          <a:xfrm>
            <a:off x="624417" y="1778509"/>
            <a:ext cx="10943165" cy="4338204"/>
          </a:xfrm>
        </p:spPr>
        <p:txBody>
          <a:bodyPr/>
          <a:lstStyle/>
          <a:p>
            <a:pPr marL="457200" indent="-457200">
              <a:buAutoNum type="arabicPeriod"/>
            </a:pPr>
            <a:r>
              <a:rPr lang="en-GB" dirty="0"/>
              <a:t>What are emollients?</a:t>
            </a:r>
          </a:p>
          <a:p>
            <a:pPr marL="457200" indent="-457200">
              <a:buAutoNum type="arabicPeriod"/>
            </a:pPr>
            <a:r>
              <a:rPr lang="en-GB" dirty="0"/>
              <a:t>What is the risk?</a:t>
            </a:r>
          </a:p>
          <a:p>
            <a:pPr marL="457200" indent="-457200">
              <a:buFontTx/>
              <a:buAutoNum type="arabicPeriod"/>
            </a:pPr>
            <a:r>
              <a:rPr lang="en-GB" dirty="0"/>
              <a:t>Mechanism of the risk</a:t>
            </a:r>
          </a:p>
          <a:p>
            <a:pPr marL="457200" indent="-457200">
              <a:buFontTx/>
              <a:buAutoNum type="arabicPeriod"/>
            </a:pPr>
            <a:r>
              <a:rPr lang="en-GB" dirty="0"/>
              <a:t>Scope of the risk</a:t>
            </a:r>
          </a:p>
          <a:p>
            <a:pPr marL="457200" indent="-457200">
              <a:buFontTx/>
              <a:buAutoNum type="arabicPeriod"/>
            </a:pPr>
            <a:r>
              <a:rPr lang="en-GB" dirty="0"/>
              <a:t>Size and nature of the risk</a:t>
            </a:r>
          </a:p>
          <a:p>
            <a:pPr marL="457200" indent="-457200">
              <a:buAutoNum type="arabicPeriod"/>
            </a:pPr>
            <a:r>
              <a:rPr lang="en-GB" dirty="0"/>
              <a:t>Population at risk and risk factors</a:t>
            </a:r>
          </a:p>
          <a:p>
            <a:pPr marL="457200" indent="-457200">
              <a:buAutoNum type="arabicPeriod"/>
            </a:pPr>
            <a:r>
              <a:rPr lang="en-GB" dirty="0"/>
              <a:t>Options for minimising the risk</a:t>
            </a:r>
          </a:p>
          <a:p>
            <a:pPr marL="457200" indent="-457200">
              <a:buAutoNum type="arabicPeriod"/>
            </a:pPr>
            <a:r>
              <a:rPr lang="en-GB" dirty="0"/>
              <a:t>Advice for healthcare professionals</a:t>
            </a:r>
          </a:p>
          <a:p>
            <a:pPr marL="457200" indent="-457200">
              <a:buAutoNum type="arabicPeriod"/>
            </a:pPr>
            <a:r>
              <a:rPr lang="en-GB" dirty="0"/>
              <a:t>Know where to find resources to support the safe use of emollients</a:t>
            </a:r>
          </a:p>
          <a:p>
            <a:pPr marL="457200" indent="-457200">
              <a:buAutoNum type="arabicPeriod"/>
            </a:pPr>
            <a:endParaRPr lang="en-GB" dirty="0"/>
          </a:p>
          <a:p>
            <a:endParaRPr lang="en-GB" dirty="0"/>
          </a:p>
          <a:p>
            <a:pPr marL="457200" indent="-457200">
              <a:buAutoNum type="arabicPeriod"/>
            </a:pPr>
            <a:endParaRPr lang="en-GB" dirty="0"/>
          </a:p>
          <a:p>
            <a:pPr marL="457200" indent="-457200">
              <a:buAutoNum type="arabicPeriod"/>
            </a:pPr>
            <a:endParaRPr lang="en-GB" dirty="0"/>
          </a:p>
        </p:txBody>
      </p:sp>
    </p:spTree>
    <p:extLst>
      <p:ext uri="{BB962C8B-B14F-4D97-AF65-F5344CB8AC3E}">
        <p14:creationId xmlns:p14="http://schemas.microsoft.com/office/powerpoint/2010/main" val="177828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6" y="357225"/>
            <a:ext cx="10943165" cy="534987"/>
          </a:xfrm>
          <a:ln/>
        </p:spPr>
        <p:txBody>
          <a:bodyPr/>
          <a:lstStyle/>
          <a:p>
            <a:r>
              <a:rPr lang="en-US" altLang="en-US" dirty="0"/>
              <a:t>Emollients</a:t>
            </a:r>
          </a:p>
        </p:txBody>
      </p:sp>
      <p:sp>
        <p:nvSpPr>
          <p:cNvPr id="4104" name="Rectangle 8"/>
          <p:cNvSpPr>
            <a:spLocks noGrp="1" noChangeArrowheads="1"/>
          </p:cNvSpPr>
          <p:nvPr>
            <p:ph type="body" idx="1"/>
          </p:nvPr>
        </p:nvSpPr>
        <p:spPr>
          <a:xfrm>
            <a:off x="624416" y="1699610"/>
            <a:ext cx="10943165" cy="4338204"/>
          </a:xfrm>
        </p:spPr>
        <p:txBody>
          <a:bodyPr/>
          <a:lstStyle/>
          <a:p>
            <a:pPr marL="342900" indent="-342900">
              <a:spcBef>
                <a:spcPts val="1200"/>
              </a:spcBef>
              <a:buFontTx/>
              <a:buChar char="-"/>
            </a:pPr>
            <a:r>
              <a:rPr lang="en-US" altLang="en-US" sz="2000" dirty="0"/>
              <a:t>Important and effective </a:t>
            </a:r>
            <a:r>
              <a:rPr lang="en-US" altLang="en-US" sz="2000" dirty="0" err="1"/>
              <a:t>moisturising</a:t>
            </a:r>
            <a:r>
              <a:rPr lang="en-US" altLang="en-US" sz="2000" dirty="0"/>
              <a:t> treatments</a:t>
            </a:r>
          </a:p>
          <a:p>
            <a:pPr marL="342900" indent="-342900">
              <a:spcBef>
                <a:spcPts val="1200"/>
              </a:spcBef>
              <a:buFontTx/>
              <a:buChar char="-"/>
            </a:pPr>
            <a:r>
              <a:rPr lang="en-US" altLang="en-US" sz="2000" dirty="0"/>
              <a:t>Widely used to maintain the skin barrier, restore skin suppleness, prevent dry skin and itching and reduce the number of flare-ups in dry skin conditions (</a:t>
            </a:r>
            <a:r>
              <a:rPr lang="en-US" altLang="en-US" sz="2000" dirty="0" err="1"/>
              <a:t>eg</a:t>
            </a:r>
            <a:r>
              <a:rPr lang="en-US" altLang="en-US" sz="2000" dirty="0"/>
              <a:t>, eczema, psoriasis and ichthyosis)</a:t>
            </a:r>
          </a:p>
          <a:p>
            <a:pPr marL="342900" indent="-342900">
              <a:spcBef>
                <a:spcPts val="1200"/>
              </a:spcBef>
              <a:buFontTx/>
              <a:buChar char="-"/>
            </a:pPr>
            <a:r>
              <a:rPr lang="en-US" altLang="en-US" sz="2000" dirty="0"/>
              <a:t>Available as ointments, creams, lotions, gels, sprays </a:t>
            </a:r>
          </a:p>
          <a:p>
            <a:pPr marL="342900" indent="-342900">
              <a:spcBef>
                <a:spcPts val="1200"/>
              </a:spcBef>
              <a:buFontTx/>
              <a:buChar char="-"/>
            </a:pPr>
            <a:r>
              <a:rPr lang="en-US" altLang="en-US" sz="2000" dirty="0"/>
              <a:t>Leave on, wash-off, bath and shower products</a:t>
            </a:r>
          </a:p>
          <a:p>
            <a:pPr marL="342900" indent="-342900">
              <a:spcBef>
                <a:spcPts val="1200"/>
              </a:spcBef>
              <a:buFontTx/>
              <a:buChar char="-"/>
            </a:pPr>
            <a:r>
              <a:rPr lang="en-US" altLang="en-US" sz="2000" dirty="0"/>
              <a:t>Contain paraffin, lanolin, colloidal oatmeal, mineral oils, fruit/nut/seed oils or butters</a:t>
            </a:r>
          </a:p>
          <a:p>
            <a:pPr marL="342900" indent="-342900">
              <a:spcBef>
                <a:spcPts val="1200"/>
              </a:spcBef>
              <a:buFontTx/>
              <a:buChar char="-"/>
            </a:pPr>
            <a:r>
              <a:rPr lang="en-US" altLang="en-US" sz="2000" dirty="0"/>
              <a:t>Once applied to the skin, may be covered by a bandage </a:t>
            </a:r>
          </a:p>
          <a:p>
            <a:pPr marL="342900" indent="-342900">
              <a:spcBef>
                <a:spcPts val="1200"/>
              </a:spcBef>
              <a:buFontTx/>
              <a:buChar char="-"/>
            </a:pPr>
            <a:r>
              <a:rPr lang="en-US" altLang="en-US" sz="2000" dirty="0"/>
              <a:t>Some dressings and bandages may come with paraffin already on them (</a:t>
            </a:r>
            <a:r>
              <a:rPr lang="en-US" altLang="en-US" sz="2000" dirty="0" err="1"/>
              <a:t>eg</a:t>
            </a:r>
            <a:r>
              <a:rPr lang="en-US" altLang="en-US" sz="2000" dirty="0"/>
              <a:t>, used to promote wound healing, including burns)</a:t>
            </a:r>
          </a:p>
        </p:txBody>
      </p:sp>
      <p:pic>
        <p:nvPicPr>
          <p:cNvPr id="3" name="Picture 2">
            <a:extLst>
              <a:ext uri="{FF2B5EF4-FFF2-40B4-BE49-F238E27FC236}">
                <a16:creationId xmlns:a16="http://schemas.microsoft.com/office/drawing/2014/main" id="{33C4297E-8D66-4B6C-B304-69D6844AF038}"/>
              </a:ext>
            </a:extLst>
          </p:cNvPr>
          <p:cNvPicPr>
            <a:picLocks noChangeAspect="1"/>
          </p:cNvPicPr>
          <p:nvPr/>
        </p:nvPicPr>
        <p:blipFill>
          <a:blip r:embed="rId3"/>
          <a:stretch>
            <a:fillRect/>
          </a:stretch>
        </p:blipFill>
        <p:spPr>
          <a:xfrm>
            <a:off x="8968344" y="259186"/>
            <a:ext cx="1229831" cy="1229831"/>
          </a:xfrm>
          <a:prstGeom prst="rect">
            <a:avLst/>
          </a:prstGeom>
        </p:spPr>
      </p:pic>
      <p:pic>
        <p:nvPicPr>
          <p:cNvPr id="4" name="Picture 3">
            <a:extLst>
              <a:ext uri="{FF2B5EF4-FFF2-40B4-BE49-F238E27FC236}">
                <a16:creationId xmlns:a16="http://schemas.microsoft.com/office/drawing/2014/main" id="{EF4A8996-8F70-4894-9605-11C3286F73AE}"/>
              </a:ext>
            </a:extLst>
          </p:cNvPr>
          <p:cNvPicPr>
            <a:picLocks noChangeAspect="1"/>
          </p:cNvPicPr>
          <p:nvPr/>
        </p:nvPicPr>
        <p:blipFill>
          <a:blip r:embed="rId4"/>
          <a:stretch>
            <a:fillRect/>
          </a:stretch>
        </p:blipFill>
        <p:spPr>
          <a:xfrm>
            <a:off x="7906757" y="204366"/>
            <a:ext cx="1229831" cy="1229831"/>
          </a:xfrm>
          <a:prstGeom prst="rect">
            <a:avLst/>
          </a:prstGeom>
        </p:spPr>
      </p:pic>
      <p:pic>
        <p:nvPicPr>
          <p:cNvPr id="7" name="Picture 6">
            <a:extLst>
              <a:ext uri="{FF2B5EF4-FFF2-40B4-BE49-F238E27FC236}">
                <a16:creationId xmlns:a16="http://schemas.microsoft.com/office/drawing/2014/main" id="{E1607714-1C82-433D-8D1E-2E5991D1B95A}"/>
              </a:ext>
            </a:extLst>
          </p:cNvPr>
          <p:cNvPicPr>
            <a:picLocks noChangeAspect="1"/>
          </p:cNvPicPr>
          <p:nvPr/>
        </p:nvPicPr>
        <p:blipFill rotWithShape="1">
          <a:blip r:embed="rId5"/>
          <a:srcRect l="13348" r="2664" b="4473"/>
          <a:stretch/>
        </p:blipFill>
        <p:spPr>
          <a:xfrm>
            <a:off x="7131953" y="323909"/>
            <a:ext cx="933969" cy="1100384"/>
          </a:xfrm>
          <a:prstGeom prst="rect">
            <a:avLst/>
          </a:prstGeom>
        </p:spPr>
      </p:pic>
      <p:pic>
        <p:nvPicPr>
          <p:cNvPr id="8" name="Picture 7">
            <a:extLst>
              <a:ext uri="{FF2B5EF4-FFF2-40B4-BE49-F238E27FC236}">
                <a16:creationId xmlns:a16="http://schemas.microsoft.com/office/drawing/2014/main" id="{81272088-AC78-49E7-8462-EDE3B1EE3F16}"/>
              </a:ext>
            </a:extLst>
          </p:cNvPr>
          <p:cNvPicPr>
            <a:picLocks noChangeAspect="1"/>
          </p:cNvPicPr>
          <p:nvPr/>
        </p:nvPicPr>
        <p:blipFill>
          <a:blip r:embed="rId6"/>
          <a:stretch>
            <a:fillRect/>
          </a:stretch>
        </p:blipFill>
        <p:spPr>
          <a:xfrm>
            <a:off x="10337750" y="357225"/>
            <a:ext cx="1229832" cy="1229832"/>
          </a:xfrm>
          <a:prstGeom prst="rect">
            <a:avLst/>
          </a:prstGeom>
        </p:spPr>
      </p:pic>
    </p:spTree>
    <p:extLst>
      <p:ext uri="{BB962C8B-B14F-4D97-AF65-F5344CB8AC3E}">
        <p14:creationId xmlns:p14="http://schemas.microsoft.com/office/powerpoint/2010/main" val="3076009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7" y="385763"/>
            <a:ext cx="10943165" cy="534987"/>
          </a:xfrm>
          <a:ln/>
        </p:spPr>
        <p:txBody>
          <a:bodyPr/>
          <a:lstStyle/>
          <a:p>
            <a:r>
              <a:rPr lang="en-US" altLang="en-US" dirty="0"/>
              <a:t>Risk of severe and fatal burns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864E02A-66C4-4060-80DA-0A54E1C7C1C4}"/>
                  </a:ext>
                </a:extLst>
              </p14:cNvPr>
              <p14:cNvContentPartPr/>
              <p14:nvPr/>
            </p14:nvContentPartPr>
            <p14:xfrm>
              <a:off x="9895121" y="2555952"/>
              <a:ext cx="360" cy="360"/>
            </p14:xfrm>
          </p:contentPart>
        </mc:Choice>
        <mc:Fallback xmlns="">
          <p:pic>
            <p:nvPicPr>
              <p:cNvPr id="4" name="Ink 3">
                <a:extLst>
                  <a:ext uri="{FF2B5EF4-FFF2-40B4-BE49-F238E27FC236}">
                    <a16:creationId xmlns:a16="http://schemas.microsoft.com/office/drawing/2014/main" id="{3864E02A-66C4-4060-80DA-0A54E1C7C1C4}"/>
                  </a:ext>
                </a:extLst>
              </p:cNvPr>
              <p:cNvPicPr/>
              <p:nvPr/>
            </p:nvPicPr>
            <p:blipFill>
              <a:blip r:embed="rId4"/>
              <a:stretch>
                <a:fillRect/>
              </a:stretch>
            </p:blipFill>
            <p:spPr>
              <a:xfrm>
                <a:off x="9832481" y="2493312"/>
                <a:ext cx="126000" cy="126000"/>
              </a:xfrm>
              <a:prstGeom prst="rect">
                <a:avLst/>
              </a:prstGeom>
            </p:spPr>
          </p:pic>
        </mc:Fallback>
      </mc:AlternateContent>
      <p:sp>
        <p:nvSpPr>
          <p:cNvPr id="14" name="TextBox 13">
            <a:extLst>
              <a:ext uri="{FF2B5EF4-FFF2-40B4-BE49-F238E27FC236}">
                <a16:creationId xmlns:a16="http://schemas.microsoft.com/office/drawing/2014/main" id="{8B6D5EE7-9A3F-4ACA-AC36-EC330E5B83E2}"/>
              </a:ext>
            </a:extLst>
          </p:cNvPr>
          <p:cNvSpPr txBox="1"/>
          <p:nvPr/>
        </p:nvSpPr>
        <p:spPr>
          <a:xfrm>
            <a:off x="624418" y="1639723"/>
            <a:ext cx="10846324" cy="4093428"/>
          </a:xfrm>
          <a:prstGeom prst="rect">
            <a:avLst/>
          </a:prstGeom>
          <a:noFill/>
        </p:spPr>
        <p:txBody>
          <a:bodyPr wrap="square" rtlCol="0">
            <a:spAutoFit/>
          </a:bodyPr>
          <a:lstStyle/>
          <a:p>
            <a:pPr marL="342900" indent="-342900" algn="l">
              <a:buFont typeface="Arial" panose="020B0604020202020204" pitchFamily="34" charset="0"/>
              <a:buChar char="•"/>
            </a:pPr>
            <a:r>
              <a:rPr lang="en-US" altLang="en-US" sz="2000" dirty="0"/>
              <a:t>Emollients can transfer from skin onto clothing, bedding and bandages</a:t>
            </a:r>
          </a:p>
          <a:p>
            <a:pPr marL="342900" indent="-342900" algn="l">
              <a:buFont typeface="Arial" panose="020B0604020202020204" pitchFamily="34" charset="0"/>
              <a:buChar char="•"/>
            </a:pPr>
            <a:r>
              <a:rPr lang="en-US" altLang="en-US" sz="2000" dirty="0"/>
              <a:t>When fabric with dried-on emollient comes into contact with an ignition source, the resulting fire </a:t>
            </a:r>
            <a:r>
              <a:rPr lang="en-US" altLang="en-US" sz="2000" dirty="0">
                <a:solidFill>
                  <a:srgbClr val="FF0000"/>
                </a:solidFill>
              </a:rPr>
              <a:t>burns more quickly </a:t>
            </a:r>
            <a:r>
              <a:rPr lang="en-US" altLang="en-US" sz="2000" dirty="0"/>
              <a:t>and </a:t>
            </a:r>
            <a:r>
              <a:rPr lang="en-US" altLang="en-US" sz="2000" dirty="0">
                <a:solidFill>
                  <a:srgbClr val="FF0000"/>
                </a:solidFill>
              </a:rPr>
              <a:t>intensely (hotter), </a:t>
            </a:r>
            <a:r>
              <a:rPr lang="en-US" altLang="en-US" sz="2000" dirty="0"/>
              <a:t>and is </a:t>
            </a:r>
            <a:r>
              <a:rPr lang="en-US" altLang="en-US" sz="2000" dirty="0">
                <a:solidFill>
                  <a:srgbClr val="FF0000"/>
                </a:solidFill>
              </a:rPr>
              <a:t>harder to extinguish </a:t>
            </a:r>
            <a:r>
              <a:rPr lang="en-US" altLang="en-US" sz="2000" dirty="0"/>
              <a:t>than a clean fabric fire</a:t>
            </a:r>
          </a:p>
          <a:p>
            <a:pPr marL="342900" indent="-342900" algn="l">
              <a:buFont typeface="Arial" panose="020B0604020202020204" pitchFamily="34" charset="0"/>
              <a:buChar char="•"/>
            </a:pPr>
            <a:r>
              <a:rPr lang="en-US" altLang="en-US" sz="2000" dirty="0"/>
              <a:t>The speed of development and intensity of the fire means there are just seconds to react before serious and life-threatening burns are sustained</a:t>
            </a:r>
          </a:p>
          <a:p>
            <a:pPr marL="342900" indent="-342900" algn="l">
              <a:buFont typeface="Arial" panose="020B0604020202020204" pitchFamily="34" charset="0"/>
              <a:buChar char="•"/>
            </a:pPr>
            <a:r>
              <a:rPr lang="en-US" altLang="en-US" sz="2000" dirty="0"/>
              <a:t>The risk increases </a:t>
            </a:r>
            <a:r>
              <a:rPr lang="en-GB" sz="2000" kern="0" dirty="0">
                <a:solidFill>
                  <a:prstClr val="black"/>
                </a:solidFill>
              </a:rPr>
              <a:t>with:</a:t>
            </a:r>
          </a:p>
          <a:p>
            <a:pPr marL="800100" lvl="1" indent="-342900" algn="l">
              <a:buFontTx/>
              <a:buChar char="-"/>
            </a:pPr>
            <a:r>
              <a:rPr lang="en-GB" sz="2000" kern="0" dirty="0">
                <a:solidFill>
                  <a:prstClr val="black"/>
                </a:solidFill>
              </a:rPr>
              <a:t>use of greater amounts of emollient</a:t>
            </a:r>
          </a:p>
          <a:p>
            <a:pPr marL="800100" lvl="1" indent="-342900" algn="l">
              <a:buFontTx/>
              <a:buChar char="-"/>
            </a:pPr>
            <a:r>
              <a:rPr lang="en-GB" sz="2000" kern="0" dirty="0">
                <a:solidFill>
                  <a:prstClr val="black"/>
                </a:solidFill>
              </a:rPr>
              <a:t>more frequent application</a:t>
            </a:r>
          </a:p>
          <a:p>
            <a:pPr marL="800100" lvl="1" indent="-342900" algn="l">
              <a:buFontTx/>
              <a:buChar char="-"/>
            </a:pPr>
            <a:r>
              <a:rPr lang="en-GB" sz="2000" kern="0" dirty="0">
                <a:solidFill>
                  <a:prstClr val="black"/>
                </a:solidFill>
              </a:rPr>
              <a:t>greater surface area of application</a:t>
            </a:r>
          </a:p>
        </p:txBody>
      </p:sp>
    </p:spTree>
    <p:extLst>
      <p:ext uri="{BB962C8B-B14F-4D97-AF65-F5344CB8AC3E}">
        <p14:creationId xmlns:p14="http://schemas.microsoft.com/office/powerpoint/2010/main" val="75798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673514" y="488471"/>
            <a:ext cx="10943165" cy="534987"/>
          </a:xfrm>
        </p:spPr>
        <p:txBody>
          <a:bodyPr/>
          <a:lstStyle/>
          <a:p>
            <a:r>
              <a:rPr lang="en-GB" dirty="0"/>
              <a:t>Understanding the mechanism of the risk</a:t>
            </a:r>
            <a:br>
              <a:rPr lang="en-GB" dirty="0"/>
            </a:br>
            <a:endParaRPr lang="en-GB" dirty="0"/>
          </a:p>
        </p:txBody>
      </p:sp>
      <p:sp>
        <p:nvSpPr>
          <p:cNvPr id="8" name="Rectangle 7">
            <a:extLst>
              <a:ext uri="{FF2B5EF4-FFF2-40B4-BE49-F238E27FC236}">
                <a16:creationId xmlns:a16="http://schemas.microsoft.com/office/drawing/2014/main" id="{A0F333EF-9A5B-4DDE-82F0-DD264614C22E}"/>
              </a:ext>
            </a:extLst>
          </p:cNvPr>
          <p:cNvSpPr/>
          <p:nvPr/>
        </p:nvSpPr>
        <p:spPr>
          <a:xfrm>
            <a:off x="583520" y="1728534"/>
            <a:ext cx="11123151" cy="2862322"/>
          </a:xfrm>
          <a:prstGeom prst="rect">
            <a:avLst/>
          </a:prstGeom>
        </p:spPr>
        <p:txBody>
          <a:bodyPr wrap="square">
            <a:spAutoFit/>
          </a:bodyPr>
          <a:lstStyle/>
          <a:p>
            <a:pPr marL="342900" indent="-342900" algn="l">
              <a:spcAft>
                <a:spcPts val="0"/>
              </a:spcAft>
              <a:buFont typeface="Arial" panose="020B0604020202020204" pitchFamily="34" charset="0"/>
              <a:buChar char="•"/>
            </a:pPr>
            <a:r>
              <a:rPr lang="en-GB" sz="2000" kern="0" dirty="0"/>
              <a:t>Emollients are </a:t>
            </a:r>
            <a:r>
              <a:rPr lang="en-GB" sz="2000" u="sng" kern="0" dirty="0"/>
              <a:t>not</a:t>
            </a:r>
            <a:r>
              <a:rPr lang="en-GB" sz="2000" kern="0" dirty="0"/>
              <a:t> flammable in their raw state or in their container*</a:t>
            </a:r>
          </a:p>
          <a:p>
            <a:pPr marL="342900" indent="-342900" algn="l">
              <a:spcAft>
                <a:spcPts val="0"/>
              </a:spcAft>
              <a:buFont typeface="Arial" panose="020B0604020202020204" pitchFamily="34" charset="0"/>
              <a:buChar char="•"/>
            </a:pPr>
            <a:r>
              <a:rPr lang="en-GB" sz="2000" kern="0" dirty="0"/>
              <a:t>Emollients are </a:t>
            </a:r>
            <a:r>
              <a:rPr lang="en-GB" sz="2000" u="sng" kern="0" dirty="0"/>
              <a:t>not</a:t>
            </a:r>
            <a:r>
              <a:rPr lang="en-GB" sz="2000" kern="0" dirty="0"/>
              <a:t> flammable on the skin</a:t>
            </a:r>
          </a:p>
          <a:p>
            <a:pPr marL="342900" indent="-342900" algn="l">
              <a:spcAft>
                <a:spcPts val="0"/>
              </a:spcAft>
              <a:buFont typeface="Arial" panose="020B0604020202020204" pitchFamily="34" charset="0"/>
              <a:buChar char="•"/>
            </a:pPr>
            <a:r>
              <a:rPr lang="en-GB" sz="2000" kern="0" dirty="0"/>
              <a:t>Emollients act as an accelerant, </a:t>
            </a:r>
            <a:r>
              <a:rPr lang="en-GB" sz="2000" kern="0" dirty="0">
                <a:solidFill>
                  <a:srgbClr val="FF0000"/>
                </a:solidFill>
              </a:rPr>
              <a:t>increasing the speed of ignition and intensity </a:t>
            </a:r>
            <a:r>
              <a:rPr lang="en-GB" sz="2000" kern="0" dirty="0"/>
              <a:t>of the fire, when </a:t>
            </a:r>
            <a:r>
              <a:rPr lang="en-GB" sz="2000" kern="0" dirty="0">
                <a:solidFill>
                  <a:srgbClr val="FF0000"/>
                </a:solidFill>
              </a:rPr>
              <a:t>fabric </a:t>
            </a:r>
            <a:r>
              <a:rPr lang="en-GB" sz="2000" kern="0" dirty="0"/>
              <a:t>with </a:t>
            </a:r>
            <a:r>
              <a:rPr lang="en-GB" sz="2000" kern="0" dirty="0">
                <a:solidFill>
                  <a:srgbClr val="FF0000"/>
                </a:solidFill>
              </a:rPr>
              <a:t>emollient </a:t>
            </a:r>
            <a:r>
              <a:rPr lang="en-GB" sz="2000" kern="0" dirty="0"/>
              <a:t>residue </a:t>
            </a:r>
            <a:r>
              <a:rPr lang="en-GB" sz="2000" kern="0" dirty="0">
                <a:solidFill>
                  <a:srgbClr val="FF0000"/>
                </a:solidFill>
              </a:rPr>
              <a:t>dried on </a:t>
            </a:r>
            <a:r>
              <a:rPr lang="en-GB" sz="2000" kern="0" dirty="0"/>
              <a:t>it is </a:t>
            </a:r>
            <a:r>
              <a:rPr lang="en-GB" sz="2000" kern="0" dirty="0">
                <a:solidFill>
                  <a:srgbClr val="FF0000"/>
                </a:solidFill>
              </a:rPr>
              <a:t>ignited</a:t>
            </a:r>
            <a:r>
              <a:rPr lang="en-GB" sz="2000" kern="0" dirty="0"/>
              <a:t> </a:t>
            </a:r>
          </a:p>
          <a:p>
            <a:pPr marL="342900" indent="-342900" algn="l">
              <a:spcAft>
                <a:spcPts val="0"/>
              </a:spcAft>
              <a:buFont typeface="Arial" panose="020B0604020202020204" pitchFamily="34" charset="0"/>
              <a:buChar char="•"/>
            </a:pPr>
            <a:r>
              <a:rPr lang="en-GB" sz="2000" kern="0" dirty="0"/>
              <a:t>There must be fabric or other wicking material and an ignition source present for the accelerant effect of emollients to occur</a:t>
            </a:r>
          </a:p>
          <a:p>
            <a:pPr marL="342900" indent="-342900" algn="l">
              <a:spcAft>
                <a:spcPts val="0"/>
              </a:spcAft>
              <a:buFont typeface="Arial" panose="020B0604020202020204" pitchFamily="34" charset="0"/>
              <a:buChar char="•"/>
            </a:pPr>
            <a:endParaRPr lang="en-GB" sz="2000" kern="0" dirty="0"/>
          </a:p>
        </p:txBody>
      </p:sp>
      <p:sp>
        <p:nvSpPr>
          <p:cNvPr id="3" name="TextBox 2">
            <a:extLst>
              <a:ext uri="{FF2B5EF4-FFF2-40B4-BE49-F238E27FC236}">
                <a16:creationId xmlns:a16="http://schemas.microsoft.com/office/drawing/2014/main" id="{E9A3153D-9F99-48BA-B540-82FD9655569F}"/>
              </a:ext>
            </a:extLst>
          </p:cNvPr>
          <p:cNvSpPr txBox="1"/>
          <p:nvPr/>
        </p:nvSpPr>
        <p:spPr>
          <a:xfrm>
            <a:off x="583520" y="6255945"/>
            <a:ext cx="10905328" cy="461665"/>
          </a:xfrm>
          <a:prstGeom prst="rect">
            <a:avLst/>
          </a:prstGeom>
          <a:noFill/>
        </p:spPr>
        <p:txBody>
          <a:bodyPr wrap="square" rtlCol="0">
            <a:spAutoFit/>
          </a:bodyPr>
          <a:lstStyle/>
          <a:p>
            <a:pPr algn="l"/>
            <a:r>
              <a:rPr lang="en-GB" dirty="0">
                <a:solidFill>
                  <a:schemeClr val="bg1"/>
                </a:solidFill>
              </a:rPr>
              <a:t>* Some spray emollients come in pressurised containers with flammable aerosol propellants (</a:t>
            </a:r>
            <a:r>
              <a:rPr lang="en-GB" dirty="0" err="1">
                <a:solidFill>
                  <a:schemeClr val="bg1"/>
                </a:solidFill>
              </a:rPr>
              <a:t>eg</a:t>
            </a:r>
            <a:r>
              <a:rPr lang="en-GB" dirty="0">
                <a:solidFill>
                  <a:schemeClr val="bg1"/>
                </a:solidFill>
              </a:rPr>
              <a:t> butane, isobutane, propane). These spray products are highly flammable, but it is the aerosol propellant not the emollient which makes them flammable.</a:t>
            </a:r>
          </a:p>
        </p:txBody>
      </p:sp>
    </p:spTree>
    <p:extLst>
      <p:ext uri="{BB962C8B-B14F-4D97-AF65-F5344CB8AC3E}">
        <p14:creationId xmlns:p14="http://schemas.microsoft.com/office/powerpoint/2010/main" val="310681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6CB7-A5E7-4682-B2D9-33035183A6CC}"/>
              </a:ext>
            </a:extLst>
          </p:cNvPr>
          <p:cNvSpPr>
            <a:spLocks noGrp="1"/>
          </p:cNvSpPr>
          <p:nvPr>
            <p:ph type="title"/>
          </p:nvPr>
        </p:nvSpPr>
        <p:spPr>
          <a:xfrm>
            <a:off x="624417" y="444775"/>
            <a:ext cx="10943165" cy="534987"/>
          </a:xfrm>
        </p:spPr>
        <p:txBody>
          <a:bodyPr/>
          <a:lstStyle/>
          <a:p>
            <a:r>
              <a:rPr lang="en-GB" dirty="0"/>
              <a:t>Misunderstanding the risk – survey of pharmacists</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47B62F70-7378-4F74-8BEC-D0993031F63D}"/>
                  </a:ext>
                </a:extLst>
              </p14:cNvPr>
              <p14:cNvContentPartPr/>
              <p14:nvPr/>
            </p14:nvContentPartPr>
            <p14:xfrm>
              <a:off x="6400811" y="2679669"/>
              <a:ext cx="360" cy="360"/>
            </p14:xfrm>
          </p:contentPart>
        </mc:Choice>
        <mc:Fallback xmlns="">
          <p:pic>
            <p:nvPicPr>
              <p:cNvPr id="13" name="Ink 12">
                <a:extLst>
                  <a:ext uri="{FF2B5EF4-FFF2-40B4-BE49-F238E27FC236}">
                    <a16:creationId xmlns:a16="http://schemas.microsoft.com/office/drawing/2014/main" id="{47B62F70-7378-4F74-8BEC-D0993031F63D}"/>
                  </a:ext>
                </a:extLst>
              </p:cNvPr>
              <p:cNvPicPr/>
              <p:nvPr/>
            </p:nvPicPr>
            <p:blipFill>
              <a:blip r:embed="rId4"/>
              <a:stretch>
                <a:fillRect/>
              </a:stretch>
            </p:blipFill>
            <p:spPr>
              <a:xfrm>
                <a:off x="6337811" y="2616669"/>
                <a:ext cx="126000" cy="126000"/>
              </a:xfrm>
              <a:prstGeom prst="rect">
                <a:avLst/>
              </a:prstGeom>
            </p:spPr>
          </p:pic>
        </mc:Fallback>
      </mc:AlternateContent>
      <p:pic>
        <p:nvPicPr>
          <p:cNvPr id="14" name="Picture 13">
            <a:extLst>
              <a:ext uri="{FF2B5EF4-FFF2-40B4-BE49-F238E27FC236}">
                <a16:creationId xmlns:a16="http://schemas.microsoft.com/office/drawing/2014/main" id="{241016B5-4A74-47BC-A26C-C9AE5F325CFB}"/>
              </a:ext>
            </a:extLst>
          </p:cNvPr>
          <p:cNvPicPr>
            <a:picLocks noChangeAspect="1"/>
          </p:cNvPicPr>
          <p:nvPr/>
        </p:nvPicPr>
        <p:blipFill>
          <a:blip r:embed="rId5"/>
          <a:stretch>
            <a:fillRect/>
          </a:stretch>
        </p:blipFill>
        <p:spPr>
          <a:xfrm>
            <a:off x="8228975" y="2190953"/>
            <a:ext cx="2975106" cy="2536156"/>
          </a:xfrm>
          <a:prstGeom prst="rect">
            <a:avLst/>
          </a:prstGeom>
        </p:spPr>
      </p:pic>
      <p:pic>
        <p:nvPicPr>
          <p:cNvPr id="15" name="Picture 14">
            <a:extLst>
              <a:ext uri="{FF2B5EF4-FFF2-40B4-BE49-F238E27FC236}">
                <a16:creationId xmlns:a16="http://schemas.microsoft.com/office/drawing/2014/main" id="{A8C061FB-AA73-431C-8918-CF77D05360A0}"/>
              </a:ext>
            </a:extLst>
          </p:cNvPr>
          <p:cNvPicPr>
            <a:picLocks noChangeAspect="1"/>
          </p:cNvPicPr>
          <p:nvPr/>
        </p:nvPicPr>
        <p:blipFill>
          <a:blip r:embed="rId6"/>
          <a:stretch>
            <a:fillRect/>
          </a:stretch>
        </p:blipFill>
        <p:spPr>
          <a:xfrm>
            <a:off x="4799544" y="2169325"/>
            <a:ext cx="2664183" cy="2627604"/>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4F2B489D-441D-4811-B6D0-3B04796C5798}"/>
                  </a:ext>
                </a:extLst>
              </p14:cNvPr>
              <p14:cNvContentPartPr/>
              <p14:nvPr/>
            </p14:nvContentPartPr>
            <p14:xfrm>
              <a:off x="7550291" y="5006349"/>
              <a:ext cx="360" cy="360"/>
            </p14:xfrm>
          </p:contentPart>
        </mc:Choice>
        <mc:Fallback xmlns="">
          <p:pic>
            <p:nvPicPr>
              <p:cNvPr id="16" name="Ink 15">
                <a:extLst>
                  <a:ext uri="{FF2B5EF4-FFF2-40B4-BE49-F238E27FC236}">
                    <a16:creationId xmlns:a16="http://schemas.microsoft.com/office/drawing/2014/main" id="{4F2B489D-441D-4811-B6D0-3B04796C5798}"/>
                  </a:ext>
                </a:extLst>
              </p:cNvPr>
              <p:cNvPicPr/>
              <p:nvPr/>
            </p:nvPicPr>
            <p:blipFill>
              <a:blip r:embed="rId4"/>
              <a:stretch>
                <a:fillRect/>
              </a:stretch>
            </p:blipFill>
            <p:spPr>
              <a:xfrm>
                <a:off x="7487651" y="4943349"/>
                <a:ext cx="126000" cy="126000"/>
              </a:xfrm>
              <a:prstGeom prst="rect">
                <a:avLst/>
              </a:prstGeom>
            </p:spPr>
          </p:pic>
        </mc:Fallback>
      </mc:AlternateContent>
      <p:pic>
        <p:nvPicPr>
          <p:cNvPr id="19" name="Picture 18">
            <a:extLst>
              <a:ext uri="{FF2B5EF4-FFF2-40B4-BE49-F238E27FC236}">
                <a16:creationId xmlns:a16="http://schemas.microsoft.com/office/drawing/2014/main" id="{8658DF84-BBCA-4588-810A-D64A6BEC6554}"/>
              </a:ext>
            </a:extLst>
          </p:cNvPr>
          <p:cNvPicPr>
            <a:picLocks noChangeAspect="1"/>
          </p:cNvPicPr>
          <p:nvPr/>
        </p:nvPicPr>
        <p:blipFill>
          <a:blip r:embed="rId8"/>
          <a:stretch>
            <a:fillRect/>
          </a:stretch>
        </p:blipFill>
        <p:spPr>
          <a:xfrm>
            <a:off x="821426" y="1975371"/>
            <a:ext cx="3212870" cy="2840982"/>
          </a:xfrm>
          <a:prstGeom prst="rect">
            <a:avLst/>
          </a:prstGeom>
        </p:spPr>
      </p:pic>
      <p:sp>
        <p:nvSpPr>
          <p:cNvPr id="22" name="TextBox 21">
            <a:extLst>
              <a:ext uri="{FF2B5EF4-FFF2-40B4-BE49-F238E27FC236}">
                <a16:creationId xmlns:a16="http://schemas.microsoft.com/office/drawing/2014/main" id="{BB604B4E-DF13-4789-95EA-4C1A44B79E93}"/>
              </a:ext>
            </a:extLst>
          </p:cNvPr>
          <p:cNvSpPr txBox="1"/>
          <p:nvPr/>
        </p:nvSpPr>
        <p:spPr>
          <a:xfrm>
            <a:off x="732425" y="6274725"/>
            <a:ext cx="6047985" cy="276999"/>
          </a:xfrm>
          <a:prstGeom prst="rect">
            <a:avLst/>
          </a:prstGeom>
          <a:noFill/>
        </p:spPr>
        <p:txBody>
          <a:bodyPr wrap="square" rtlCol="0">
            <a:spAutoFit/>
          </a:bodyPr>
          <a:lstStyle/>
          <a:p>
            <a:pPr algn="l"/>
            <a:r>
              <a:rPr lang="en-GB" dirty="0">
                <a:solidFill>
                  <a:schemeClr val="bg1"/>
                </a:solidFill>
              </a:rPr>
              <a:t>Survey conducted by West Yorkshire Fire &amp; Rescue Service</a:t>
            </a:r>
          </a:p>
        </p:txBody>
      </p:sp>
      <p:sp>
        <p:nvSpPr>
          <p:cNvPr id="3" name="TextBox 2">
            <a:extLst>
              <a:ext uri="{FF2B5EF4-FFF2-40B4-BE49-F238E27FC236}">
                <a16:creationId xmlns:a16="http://schemas.microsoft.com/office/drawing/2014/main" id="{DCE8109B-83C9-46DC-A184-38DA496298EE}"/>
              </a:ext>
            </a:extLst>
          </p:cNvPr>
          <p:cNvSpPr txBox="1"/>
          <p:nvPr/>
        </p:nvSpPr>
        <p:spPr>
          <a:xfrm>
            <a:off x="624417" y="1196930"/>
            <a:ext cx="10438286" cy="707886"/>
          </a:xfrm>
          <a:prstGeom prst="rect">
            <a:avLst/>
          </a:prstGeom>
          <a:noFill/>
        </p:spPr>
        <p:txBody>
          <a:bodyPr wrap="square" rtlCol="0">
            <a:spAutoFit/>
          </a:bodyPr>
          <a:lstStyle/>
          <a:p>
            <a:pPr algn="l"/>
            <a:r>
              <a:rPr lang="en-GB" sz="2000" dirty="0"/>
              <a:t>150 pharmacists were asked whether emollients are flammable in 3 different states: in the container; when they are freshly applied to the skin; and when dried into fabrics?</a:t>
            </a:r>
          </a:p>
        </p:txBody>
      </p:sp>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8A99991F-03DD-4EE3-9158-C96BBE859496}"/>
                  </a:ext>
                </a:extLst>
              </p14:cNvPr>
              <p14:cNvContentPartPr/>
              <p14:nvPr/>
            </p14:nvContentPartPr>
            <p14:xfrm>
              <a:off x="3476531" y="4345389"/>
              <a:ext cx="360" cy="360"/>
            </p14:xfrm>
          </p:contentPart>
        </mc:Choice>
        <mc:Fallback xmlns="">
          <p:pic>
            <p:nvPicPr>
              <p:cNvPr id="4" name="Ink 3">
                <a:extLst>
                  <a:ext uri="{FF2B5EF4-FFF2-40B4-BE49-F238E27FC236}">
                    <a16:creationId xmlns:a16="http://schemas.microsoft.com/office/drawing/2014/main" id="{8A99991F-03DD-4EE3-9158-C96BBE859496}"/>
                  </a:ext>
                </a:extLst>
              </p:cNvPr>
              <p:cNvPicPr/>
              <p:nvPr/>
            </p:nvPicPr>
            <p:blipFill>
              <a:blip r:embed="rId10"/>
              <a:stretch>
                <a:fillRect/>
              </a:stretch>
            </p:blipFill>
            <p:spPr>
              <a:xfrm>
                <a:off x="3413531" y="42823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AC82CD7F-224F-4DE8-B0AF-548BF186B4D8}"/>
                  </a:ext>
                </a:extLst>
              </p14:cNvPr>
              <p14:cNvContentPartPr/>
              <p14:nvPr/>
            </p14:nvContentPartPr>
            <p14:xfrm>
              <a:off x="3378791" y="4126541"/>
              <a:ext cx="195480" cy="526320"/>
            </p14:xfrm>
          </p:contentPart>
        </mc:Choice>
        <mc:Fallback xmlns="">
          <p:pic>
            <p:nvPicPr>
              <p:cNvPr id="5" name="Ink 4">
                <a:extLst>
                  <a:ext uri="{FF2B5EF4-FFF2-40B4-BE49-F238E27FC236}">
                    <a16:creationId xmlns:a16="http://schemas.microsoft.com/office/drawing/2014/main" id="{AC82CD7F-224F-4DE8-B0AF-548BF186B4D8}"/>
                  </a:ext>
                </a:extLst>
              </p:cNvPr>
              <p:cNvPicPr/>
              <p:nvPr/>
            </p:nvPicPr>
            <p:blipFill>
              <a:blip r:embed="rId12"/>
              <a:stretch>
                <a:fillRect/>
              </a:stretch>
            </p:blipFill>
            <p:spPr>
              <a:xfrm>
                <a:off x="3315675" y="4063541"/>
                <a:ext cx="321352" cy="651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6F24CC1E-1B85-4300-B8F2-BCEA475778AB}"/>
                  </a:ext>
                </a:extLst>
              </p14:cNvPr>
              <p14:cNvContentPartPr/>
              <p14:nvPr/>
            </p14:nvContentPartPr>
            <p14:xfrm>
              <a:off x="6805204" y="3942770"/>
              <a:ext cx="201240" cy="503640"/>
            </p14:xfrm>
          </p:contentPart>
        </mc:Choice>
        <mc:Fallback xmlns="">
          <p:pic>
            <p:nvPicPr>
              <p:cNvPr id="6" name="Ink 5">
                <a:extLst>
                  <a:ext uri="{FF2B5EF4-FFF2-40B4-BE49-F238E27FC236}">
                    <a16:creationId xmlns:a16="http://schemas.microsoft.com/office/drawing/2014/main" id="{6F24CC1E-1B85-4300-B8F2-BCEA475778AB}"/>
                  </a:ext>
                </a:extLst>
              </p:cNvPr>
              <p:cNvPicPr/>
              <p:nvPr/>
            </p:nvPicPr>
            <p:blipFill>
              <a:blip r:embed="rId14"/>
              <a:stretch>
                <a:fillRect/>
              </a:stretch>
            </p:blipFill>
            <p:spPr>
              <a:xfrm>
                <a:off x="6742204" y="3879770"/>
                <a:ext cx="326880" cy="62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BD3E3DDE-7D15-4CE2-B383-583A8D1A423A}"/>
                  </a:ext>
                </a:extLst>
              </p14:cNvPr>
              <p14:cNvContentPartPr/>
              <p14:nvPr/>
            </p14:nvContentPartPr>
            <p14:xfrm>
              <a:off x="10556851" y="3975576"/>
              <a:ext cx="211680" cy="491040"/>
            </p14:xfrm>
          </p:contentPart>
        </mc:Choice>
        <mc:Fallback xmlns="">
          <p:pic>
            <p:nvPicPr>
              <p:cNvPr id="7" name="Ink 6">
                <a:extLst>
                  <a:ext uri="{FF2B5EF4-FFF2-40B4-BE49-F238E27FC236}">
                    <a16:creationId xmlns:a16="http://schemas.microsoft.com/office/drawing/2014/main" id="{BD3E3DDE-7D15-4CE2-B383-583A8D1A423A}"/>
                  </a:ext>
                </a:extLst>
              </p:cNvPr>
              <p:cNvPicPr/>
              <p:nvPr/>
            </p:nvPicPr>
            <p:blipFill>
              <a:blip r:embed="rId16"/>
              <a:stretch>
                <a:fillRect/>
              </a:stretch>
            </p:blipFill>
            <p:spPr>
              <a:xfrm>
                <a:off x="10493851" y="3912576"/>
                <a:ext cx="33732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240A694A-8BC0-431A-9BC0-5D245B015724}"/>
                  </a:ext>
                </a:extLst>
              </p14:cNvPr>
              <p14:cNvContentPartPr/>
              <p14:nvPr/>
            </p14:nvContentPartPr>
            <p14:xfrm>
              <a:off x="7677011" y="5685309"/>
              <a:ext cx="360" cy="360"/>
            </p14:xfrm>
          </p:contentPart>
        </mc:Choice>
        <mc:Fallback xmlns="">
          <p:pic>
            <p:nvPicPr>
              <p:cNvPr id="8" name="Ink 7">
                <a:extLst>
                  <a:ext uri="{FF2B5EF4-FFF2-40B4-BE49-F238E27FC236}">
                    <a16:creationId xmlns:a16="http://schemas.microsoft.com/office/drawing/2014/main" id="{240A694A-8BC0-431A-9BC0-5D245B015724}"/>
                  </a:ext>
                </a:extLst>
              </p:cNvPr>
              <p:cNvPicPr/>
              <p:nvPr/>
            </p:nvPicPr>
            <p:blipFill>
              <a:blip r:embed="rId10"/>
              <a:stretch>
                <a:fillRect/>
              </a:stretch>
            </p:blipFill>
            <p:spPr>
              <a:xfrm>
                <a:off x="7614011" y="5622309"/>
                <a:ext cx="126000" cy="126000"/>
              </a:xfrm>
              <a:prstGeom prst="rect">
                <a:avLst/>
              </a:prstGeom>
            </p:spPr>
          </p:pic>
        </mc:Fallback>
      </mc:AlternateContent>
      <p:sp>
        <p:nvSpPr>
          <p:cNvPr id="9" name="TextBox 8">
            <a:extLst>
              <a:ext uri="{FF2B5EF4-FFF2-40B4-BE49-F238E27FC236}">
                <a16:creationId xmlns:a16="http://schemas.microsoft.com/office/drawing/2014/main" id="{70B28A74-7B16-4898-B6B9-73E8A5E8F87E}"/>
              </a:ext>
            </a:extLst>
          </p:cNvPr>
          <p:cNvSpPr txBox="1"/>
          <p:nvPr/>
        </p:nvSpPr>
        <p:spPr>
          <a:xfrm>
            <a:off x="1218094" y="4816353"/>
            <a:ext cx="2424649" cy="276999"/>
          </a:xfrm>
          <a:prstGeom prst="rect">
            <a:avLst/>
          </a:prstGeom>
          <a:noFill/>
        </p:spPr>
        <p:txBody>
          <a:bodyPr wrap="square" rtlCol="0">
            <a:spAutoFit/>
          </a:bodyPr>
          <a:lstStyle/>
          <a:p>
            <a:pPr algn="l"/>
            <a:r>
              <a:rPr lang="en-GB" b="1" dirty="0"/>
              <a:t>Correct answer: No</a:t>
            </a:r>
          </a:p>
        </p:txBody>
      </p:sp>
      <p:sp>
        <p:nvSpPr>
          <p:cNvPr id="17" name="TextBox 16">
            <a:extLst>
              <a:ext uri="{FF2B5EF4-FFF2-40B4-BE49-F238E27FC236}">
                <a16:creationId xmlns:a16="http://schemas.microsoft.com/office/drawing/2014/main" id="{4D2EA87D-8311-402D-B870-AC7DE37E63AB}"/>
              </a:ext>
            </a:extLst>
          </p:cNvPr>
          <p:cNvSpPr txBox="1"/>
          <p:nvPr/>
        </p:nvSpPr>
        <p:spPr>
          <a:xfrm>
            <a:off x="5123850" y="4796929"/>
            <a:ext cx="2424649" cy="276999"/>
          </a:xfrm>
          <a:prstGeom prst="rect">
            <a:avLst/>
          </a:prstGeom>
          <a:noFill/>
        </p:spPr>
        <p:txBody>
          <a:bodyPr wrap="square" rtlCol="0">
            <a:spAutoFit/>
          </a:bodyPr>
          <a:lstStyle/>
          <a:p>
            <a:pPr algn="l"/>
            <a:r>
              <a:rPr lang="en-GB" b="1" dirty="0"/>
              <a:t>Correct answer: No</a:t>
            </a:r>
          </a:p>
        </p:txBody>
      </p:sp>
      <p:sp>
        <p:nvSpPr>
          <p:cNvPr id="18" name="TextBox 17">
            <a:extLst>
              <a:ext uri="{FF2B5EF4-FFF2-40B4-BE49-F238E27FC236}">
                <a16:creationId xmlns:a16="http://schemas.microsoft.com/office/drawing/2014/main" id="{E0F4DC9D-345C-4D0E-BA65-0BABDBDB979B}"/>
              </a:ext>
            </a:extLst>
          </p:cNvPr>
          <p:cNvSpPr txBox="1"/>
          <p:nvPr/>
        </p:nvSpPr>
        <p:spPr>
          <a:xfrm>
            <a:off x="8638054" y="4804191"/>
            <a:ext cx="2424649" cy="276999"/>
          </a:xfrm>
          <a:prstGeom prst="rect">
            <a:avLst/>
          </a:prstGeom>
          <a:noFill/>
        </p:spPr>
        <p:txBody>
          <a:bodyPr wrap="square" rtlCol="0">
            <a:spAutoFit/>
          </a:bodyPr>
          <a:lstStyle/>
          <a:p>
            <a:pPr algn="l"/>
            <a:r>
              <a:rPr lang="en-GB" b="1" dirty="0"/>
              <a:t>Correct answer: Yes</a:t>
            </a:r>
          </a:p>
        </p:txBody>
      </p:sp>
      <p:sp>
        <p:nvSpPr>
          <p:cNvPr id="10" name="TextBox 9">
            <a:extLst>
              <a:ext uri="{FF2B5EF4-FFF2-40B4-BE49-F238E27FC236}">
                <a16:creationId xmlns:a16="http://schemas.microsoft.com/office/drawing/2014/main" id="{9A7C314D-932C-4776-875E-8E7FD1E105F0}"/>
              </a:ext>
            </a:extLst>
          </p:cNvPr>
          <p:cNvSpPr txBox="1"/>
          <p:nvPr/>
        </p:nvSpPr>
        <p:spPr>
          <a:xfrm>
            <a:off x="809042" y="5302544"/>
            <a:ext cx="10573913" cy="738664"/>
          </a:xfrm>
          <a:prstGeom prst="rect">
            <a:avLst/>
          </a:prstGeom>
          <a:noFill/>
        </p:spPr>
        <p:txBody>
          <a:bodyPr wrap="square" rtlCol="0">
            <a:spAutoFit/>
          </a:bodyPr>
          <a:lstStyle/>
          <a:p>
            <a:pPr marL="0" indent="0" algn="l">
              <a:buFont typeface="Arial" panose="020B0604020202020204" pitchFamily="34" charset="0"/>
              <a:buNone/>
            </a:pPr>
            <a:r>
              <a:rPr lang="en-GB" altLang="en-US" sz="1400" dirty="0"/>
              <a:t>Correcting misunderstanding is important as it can lead to difficulties in delivering risk prevention messages and confusion about what the effective risk minimising actions are.  </a:t>
            </a:r>
            <a:r>
              <a:rPr lang="en-GB" altLang="en-US" sz="1400" dirty="0" err="1"/>
              <a:t>eg</a:t>
            </a:r>
            <a:r>
              <a:rPr lang="en-GB" altLang="en-US" sz="1400" dirty="0"/>
              <a:t>, Putting the cream away in a cupboard will not mitigate the risk, because the products themselves are not flammable.</a:t>
            </a:r>
          </a:p>
        </p:txBody>
      </p:sp>
    </p:spTree>
    <p:extLst>
      <p:ext uri="{BB962C8B-B14F-4D97-AF65-F5344CB8AC3E}">
        <p14:creationId xmlns:p14="http://schemas.microsoft.com/office/powerpoint/2010/main" val="232351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600E-2CEC-4F05-AF65-FBD48D08FD3C}"/>
              </a:ext>
            </a:extLst>
          </p:cNvPr>
          <p:cNvSpPr>
            <a:spLocks noGrp="1"/>
          </p:cNvSpPr>
          <p:nvPr>
            <p:ph type="title"/>
          </p:nvPr>
        </p:nvSpPr>
        <p:spPr>
          <a:xfrm>
            <a:off x="624417" y="456115"/>
            <a:ext cx="10943165" cy="534987"/>
          </a:xfrm>
        </p:spPr>
        <p:txBody>
          <a:bodyPr/>
          <a:lstStyle/>
          <a:p>
            <a:r>
              <a:rPr lang="en-GB" dirty="0"/>
              <a:t>Scope of the risk – which emollients have this risk?</a:t>
            </a:r>
          </a:p>
        </p:txBody>
      </p:sp>
      <p:sp>
        <p:nvSpPr>
          <p:cNvPr id="3" name="Content Placeholder 2">
            <a:extLst>
              <a:ext uri="{FF2B5EF4-FFF2-40B4-BE49-F238E27FC236}">
                <a16:creationId xmlns:a16="http://schemas.microsoft.com/office/drawing/2014/main" id="{3DB391E3-4DD3-4B44-9C98-B666C20F1A3B}"/>
              </a:ext>
            </a:extLst>
          </p:cNvPr>
          <p:cNvSpPr>
            <a:spLocks noGrp="1"/>
          </p:cNvSpPr>
          <p:nvPr>
            <p:ph idx="1"/>
          </p:nvPr>
        </p:nvSpPr>
        <p:spPr>
          <a:xfrm>
            <a:off x="749792" y="1272299"/>
            <a:ext cx="10692414" cy="3707642"/>
          </a:xfrm>
        </p:spPr>
        <p:txBody>
          <a:bodyPr/>
          <a:lstStyle/>
          <a:p>
            <a:pPr>
              <a:spcAft>
                <a:spcPts val="0"/>
              </a:spcAft>
            </a:pPr>
            <a:r>
              <a:rPr lang="en-GB" sz="2000" dirty="0"/>
              <a:t>Initially it was thought that there was a risk only with emollients containing &gt;50% paraffins (NPSA Alert, 2007)</a:t>
            </a:r>
          </a:p>
          <a:p>
            <a:pPr>
              <a:spcAft>
                <a:spcPts val="0"/>
              </a:spcAft>
            </a:pPr>
            <a:endParaRPr lang="en-GB" sz="2000" dirty="0"/>
          </a:p>
          <a:p>
            <a:pPr>
              <a:spcAft>
                <a:spcPts val="0"/>
              </a:spcAft>
            </a:pPr>
            <a:r>
              <a:rPr lang="en-GB" sz="2000" dirty="0"/>
              <a:t>Since 2007 </a:t>
            </a:r>
          </a:p>
          <a:p>
            <a:pPr marL="342900" indent="-342900">
              <a:spcBef>
                <a:spcPts val="1200"/>
              </a:spcBef>
              <a:spcAft>
                <a:spcPts val="0"/>
              </a:spcAft>
              <a:buFont typeface="Arial" panose="020B0604020202020204" pitchFamily="34" charset="0"/>
              <a:buChar char="•"/>
            </a:pPr>
            <a:r>
              <a:rPr lang="en-GB" sz="2000" dirty="0"/>
              <a:t>MHRA received reports of fatal fire incidents suspected to be related to emollients containing &lt;50% paraffins</a:t>
            </a:r>
          </a:p>
          <a:p>
            <a:pPr marL="342900" indent="-342900">
              <a:spcBef>
                <a:spcPts val="1200"/>
              </a:spcBef>
              <a:spcAft>
                <a:spcPts val="0"/>
              </a:spcAft>
              <a:buFont typeface="Arial" panose="020B0604020202020204" pitchFamily="34" charset="0"/>
              <a:buChar char="•"/>
            </a:pPr>
            <a:r>
              <a:rPr lang="en-GB" sz="2000" dirty="0"/>
              <a:t>Laboratory fire testing conducted by Anglia Ruskin University demonstrated that, when dried on to fabric and an ignition source is introduced: </a:t>
            </a:r>
          </a:p>
          <a:p>
            <a:pPr marL="701675" lvl="1" indent="-342900">
              <a:spcAft>
                <a:spcPts val="0"/>
              </a:spcAft>
              <a:buFontTx/>
              <a:buChar char="-"/>
            </a:pPr>
            <a:r>
              <a:rPr lang="en-GB" sz="2000" dirty="0"/>
              <a:t>emollients containing as little as 6% paraffin act as an accelerant </a:t>
            </a:r>
          </a:p>
          <a:p>
            <a:pPr marL="701675" lvl="1" indent="-342900">
              <a:spcAft>
                <a:spcPts val="0"/>
              </a:spcAft>
              <a:buFontTx/>
              <a:buChar char="-"/>
            </a:pPr>
            <a:r>
              <a:rPr lang="en-GB" sz="2000" dirty="0"/>
              <a:t>paraffin-free products act as an accelerant</a:t>
            </a:r>
          </a:p>
        </p:txBody>
      </p:sp>
      <p:sp>
        <p:nvSpPr>
          <p:cNvPr id="4" name="TextBox 3">
            <a:extLst>
              <a:ext uri="{FF2B5EF4-FFF2-40B4-BE49-F238E27FC236}">
                <a16:creationId xmlns:a16="http://schemas.microsoft.com/office/drawing/2014/main" id="{A2D8256E-BB67-4DA7-8780-DE69C3AAAFA2}"/>
              </a:ext>
            </a:extLst>
          </p:cNvPr>
          <p:cNvSpPr txBox="1"/>
          <p:nvPr/>
        </p:nvSpPr>
        <p:spPr>
          <a:xfrm>
            <a:off x="624417" y="6219731"/>
            <a:ext cx="8202710" cy="276999"/>
          </a:xfrm>
          <a:prstGeom prst="rect">
            <a:avLst/>
          </a:prstGeom>
          <a:noFill/>
        </p:spPr>
        <p:txBody>
          <a:bodyPr wrap="square" rtlCol="0">
            <a:spAutoFit/>
          </a:bodyPr>
          <a:lstStyle/>
          <a:p>
            <a:pPr algn="l"/>
            <a:r>
              <a:rPr lang="en-GB" dirty="0">
                <a:solidFill>
                  <a:schemeClr val="bg1"/>
                </a:solidFill>
              </a:rPr>
              <a:t>NPSA – National Patient Safety Agency, now NHS Improvement</a:t>
            </a:r>
          </a:p>
        </p:txBody>
      </p:sp>
      <p:sp>
        <p:nvSpPr>
          <p:cNvPr id="5" name="Rectangle: Rounded Corners 4">
            <a:extLst>
              <a:ext uri="{FF2B5EF4-FFF2-40B4-BE49-F238E27FC236}">
                <a16:creationId xmlns:a16="http://schemas.microsoft.com/office/drawing/2014/main" id="{09E5E350-C4BB-4756-B7B1-D53B9C6ACBFA}"/>
              </a:ext>
            </a:extLst>
          </p:cNvPr>
          <p:cNvSpPr/>
          <p:nvPr/>
        </p:nvSpPr>
        <p:spPr bwMode="auto">
          <a:xfrm>
            <a:off x="995881" y="5531667"/>
            <a:ext cx="2145671" cy="38024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1" name="Rectangle: Rounded Corners 10">
            <a:extLst>
              <a:ext uri="{FF2B5EF4-FFF2-40B4-BE49-F238E27FC236}">
                <a16:creationId xmlns:a16="http://schemas.microsoft.com/office/drawing/2014/main" id="{D745972D-54DC-4FB6-842E-D8BBF3F461E5}"/>
              </a:ext>
            </a:extLst>
          </p:cNvPr>
          <p:cNvSpPr/>
          <p:nvPr/>
        </p:nvSpPr>
        <p:spPr bwMode="auto">
          <a:xfrm>
            <a:off x="265567" y="5170068"/>
            <a:ext cx="11660864" cy="578882"/>
          </a:xfrm>
          <a:prstGeom prst="round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lgn="l">
              <a:spcBef>
                <a:spcPts val="3000"/>
              </a:spcBef>
              <a:spcAft>
                <a:spcPts val="2400"/>
              </a:spcAft>
            </a:pPr>
            <a:r>
              <a:rPr lang="en-GB" sz="2800" b="1" dirty="0"/>
              <a:t>There is a risk with </a:t>
            </a:r>
            <a:r>
              <a:rPr lang="en-GB" sz="2800" b="1" u="sng" dirty="0"/>
              <a:t>all </a:t>
            </a:r>
            <a:r>
              <a:rPr lang="en-GB" sz="2800" b="1" dirty="0"/>
              <a:t>emollients, including paraffin-free emollients</a:t>
            </a:r>
          </a:p>
        </p:txBody>
      </p:sp>
    </p:spTree>
    <p:extLst>
      <p:ext uri="{BB962C8B-B14F-4D97-AF65-F5344CB8AC3E}">
        <p14:creationId xmlns:p14="http://schemas.microsoft.com/office/powerpoint/2010/main" val="217936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B0EF6-3B75-4795-90FF-816FFA54DF66}"/>
              </a:ext>
            </a:extLst>
          </p:cNvPr>
          <p:cNvPicPr>
            <a:picLocks noChangeAspect="1"/>
          </p:cNvPicPr>
          <p:nvPr/>
        </p:nvPicPr>
        <p:blipFill>
          <a:blip r:embed="rId3"/>
          <a:stretch>
            <a:fillRect/>
          </a:stretch>
        </p:blipFill>
        <p:spPr>
          <a:xfrm>
            <a:off x="583884" y="2202438"/>
            <a:ext cx="7749766" cy="4066693"/>
          </a:xfrm>
          <a:prstGeom prst="rect">
            <a:avLst/>
          </a:prstGeom>
        </p:spPr>
      </p:pic>
      <p:pic>
        <p:nvPicPr>
          <p:cNvPr id="3" name="Picture 2">
            <a:extLst>
              <a:ext uri="{FF2B5EF4-FFF2-40B4-BE49-F238E27FC236}">
                <a16:creationId xmlns:a16="http://schemas.microsoft.com/office/drawing/2014/main" id="{F369FF96-14B9-475F-8FCC-9379D52B7264}"/>
              </a:ext>
            </a:extLst>
          </p:cNvPr>
          <p:cNvPicPr>
            <a:picLocks noChangeAspect="1"/>
          </p:cNvPicPr>
          <p:nvPr/>
        </p:nvPicPr>
        <p:blipFill>
          <a:blip r:embed="rId4"/>
          <a:stretch>
            <a:fillRect/>
          </a:stretch>
        </p:blipFill>
        <p:spPr>
          <a:xfrm>
            <a:off x="1982708" y="1921150"/>
            <a:ext cx="1096280" cy="707885"/>
          </a:xfrm>
          <a:prstGeom prst="rect">
            <a:avLst/>
          </a:prstGeom>
        </p:spPr>
      </p:pic>
      <p:pic>
        <p:nvPicPr>
          <p:cNvPr id="5" name="Picture 4">
            <a:extLst>
              <a:ext uri="{FF2B5EF4-FFF2-40B4-BE49-F238E27FC236}">
                <a16:creationId xmlns:a16="http://schemas.microsoft.com/office/drawing/2014/main" id="{80FCED50-E709-4D61-B62A-275999C700CE}"/>
              </a:ext>
            </a:extLst>
          </p:cNvPr>
          <p:cNvPicPr>
            <a:picLocks noChangeAspect="1"/>
          </p:cNvPicPr>
          <p:nvPr/>
        </p:nvPicPr>
        <p:blipFill>
          <a:blip r:embed="rId5"/>
          <a:stretch>
            <a:fillRect/>
          </a:stretch>
        </p:blipFill>
        <p:spPr>
          <a:xfrm>
            <a:off x="3010772" y="4875509"/>
            <a:ext cx="837901" cy="695004"/>
          </a:xfrm>
          <a:prstGeom prst="rect">
            <a:avLst/>
          </a:prstGeom>
        </p:spPr>
      </p:pic>
      <p:pic>
        <p:nvPicPr>
          <p:cNvPr id="7" name="Picture 6">
            <a:extLst>
              <a:ext uri="{FF2B5EF4-FFF2-40B4-BE49-F238E27FC236}">
                <a16:creationId xmlns:a16="http://schemas.microsoft.com/office/drawing/2014/main" id="{75AB7FCC-47EE-40FE-94E3-25280B0C43FF}"/>
              </a:ext>
            </a:extLst>
          </p:cNvPr>
          <p:cNvPicPr>
            <a:picLocks noChangeAspect="1"/>
          </p:cNvPicPr>
          <p:nvPr/>
        </p:nvPicPr>
        <p:blipFill>
          <a:blip r:embed="rId6"/>
          <a:stretch>
            <a:fillRect/>
          </a:stretch>
        </p:blipFill>
        <p:spPr>
          <a:xfrm>
            <a:off x="3961468" y="4531033"/>
            <a:ext cx="823031" cy="695004"/>
          </a:xfrm>
          <a:prstGeom prst="rect">
            <a:avLst/>
          </a:prstGeom>
        </p:spPr>
      </p:pic>
      <p:pic>
        <p:nvPicPr>
          <p:cNvPr id="8" name="Picture 7">
            <a:extLst>
              <a:ext uri="{FF2B5EF4-FFF2-40B4-BE49-F238E27FC236}">
                <a16:creationId xmlns:a16="http://schemas.microsoft.com/office/drawing/2014/main" id="{D7CAA867-27DE-4A2A-A7CB-E81A5F984221}"/>
              </a:ext>
            </a:extLst>
          </p:cNvPr>
          <p:cNvPicPr>
            <a:picLocks noChangeAspect="1"/>
          </p:cNvPicPr>
          <p:nvPr/>
        </p:nvPicPr>
        <p:blipFill>
          <a:blip r:embed="rId7"/>
          <a:stretch>
            <a:fillRect/>
          </a:stretch>
        </p:blipFill>
        <p:spPr>
          <a:xfrm>
            <a:off x="4883778" y="4438067"/>
            <a:ext cx="816935" cy="688908"/>
          </a:xfrm>
          <a:prstGeom prst="rect">
            <a:avLst/>
          </a:prstGeom>
        </p:spPr>
      </p:pic>
      <p:pic>
        <p:nvPicPr>
          <p:cNvPr id="9" name="Picture 8">
            <a:extLst>
              <a:ext uri="{FF2B5EF4-FFF2-40B4-BE49-F238E27FC236}">
                <a16:creationId xmlns:a16="http://schemas.microsoft.com/office/drawing/2014/main" id="{F16C7370-2E43-4981-BFA8-D26D9FDC87B6}"/>
              </a:ext>
            </a:extLst>
          </p:cNvPr>
          <p:cNvPicPr>
            <a:picLocks noChangeAspect="1"/>
          </p:cNvPicPr>
          <p:nvPr/>
        </p:nvPicPr>
        <p:blipFill>
          <a:blip r:embed="rId8"/>
          <a:stretch>
            <a:fillRect/>
          </a:stretch>
        </p:blipFill>
        <p:spPr>
          <a:xfrm>
            <a:off x="5739766" y="4092026"/>
            <a:ext cx="963251" cy="1018120"/>
          </a:xfrm>
          <a:prstGeom prst="rect">
            <a:avLst/>
          </a:prstGeom>
        </p:spPr>
      </p:pic>
      <p:pic>
        <p:nvPicPr>
          <p:cNvPr id="10" name="Picture 9">
            <a:extLst>
              <a:ext uri="{FF2B5EF4-FFF2-40B4-BE49-F238E27FC236}">
                <a16:creationId xmlns:a16="http://schemas.microsoft.com/office/drawing/2014/main" id="{B19E62CD-F9BF-49FA-833C-DD91EFA7FDAC}"/>
              </a:ext>
            </a:extLst>
          </p:cNvPr>
          <p:cNvPicPr>
            <a:picLocks noChangeAspect="1"/>
          </p:cNvPicPr>
          <p:nvPr/>
        </p:nvPicPr>
        <p:blipFill>
          <a:blip r:embed="rId9"/>
          <a:stretch>
            <a:fillRect/>
          </a:stretch>
        </p:blipFill>
        <p:spPr>
          <a:xfrm>
            <a:off x="6610518" y="4702454"/>
            <a:ext cx="1201016" cy="512108"/>
          </a:xfrm>
          <a:prstGeom prst="rect">
            <a:avLst/>
          </a:prstGeom>
        </p:spPr>
      </p:pic>
      <p:pic>
        <p:nvPicPr>
          <p:cNvPr id="12" name="Picture 11">
            <a:extLst>
              <a:ext uri="{FF2B5EF4-FFF2-40B4-BE49-F238E27FC236}">
                <a16:creationId xmlns:a16="http://schemas.microsoft.com/office/drawing/2014/main" id="{BB3A77A4-8360-4A88-82CA-3CED92BF3110}"/>
              </a:ext>
            </a:extLst>
          </p:cNvPr>
          <p:cNvPicPr>
            <a:picLocks noChangeAspect="1"/>
          </p:cNvPicPr>
          <p:nvPr/>
        </p:nvPicPr>
        <p:blipFill>
          <a:blip r:embed="rId10"/>
          <a:stretch>
            <a:fillRect/>
          </a:stretch>
        </p:blipFill>
        <p:spPr>
          <a:xfrm>
            <a:off x="3651510" y="2479324"/>
            <a:ext cx="3829463" cy="1204339"/>
          </a:xfrm>
          <a:prstGeom prst="rect">
            <a:avLst/>
          </a:prstGeom>
        </p:spPr>
      </p:pic>
      <p:sp>
        <p:nvSpPr>
          <p:cNvPr id="11" name="TextBox 10">
            <a:extLst>
              <a:ext uri="{FF2B5EF4-FFF2-40B4-BE49-F238E27FC236}">
                <a16:creationId xmlns:a16="http://schemas.microsoft.com/office/drawing/2014/main" id="{1F2113B2-9916-4125-9CD7-F0B5CAE67575}"/>
              </a:ext>
            </a:extLst>
          </p:cNvPr>
          <p:cNvSpPr txBox="1"/>
          <p:nvPr/>
        </p:nvSpPr>
        <p:spPr>
          <a:xfrm>
            <a:off x="659387" y="6215109"/>
            <a:ext cx="7288040" cy="276999"/>
          </a:xfrm>
          <a:prstGeom prst="rect">
            <a:avLst/>
          </a:prstGeom>
          <a:noFill/>
        </p:spPr>
        <p:txBody>
          <a:bodyPr wrap="square" rtlCol="0">
            <a:spAutoFit/>
          </a:bodyPr>
          <a:lstStyle/>
          <a:p>
            <a:pPr algn="l"/>
            <a:r>
              <a:rPr lang="en-GB" dirty="0">
                <a:solidFill>
                  <a:schemeClr val="bg1"/>
                </a:solidFill>
              </a:rPr>
              <a:t>WSP – White soft paraffin; LP – Liquid paraffin</a:t>
            </a:r>
          </a:p>
        </p:txBody>
      </p:sp>
      <p:sp>
        <p:nvSpPr>
          <p:cNvPr id="4" name="TextBox 3">
            <a:extLst>
              <a:ext uri="{FF2B5EF4-FFF2-40B4-BE49-F238E27FC236}">
                <a16:creationId xmlns:a16="http://schemas.microsoft.com/office/drawing/2014/main" id="{D2A9FDA5-94D2-491E-99C8-B96B765A9BB8}"/>
              </a:ext>
            </a:extLst>
          </p:cNvPr>
          <p:cNvSpPr txBox="1"/>
          <p:nvPr/>
        </p:nvSpPr>
        <p:spPr>
          <a:xfrm>
            <a:off x="8432929" y="2671362"/>
            <a:ext cx="3425970" cy="2554545"/>
          </a:xfrm>
          <a:prstGeom prst="rect">
            <a:avLst/>
          </a:prstGeom>
          <a:noFill/>
        </p:spPr>
        <p:txBody>
          <a:bodyPr wrap="square" rtlCol="0">
            <a:spAutoFit/>
          </a:bodyPr>
          <a:lstStyle/>
          <a:p>
            <a:pPr algn="l"/>
            <a:r>
              <a:rPr lang="en-GB" sz="2000" u="sng" dirty="0">
                <a:solidFill>
                  <a:srgbClr val="00AD93"/>
                </a:solidFill>
              </a:rPr>
              <a:t>All</a:t>
            </a:r>
            <a:r>
              <a:rPr lang="en-GB" sz="2000" dirty="0"/>
              <a:t> paraffin base </a:t>
            </a:r>
            <a:r>
              <a:rPr lang="en-GB" sz="2000" u="sng" dirty="0">
                <a:solidFill>
                  <a:srgbClr val="00AD93"/>
                </a:solidFill>
              </a:rPr>
              <a:t>emollients</a:t>
            </a:r>
            <a:r>
              <a:rPr lang="en-GB" sz="2000" dirty="0"/>
              <a:t> (containing from 6% to 100% paraffins) AND the paraffin-free products (castor oil or oatmeal base) </a:t>
            </a:r>
            <a:r>
              <a:rPr lang="en-GB" sz="2000" u="sng" dirty="0">
                <a:solidFill>
                  <a:srgbClr val="00AD93"/>
                </a:solidFill>
              </a:rPr>
              <a:t>significantly reduced the time to ignition from ~65 seconds to 10-15 seconds</a:t>
            </a:r>
          </a:p>
        </p:txBody>
      </p:sp>
      <p:sp>
        <p:nvSpPr>
          <p:cNvPr id="13" name="Rectangle 12">
            <a:extLst>
              <a:ext uri="{FF2B5EF4-FFF2-40B4-BE49-F238E27FC236}">
                <a16:creationId xmlns:a16="http://schemas.microsoft.com/office/drawing/2014/main" id="{AB9D41D5-FD16-4E75-AC41-ADB97394569B}"/>
              </a:ext>
            </a:extLst>
          </p:cNvPr>
          <p:cNvSpPr/>
          <p:nvPr/>
        </p:nvSpPr>
        <p:spPr>
          <a:xfrm>
            <a:off x="727223" y="1214311"/>
            <a:ext cx="7900729" cy="707886"/>
          </a:xfrm>
          <a:prstGeom prst="rect">
            <a:avLst/>
          </a:prstGeom>
        </p:spPr>
        <p:txBody>
          <a:bodyPr wrap="square">
            <a:spAutoFit/>
          </a:bodyPr>
          <a:lstStyle/>
          <a:p>
            <a:pPr algn="ctr"/>
            <a:r>
              <a:rPr lang="en-US" altLang="en-US" sz="2000" u="sng" dirty="0"/>
              <a:t>Time to ignition results on cotton (200 thread count) with skin product (contaminant) left for 24 hours</a:t>
            </a:r>
            <a:endParaRPr lang="en-GB" sz="2000" u="sng" dirty="0"/>
          </a:p>
        </p:txBody>
      </p:sp>
      <p:sp>
        <p:nvSpPr>
          <p:cNvPr id="12292" name="Rectangle 4"/>
          <p:cNvSpPr>
            <a:spLocks noGrp="1" noChangeArrowheads="1"/>
          </p:cNvSpPr>
          <p:nvPr>
            <p:ph type="title"/>
          </p:nvPr>
        </p:nvSpPr>
        <p:spPr>
          <a:xfrm>
            <a:off x="294884" y="353721"/>
            <a:ext cx="10125655" cy="566882"/>
          </a:xfrm>
        </p:spPr>
        <p:txBody>
          <a:bodyPr/>
          <a:lstStyle/>
          <a:p>
            <a:r>
              <a:rPr lang="en-US" altLang="en-US" dirty="0"/>
              <a:t>Research conducted by Anglia Ruskin University</a:t>
            </a:r>
            <a:r>
              <a:rPr lang="en-US" altLang="en-US" baseline="30000" dirty="0"/>
              <a:t>1</a:t>
            </a:r>
            <a:r>
              <a:rPr lang="en-US" altLang="en-US" sz="2800" dirty="0"/>
              <a:t/>
            </a:r>
            <a:br>
              <a:rPr lang="en-US" altLang="en-US" sz="2800" dirty="0"/>
            </a:br>
            <a:endParaRPr lang="en-US" altLang="en-US" sz="2800" dirty="0"/>
          </a:p>
        </p:txBody>
      </p:sp>
      <p:pic>
        <p:nvPicPr>
          <p:cNvPr id="15" name="Picture 14">
            <a:extLst>
              <a:ext uri="{FF2B5EF4-FFF2-40B4-BE49-F238E27FC236}">
                <a16:creationId xmlns:a16="http://schemas.microsoft.com/office/drawing/2014/main" id="{67DC9842-C507-4B0F-9E9C-1E9DDF54BF5D}"/>
              </a:ext>
            </a:extLst>
          </p:cNvPr>
          <p:cNvPicPr>
            <a:picLocks noChangeAspect="1"/>
          </p:cNvPicPr>
          <p:nvPr/>
        </p:nvPicPr>
        <p:blipFill>
          <a:blip r:embed="rId11"/>
          <a:stretch>
            <a:fillRect/>
          </a:stretch>
        </p:blipFill>
        <p:spPr>
          <a:xfrm>
            <a:off x="10321299" y="353721"/>
            <a:ext cx="1575817" cy="1002793"/>
          </a:xfrm>
          <a:prstGeom prst="rect">
            <a:avLst/>
          </a:prstGeom>
        </p:spPr>
      </p:pic>
    </p:spTree>
  </p:cSld>
  <p:clrMapOvr>
    <a:masterClrMapping/>
  </p:clrMapOvr>
</p:sld>
</file>

<file path=ppt/theme/theme1.xml><?xml version="1.0" encoding="utf-8"?>
<a:theme xmlns:a="http://schemas.openxmlformats.org/drawingml/2006/main" name="Corporate-OfficialSensitiv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rporate - All logos">
  <a:themeElements>
    <a:clrScheme name="Corporate">
      <a:dk1>
        <a:srgbClr val="00204E"/>
      </a:dk1>
      <a:lt1>
        <a:srgbClr val="FFFFFF"/>
      </a:lt1>
      <a:dk2>
        <a:srgbClr val="00204E"/>
      </a:dk2>
      <a:lt2>
        <a:srgbClr val="FFFFFF"/>
      </a:lt2>
      <a:accent1>
        <a:srgbClr val="0F1290"/>
      </a:accent1>
      <a:accent2>
        <a:srgbClr val="4B92DB"/>
      </a:accent2>
      <a:accent3>
        <a:srgbClr val="009AA6"/>
      </a:accent3>
      <a:accent4>
        <a:srgbClr val="0F1290"/>
      </a:accent4>
      <a:accent5>
        <a:srgbClr val="009AA6"/>
      </a:accent5>
      <a:accent6>
        <a:srgbClr val="4B92DB"/>
      </a:accent6>
      <a:hlink>
        <a:srgbClr val="002060"/>
      </a:hlink>
      <a:folHlink>
        <a:srgbClr val="4B92DB"/>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DC7EB0FB49464C8EC438F1CE053DBE" ma:contentTypeVersion="12" ma:contentTypeDescription="Create a new document." ma:contentTypeScope="" ma:versionID="809a7afc7a65e387c0715e5c93627bac">
  <xsd:schema xmlns:xsd="http://www.w3.org/2001/XMLSchema" xmlns:xs="http://www.w3.org/2001/XMLSchema" xmlns:p="http://schemas.microsoft.com/office/2006/metadata/properties" xmlns:ns3="769ebd85-33b1-40b0-b57d-9e1ed3227c8d" xmlns:ns4="01560da8-91a8-40fa-baad-333fc2c24192" targetNamespace="http://schemas.microsoft.com/office/2006/metadata/properties" ma:root="true" ma:fieldsID="cf50f233a513fb3940a8373588bfa2d6" ns3:_="" ns4:_="">
    <xsd:import namespace="769ebd85-33b1-40b0-b57d-9e1ed3227c8d"/>
    <xsd:import namespace="01560da8-91a8-40fa-baad-333fc2c2419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ebd85-33b1-40b0-b57d-9e1ed3227c8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560da8-91a8-40fa-baad-333fc2c2419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3722D0-465D-4D0D-ADE8-7028B5DC88ED}">
  <ds:schemaRefs>
    <ds:schemaRef ds:uri="http://schemas.microsoft.com/sharepoint/v3/contenttype/forms"/>
  </ds:schemaRefs>
</ds:datastoreItem>
</file>

<file path=customXml/itemProps2.xml><?xml version="1.0" encoding="utf-8"?>
<ds:datastoreItem xmlns:ds="http://schemas.openxmlformats.org/officeDocument/2006/customXml" ds:itemID="{B9E9C9E7-DB0B-4946-B327-FE0C86EC9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ebd85-33b1-40b0-b57d-9e1ed3227c8d"/>
    <ds:schemaRef ds:uri="01560da8-91a8-40fa-baad-333fc2c2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7ED544-8191-4BAC-96A7-55632E0C328F}">
  <ds:schemaRefs>
    <ds:schemaRef ds:uri="http://purl.org/dc/dcmitype/"/>
    <ds:schemaRef ds:uri="http://schemas.microsoft.com/office/infopath/2007/PartnerControls"/>
    <ds:schemaRef ds:uri="http://purl.org/dc/elements/1.1/"/>
    <ds:schemaRef ds:uri="http://schemas.microsoft.com/office/2006/metadata/properties"/>
    <ds:schemaRef ds:uri="769ebd85-33b1-40b0-b57d-9e1ed3227c8d"/>
    <ds:schemaRef ds:uri="http://schemas.microsoft.com/office/2006/documentManagement/types"/>
    <ds:schemaRef ds:uri="http://purl.org/dc/terms/"/>
    <ds:schemaRef ds:uri="http://schemas.openxmlformats.org/package/2006/metadata/core-properties"/>
    <ds:schemaRef ds:uri="01560da8-91a8-40fa-baad-333fc2c241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416</TotalTime>
  <Words>3028</Words>
  <Application>Microsoft Office PowerPoint</Application>
  <PresentationFormat>Widescreen</PresentationFormat>
  <Paragraphs>242</Paragraphs>
  <Slides>24</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Segoe UI</vt:lpstr>
      <vt:lpstr>Verdana</vt:lpstr>
      <vt:lpstr>Wingdings</vt:lpstr>
      <vt:lpstr>Corporate-OfficialSensitive</vt:lpstr>
      <vt:lpstr>Corporate - All logos</vt:lpstr>
      <vt:lpstr>Emollients – risk of severe and fatal burns</vt:lpstr>
      <vt:lpstr>Medicines &amp; Healthcare products Regulatory Agency</vt:lpstr>
      <vt:lpstr>Key learning objectives</vt:lpstr>
      <vt:lpstr>Emollients</vt:lpstr>
      <vt:lpstr>Risk of severe and fatal burns</vt:lpstr>
      <vt:lpstr>Understanding the mechanism of the risk </vt:lpstr>
      <vt:lpstr>Misunderstanding the risk – survey of pharmacists</vt:lpstr>
      <vt:lpstr>Scope of the risk – which emollients have this risk?</vt:lpstr>
      <vt:lpstr>Research conducted by Anglia Ruskin University1 </vt:lpstr>
      <vt:lpstr>Fire Tests conducted by West Yorkshire  Fire &amp; Rescue Service </vt:lpstr>
      <vt:lpstr>Size and nature of the risk (UK data)</vt:lpstr>
      <vt:lpstr>Population at risk and risk factors </vt:lpstr>
      <vt:lpstr>Real life case study: Pauline Taylor</vt:lpstr>
      <vt:lpstr>Real life case study: Brian Bicat</vt:lpstr>
      <vt:lpstr>Brian Bicat – Coroner’s Report</vt:lpstr>
      <vt:lpstr>Options for minimising risk</vt:lpstr>
      <vt:lpstr>Advice for healthcare professionals (1)</vt:lpstr>
      <vt:lpstr>Advice for healthcare professionals (2)</vt:lpstr>
      <vt:lpstr>Expert Advice – UK Commission on Human Medicines*</vt:lpstr>
      <vt:lpstr>Expert Advice – Commission on Human Medicines</vt:lpstr>
      <vt:lpstr>Awareness campaign and resources</vt:lpstr>
      <vt:lpstr>What else can you do?</vt:lpstr>
      <vt:lpstr>References and further reading</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Emollients – risk of severe and fatal burn injury</dc:title>
  <dc:creator>Claire Davies</dc:creator>
  <cp:lastModifiedBy>Emma Such</cp:lastModifiedBy>
  <cp:revision>27</cp:revision>
  <dcterms:created xsi:type="dcterms:W3CDTF">2020-07-28T10:01:34Z</dcterms:created>
  <dcterms:modified xsi:type="dcterms:W3CDTF">2020-12-07T09:14:46Z</dcterms:modified>
</cp:coreProperties>
</file>