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756" r:id="rId5"/>
  </p:sldMasterIdLst>
  <p:notesMasterIdLst>
    <p:notesMasterId r:id="rId25"/>
  </p:notesMasterIdLst>
  <p:handoutMasterIdLst>
    <p:handoutMasterId r:id="rId26"/>
  </p:handoutMasterIdLst>
  <p:sldIdLst>
    <p:sldId id="276" r:id="rId6"/>
    <p:sldId id="280" r:id="rId7"/>
    <p:sldId id="256" r:id="rId8"/>
    <p:sldId id="331" r:id="rId9"/>
    <p:sldId id="262" r:id="rId10"/>
    <p:sldId id="330" r:id="rId11"/>
    <p:sldId id="259" r:id="rId12"/>
    <p:sldId id="260" r:id="rId13"/>
    <p:sldId id="261" r:id="rId14"/>
    <p:sldId id="286" r:id="rId15"/>
    <p:sldId id="264" r:id="rId16"/>
    <p:sldId id="267" r:id="rId17"/>
    <p:sldId id="281" r:id="rId18"/>
    <p:sldId id="269" r:id="rId19"/>
    <p:sldId id="270" r:id="rId20"/>
    <p:sldId id="271" r:id="rId21"/>
    <p:sldId id="283" r:id="rId22"/>
    <p:sldId id="284" r:id="rId23"/>
    <p:sldId id="275" r:id="rId24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4C4C4C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73428D-DC90-4827-9F09-3B8574345C91}" v="15" dt="2023-11-15T10:34:15.9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85949" autoAdjust="0"/>
  </p:normalViewPr>
  <p:slideViewPr>
    <p:cSldViewPr>
      <p:cViewPr varScale="1">
        <p:scale>
          <a:sx n="57" d="100"/>
          <a:sy n="57" d="100"/>
        </p:scale>
        <p:origin x="154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8029D2FE-340A-4FA5-AC93-7784B5AD552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EBA83813-93C2-44DC-8F19-07A1B0184E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198A7162-3407-406D-A873-36A00D3787B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55EABB8E-ABD6-43A3-B5F7-C578BA83297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D8A096-0B21-4EF7-839B-98C9E1F3CD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1471E3-98FC-4FE1-AA67-2FE95830AD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69C79-56B8-4CDF-B847-6E6B59295E7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96CB970-9911-4F0F-B61F-A4F5EEC2171D}" type="datetimeFigureOut">
              <a:rPr lang="en-GB"/>
              <a:pPr>
                <a:defRPr/>
              </a:pPr>
              <a:t>16/11/2023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03A6AB7-E709-4DA8-9DA5-F0E14EECE04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0202ACD-4B5A-4495-94ED-2C3A7A80BC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6E6637-F24D-4CD3-8442-804C20FC5DC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7E2E0-5584-483F-8B26-DB58D0E0FD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00E833D-0AE6-423D-8DA2-5DE76223B5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9CC4434E-D842-46DF-AE6B-03EBD3F18B4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7659C3FE-118C-4A9B-9FB6-1995891796E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5A46D56A-DDA2-4C3D-8062-2565C6DD1D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C9243B90-D416-4AD0-BC04-E9E32D2B7A96}" type="slidenum">
              <a:rPr lang="en-GB" altLang="en-US" sz="1200" smtClean="0"/>
              <a:pPr/>
              <a:t>8</a:t>
            </a:fld>
            <a:endParaRPr lang="en-GB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FE136153-E59C-4FFD-8501-41D9A22E865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013" y="6145213"/>
            <a:ext cx="1449387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457200"/>
            <a:ext cx="7620000" cy="29718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791200"/>
            <a:ext cx="6858000" cy="914400"/>
          </a:xfrm>
        </p:spPr>
        <p:txBody>
          <a:bodyPr anchor="b"/>
          <a:lstStyle>
            <a:lvl1pPr marL="0" indent="0">
              <a:defRPr b="1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01086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01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609600"/>
            <a:ext cx="2038350" cy="5181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962650" cy="5181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023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4854B5-247D-4CDE-8AE1-41AF7E2C9C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98ED2C-D4DC-476D-8A58-B49075D61F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08F3B4-C0C4-47C9-BAA4-7F6101F2CF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93365CB-6945-46CE-AEFC-D44F3636E7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6576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1ACA76-1658-42FE-B715-0ACFCFA5F1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FB357D-3B38-445D-AA62-EB3BF25BAD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62B1F3-37F4-4E65-B65A-14430251B9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379C61-A120-49A2-8ABD-F66FD91F59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8732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E03207-619A-427E-9B89-275C010778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21A769-A39C-4EE0-A8E0-3FB1A5BB0F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7BB5423-6E96-4945-984F-421CE71C7D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1FEA4C-A8BF-49C6-9D48-75FCF1BA4B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57443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1F9CBF-EF1B-4613-9C5E-88E7B54CDD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0C30DA-EC62-4942-92E3-BA8D444656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3B0E2B-1921-4ABC-884A-9D1C7B285A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1E92EBA-F801-4E72-ABD6-AED9AB3E24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1143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D653A36-31A9-4E24-BCBF-BB431BF9B5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12B730E-0262-424B-8349-5DC8DFB403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DB76386-FA5A-4466-987F-5A35FB1863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915941B-7080-4C94-8ADE-C152CD22AF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57845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DBEC699-11E7-4158-8C5C-86C34FCBE3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7B46028-AC36-4C75-B74A-BA60C1A4FA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12A7DAA-97C0-4A6A-82C9-ACF9025E3B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1ADEACE-DF69-47D5-B781-1B626BC48B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9185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4819268-F07D-40CE-A1E5-FBE0B40AB0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80B7E95-66EB-4736-BD6D-C96D4B94A1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0C025BD-CED0-4472-B1A1-E54C2E9129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B96115E-C2F1-47F3-93FF-863A064B39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67685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6447F8-006A-4059-AE45-AC1159947C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119066-2022-4FAC-8B86-194A16CFDC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1A0C8D-157A-40D7-872F-DE1DA769AE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018087E-0C2F-4C25-B190-52D7A33AFD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1583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6207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EC87F8-8954-434F-A156-60C0C3EBC3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7B49B-31AD-406A-A909-26F4C5C7D3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97D0F7-D4C4-4B4B-B2E5-D4D9A9BA26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0278467-BB33-4A11-9DA5-04495D04A7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93171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BFCD8F-C0C2-49D8-B9BB-F5F4069903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1736BE-5687-41DA-927F-85663AE57D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7271A9-55D0-405F-8FBE-DB20B8EBB6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3DE239C-6CE3-4508-963D-60851ABE68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65159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EC8993-1D2A-42A8-8385-B5C26D80F3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68F629-D3BD-491C-9719-767B98D44C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FEC06B-0206-4ED5-AF80-1C8428AE53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6C2AEBA-83E2-4FD6-93CC-AC94DC13FD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74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3054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19812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107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067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136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7288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981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0238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9192F70-BE86-4E3F-A0EF-9F9A9D4F4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8153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Use this style for headers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7C4B626-722F-4C9B-96DC-A1257225EC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81534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0"/>
            <a:endParaRPr lang="en-US" altLang="en-US"/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endParaRPr lang="en-US" altLang="en-US"/>
          </a:p>
        </p:txBody>
      </p:sp>
      <p:pic>
        <p:nvPicPr>
          <p:cNvPr id="1028" name="Picture 7">
            <a:extLst>
              <a:ext uri="{FF2B5EF4-FFF2-40B4-BE49-F238E27FC236}">
                <a16:creationId xmlns:a16="http://schemas.microsoft.com/office/drawing/2014/main" id="{7C860325-7ACA-46FB-8C4D-12FE52D82C5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013" y="6145213"/>
            <a:ext cx="1449387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75" r:id="rId1"/>
    <p:sldLayoutId id="2147484465" r:id="rId2"/>
    <p:sldLayoutId id="2147484466" r:id="rId3"/>
    <p:sldLayoutId id="2147484467" r:id="rId4"/>
    <p:sldLayoutId id="2147484468" r:id="rId5"/>
    <p:sldLayoutId id="2147484469" r:id="rId6"/>
    <p:sldLayoutId id="2147484470" r:id="rId7"/>
    <p:sldLayoutId id="2147484471" r:id="rId8"/>
    <p:sldLayoutId id="2147484472" r:id="rId9"/>
    <p:sldLayoutId id="2147484473" r:id="rId10"/>
    <p:sldLayoutId id="214748447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C4C4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C4C4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C4C4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C4C4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C4C4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4C4C4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4C4C4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4C4C4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4C4C4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rgbClr val="4C4C4C"/>
          </a:solidFill>
          <a:latin typeface="+mn-lt"/>
          <a:ea typeface="+mn-ea"/>
          <a:cs typeface="+mn-cs"/>
        </a:defRPr>
      </a:lvl1pPr>
      <a:lvl2pPr marL="762000" indent="-228600" algn="l" rtl="0" eaLnBrk="0" fontAlgn="base" hangingPunct="0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defRPr sz="2800">
          <a:solidFill>
            <a:srgbClr val="4C4C4C"/>
          </a:solidFill>
          <a:latin typeface="+mn-lt"/>
        </a:defRPr>
      </a:lvl2pPr>
      <a:lvl3pPr marL="1181100" indent="-228600" algn="l" rtl="0" eaLnBrk="0" fontAlgn="base" hangingPunct="0">
        <a:spcBef>
          <a:spcPct val="20000"/>
        </a:spcBef>
        <a:spcAft>
          <a:spcPct val="0"/>
        </a:spcAft>
        <a:buChar char="-"/>
        <a:defRPr sz="2200">
          <a:solidFill>
            <a:srgbClr val="4C4C4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rgbClr val="33333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POWERPOINT SLID BG">
            <a:extLst>
              <a:ext uri="{FF2B5EF4-FFF2-40B4-BE49-F238E27FC236}">
                <a16:creationId xmlns:a16="http://schemas.microsoft.com/office/drawing/2014/main" id="{11F124B8-B29D-489C-86B2-8ED5D3CC0F5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>
            <a:extLst>
              <a:ext uri="{FF2B5EF4-FFF2-40B4-BE49-F238E27FC236}">
                <a16:creationId xmlns:a16="http://schemas.microsoft.com/office/drawing/2014/main" id="{E00E4E28-38D8-4966-A581-0BB68796D2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B810DC9C-1303-45DE-82F4-58B2DEB99A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FE7094FA-98A2-45C7-B505-E39E72BB71E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4C723F3-AD04-48F3-8F8B-159D34844E1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Arial" charset="0"/>
                <a:ea typeface="ＭＳ Ｐゴシック" pitchFamily="16" charset="-128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D678C11-DB77-49EE-9BAF-435B3B37E64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95CC13F-99AD-469A-B354-9CEDEA619A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6" r:id="rId1"/>
    <p:sldLayoutId id="2147484477" r:id="rId2"/>
    <p:sldLayoutId id="2147484478" r:id="rId3"/>
    <p:sldLayoutId id="2147484479" r:id="rId4"/>
    <p:sldLayoutId id="2147484480" r:id="rId5"/>
    <p:sldLayoutId id="2147484481" r:id="rId6"/>
    <p:sldLayoutId id="2147484482" r:id="rId7"/>
    <p:sldLayoutId id="2147484483" r:id="rId8"/>
    <p:sldLayoutId id="2147484484" r:id="rId9"/>
    <p:sldLayoutId id="2147484485" r:id="rId10"/>
    <p:sldLayoutId id="21474844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ottinghamcity.gov.uk/media/3377348/lado-referral-form-009.doc" TargetMode="External"/><Relationship Id="rId7" Type="http://schemas.openxmlformats.org/officeDocument/2006/relationships/image" Target="../media/image3.png"/><Relationship Id="rId2" Type="http://schemas.openxmlformats.org/officeDocument/2006/relationships/hyperlink" Target="mailto:LADO@nottinghamcity.gov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hyperlink" Target="mailto:CityMASH@nottinghamcity.gov.uk" TargetMode="External"/><Relationship Id="rId4" Type="http://schemas.openxmlformats.org/officeDocument/2006/relationships/hyperlink" Target="http://www.nottinghamcity.gov.uk/ncsc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mailto:LADO@nottinghamcity.gov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5E9FEE5E-0891-474D-BFEF-DDC94AA812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484313"/>
            <a:ext cx="7848600" cy="5040312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Role of the Local Authority Designated Officer (LADO)</a:t>
            </a:r>
            <a:endParaRPr lang="en-GB" altLang="en-US" dirty="0"/>
          </a:p>
          <a:p>
            <a:pPr eaLnBrk="1" hangingPunct="1"/>
            <a:endParaRPr lang="en-GB" altLang="en-US" sz="2400" dirty="0"/>
          </a:p>
          <a:p>
            <a:pPr eaLnBrk="1" hangingPunct="1"/>
            <a:endParaRPr lang="en-GB" altLang="en-US" sz="2400" dirty="0"/>
          </a:p>
          <a:p>
            <a:pPr eaLnBrk="1" hangingPunct="1"/>
            <a:endParaRPr lang="en-GB" altLang="en-US" sz="2400" dirty="0"/>
          </a:p>
          <a:p>
            <a:pPr eaLnBrk="1" hangingPunct="1"/>
            <a:r>
              <a:rPr lang="en-GB" altLang="en-US" sz="2400" dirty="0"/>
              <a:t>Caroline Hose – LADO Nottingham City</a:t>
            </a:r>
          </a:p>
        </p:txBody>
      </p:sp>
      <p:pic>
        <p:nvPicPr>
          <p:cNvPr id="17411" name="Picture 4">
            <a:extLst>
              <a:ext uri="{FF2B5EF4-FFF2-40B4-BE49-F238E27FC236}">
                <a16:creationId xmlns:a16="http://schemas.microsoft.com/office/drawing/2014/main" id="{E1EAEDD0-FF74-4C5D-B2CF-399E4F5987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888" y="188913"/>
            <a:ext cx="835025" cy="139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>
            <a:extLst>
              <a:ext uri="{FF2B5EF4-FFF2-40B4-BE49-F238E27FC236}">
                <a16:creationId xmlns:a16="http://schemas.microsoft.com/office/drawing/2014/main" id="{4BEEF288-EF16-4DA9-B62E-0A2DBDB34F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981200"/>
            <a:ext cx="8154987" cy="38100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altLang="en-US" sz="2400" dirty="0"/>
              <a:t>The LADO will review and advise the referrer within one working day if there is a role for the LADO or if it is a matter that can be dealt with under an agencies disciplinary procedures from the outset or wait for outcome from police/social care where applicable.</a:t>
            </a:r>
          </a:p>
          <a:p>
            <a:pPr eaLnBrk="1" hangingPunct="1">
              <a:buFontTx/>
              <a:buChar char="•"/>
            </a:pPr>
            <a:r>
              <a:rPr lang="en-GB" altLang="en-US" sz="2400" dirty="0"/>
              <a:t>Whether the police and children’s social care need to be involved.</a:t>
            </a:r>
          </a:p>
          <a:p>
            <a:pPr eaLnBrk="1" hangingPunct="1">
              <a:buFontTx/>
              <a:buChar char="•"/>
            </a:pPr>
            <a:r>
              <a:rPr lang="en-GB" altLang="en-US" sz="2400" dirty="0"/>
              <a:t>How and by whom should the parents/carers of a child be informed of allegation if not already aware.</a:t>
            </a:r>
          </a:p>
          <a:p>
            <a:pPr eaLnBrk="1" hangingPunct="1">
              <a:buFontTx/>
              <a:buChar char="•"/>
            </a:pPr>
            <a:endParaRPr lang="en-GB" altLang="en-US" sz="2400" dirty="0"/>
          </a:p>
        </p:txBody>
      </p:sp>
      <p:sp>
        <p:nvSpPr>
          <p:cNvPr id="28675" name="Rectangle 4">
            <a:extLst>
              <a:ext uri="{FF2B5EF4-FFF2-40B4-BE49-F238E27FC236}">
                <a16:creationId xmlns:a16="http://schemas.microsoft.com/office/drawing/2014/main" id="{A314858E-B476-4599-A21F-489CD5C5F7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en-GB" altLang="en-US" dirty="0"/>
              <a:t>Referrals </a:t>
            </a:r>
          </a:p>
        </p:txBody>
      </p:sp>
      <p:pic>
        <p:nvPicPr>
          <p:cNvPr id="28676" name="Picture 4">
            <a:extLst>
              <a:ext uri="{FF2B5EF4-FFF2-40B4-BE49-F238E27FC236}">
                <a16:creationId xmlns:a16="http://schemas.microsoft.com/office/drawing/2014/main" id="{07759630-E30F-4FC9-8B8B-3EEDC2F91A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888" y="188913"/>
            <a:ext cx="835025" cy="139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>
            <a:extLst>
              <a:ext uri="{FF2B5EF4-FFF2-40B4-BE49-F238E27FC236}">
                <a16:creationId xmlns:a16="http://schemas.microsoft.com/office/drawing/2014/main" id="{9B0EB8CA-6D0A-48C9-911E-DAB2BEF952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en-GB" altLang="en-US" dirty="0"/>
              <a:t>Referrals Continued</a:t>
            </a:r>
          </a:p>
        </p:txBody>
      </p:sp>
      <p:sp>
        <p:nvSpPr>
          <p:cNvPr id="29699" name="Rectangle 5">
            <a:extLst>
              <a:ext uri="{FF2B5EF4-FFF2-40B4-BE49-F238E27FC236}">
                <a16:creationId xmlns:a16="http://schemas.microsoft.com/office/drawing/2014/main" id="{EB83F09B-D37B-48F4-AB37-EF50490257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412875"/>
            <a:ext cx="9144000" cy="5445125"/>
          </a:xfrm>
          <a:noFill/>
        </p:spPr>
        <p:txBody>
          <a:bodyPr/>
          <a:lstStyle/>
          <a:p>
            <a:pPr lvl="1" eaLnBrk="1" hangingPunct="1"/>
            <a:endParaRPr lang="en-GB" altLang="en-US" sz="2200" dirty="0"/>
          </a:p>
          <a:p>
            <a:pPr lvl="1" eaLnBrk="1" hangingPunct="1"/>
            <a:r>
              <a:rPr lang="en-GB" altLang="en-US" sz="2200" dirty="0"/>
              <a:t>How, when and by who the member of staff/volunteer concerned </a:t>
            </a:r>
          </a:p>
          <a:p>
            <a:pPr lvl="1" eaLnBrk="1" hangingPunct="1">
              <a:buFont typeface="Times" panose="02020603050405020304" pitchFamily="18" charset="0"/>
              <a:buNone/>
            </a:pPr>
            <a:r>
              <a:rPr lang="en-GB" altLang="en-US" sz="2200" dirty="0"/>
              <a:t>	should be told about the allegation if not already aware.</a:t>
            </a:r>
            <a:endParaRPr lang="en-GB" altLang="en-US" sz="2200" b="1" i="1" dirty="0"/>
          </a:p>
          <a:p>
            <a:pPr lvl="1" eaLnBrk="1" hangingPunct="1"/>
            <a:r>
              <a:rPr lang="en-GB" altLang="en-US" sz="2200" dirty="0"/>
              <a:t>What support the child and their carer may require.</a:t>
            </a:r>
          </a:p>
          <a:p>
            <a:pPr lvl="1" eaLnBrk="1" hangingPunct="1"/>
            <a:r>
              <a:rPr lang="en-GB" altLang="en-US" sz="2200" dirty="0"/>
              <a:t>What support the adult subject of the allegation may require.  </a:t>
            </a:r>
          </a:p>
          <a:p>
            <a:pPr lvl="1" eaLnBrk="1" hangingPunct="1"/>
            <a:r>
              <a:rPr lang="en-GB" altLang="en-US" sz="2200" dirty="0"/>
              <a:t>What immediate measures need to be put in place i.e. suspension, restricted duties – these are the employer’s decision ultimately.</a:t>
            </a:r>
          </a:p>
          <a:p>
            <a:pPr lvl="1" eaLnBrk="1" hangingPunct="1"/>
            <a:r>
              <a:rPr lang="en-GB" altLang="en-US" sz="2200" dirty="0"/>
              <a:t>Ofsted notification requirements. </a:t>
            </a:r>
          </a:p>
          <a:p>
            <a:pPr lvl="1" eaLnBrk="1" hangingPunct="1"/>
            <a:r>
              <a:rPr lang="en-GB" altLang="en-US" sz="2200" dirty="0"/>
              <a:t>If an Allegations Management Meeting is to be convened.</a:t>
            </a:r>
          </a:p>
        </p:txBody>
      </p:sp>
      <p:pic>
        <p:nvPicPr>
          <p:cNvPr id="29700" name="Picture 4">
            <a:extLst>
              <a:ext uri="{FF2B5EF4-FFF2-40B4-BE49-F238E27FC236}">
                <a16:creationId xmlns:a16="http://schemas.microsoft.com/office/drawing/2014/main" id="{35930089-489D-475E-BB54-D4DC1AB9D5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888" y="188913"/>
            <a:ext cx="835025" cy="139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1D64DE28-3D90-4AD2-9386-F6ED9B0E51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844675"/>
            <a:ext cx="8153400" cy="3816350"/>
          </a:xfrm>
        </p:spPr>
        <p:txBody>
          <a:bodyPr/>
          <a:lstStyle/>
          <a:p>
            <a:pPr eaLnBrk="1" hangingPunct="1"/>
            <a:r>
              <a:rPr lang="en-GB" altLang="en-US" sz="2600" dirty="0"/>
              <a:t>There are up to three strands regarding possible next steps that the LADO will advise upon: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dirty="0"/>
              <a:t>Police investigation of a possible criminal offence.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dirty="0"/>
              <a:t>Children’s Social Care enquiries/assessment.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dirty="0"/>
              <a:t>Consideration by an employer of safeguarding measures and/or disciplinary action.</a:t>
            </a:r>
          </a:p>
          <a:p>
            <a:pPr eaLnBrk="1" hangingPunct="1"/>
            <a:endParaRPr lang="en-GB" altLang="en-US" dirty="0"/>
          </a:p>
        </p:txBody>
      </p:sp>
      <p:sp>
        <p:nvSpPr>
          <p:cNvPr id="33795" name="Rectangle 4">
            <a:extLst>
              <a:ext uri="{FF2B5EF4-FFF2-40B4-BE49-F238E27FC236}">
                <a16:creationId xmlns:a16="http://schemas.microsoft.com/office/drawing/2014/main" id="{7A722018-0E98-45DA-BC54-DD91D708BB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en-GB" altLang="en-US" sz="3600" dirty="0"/>
              <a:t>Three Strands for Allegations Management</a:t>
            </a:r>
          </a:p>
        </p:txBody>
      </p:sp>
      <p:pic>
        <p:nvPicPr>
          <p:cNvPr id="33796" name="Picture 1" descr="10 Ways to Find Legal Forms You Need">
            <a:extLst>
              <a:ext uri="{FF2B5EF4-FFF2-40B4-BE49-F238E27FC236}">
                <a16:creationId xmlns:a16="http://schemas.microsoft.com/office/drawing/2014/main" id="{7B9D2780-E28D-44DA-AB58-41D8200513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229200"/>
            <a:ext cx="1645747" cy="1929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5">
            <a:extLst>
              <a:ext uri="{FF2B5EF4-FFF2-40B4-BE49-F238E27FC236}">
                <a16:creationId xmlns:a16="http://schemas.microsoft.com/office/drawing/2014/main" id="{A31EAA8F-7678-435E-9591-22D70DBECD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888" y="188913"/>
            <a:ext cx="835025" cy="139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320FC62A-D516-45A2-BCE9-7F356DE14D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57225"/>
            <a:ext cx="8153400" cy="1143000"/>
          </a:xfrm>
        </p:spPr>
        <p:txBody>
          <a:bodyPr/>
          <a:lstStyle/>
          <a:p>
            <a:r>
              <a:rPr lang="en-GB" altLang="en-US" dirty="0"/>
              <a:t>Outcome Categories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715AF924-2A54-4F05-BD1E-120917E1AB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844675"/>
            <a:ext cx="8153400" cy="4403725"/>
          </a:xfrm>
        </p:spPr>
        <p:txBody>
          <a:bodyPr/>
          <a:lstStyle/>
          <a:p>
            <a:r>
              <a:rPr lang="en-GB" altLang="en-US" sz="1800" b="1" dirty="0"/>
              <a:t>Substantiated</a:t>
            </a:r>
            <a:r>
              <a:rPr lang="en-GB" altLang="en-US" sz="1800" dirty="0"/>
              <a:t>: </a:t>
            </a:r>
            <a:r>
              <a:rPr lang="en-GB" altLang="en-US" sz="1800" i="1" dirty="0"/>
              <a:t>there is sufficient evidence to prove the allegation;</a:t>
            </a:r>
          </a:p>
          <a:p>
            <a:endParaRPr lang="en-GB" altLang="en-US" sz="1800" i="1" dirty="0"/>
          </a:p>
          <a:p>
            <a:r>
              <a:rPr lang="en-GB" altLang="en-US" sz="1800" b="1" dirty="0"/>
              <a:t>Unsubstantiated</a:t>
            </a:r>
            <a:r>
              <a:rPr lang="en-GB" altLang="en-US" sz="1800" dirty="0"/>
              <a:t>: </a:t>
            </a:r>
            <a:r>
              <a:rPr lang="en-GB" altLang="en-US" sz="1800" i="1" dirty="0"/>
              <a:t>insufficient evidence to either prove or disprove the allegation. </a:t>
            </a:r>
            <a:r>
              <a:rPr lang="en-GB" sz="18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term, therefore, does not imply guilt or innocence:</a:t>
            </a:r>
            <a:endParaRPr lang="en-GB" i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GB" altLang="en-US" sz="1800" i="1" dirty="0"/>
          </a:p>
          <a:p>
            <a:r>
              <a:rPr lang="en-GB" altLang="en-US" sz="1800" b="1" dirty="0"/>
              <a:t>Unfounded: </a:t>
            </a:r>
            <a:r>
              <a:rPr lang="en-GB" altLang="en-US" sz="1800" i="1" dirty="0"/>
              <a:t>there is no evidence or proper basis which supports the allegation being made, or there is evidence to prove that the allegation is untrue. </a:t>
            </a:r>
            <a:r>
              <a:rPr lang="en-US" altLang="en-US" sz="1800" i="1" dirty="0"/>
              <a:t>It might also indicate that the person making the allegation misinterpreted the incident or was mistaken about what they saw. Alternatively they may not have been aware of all the circumstances;</a:t>
            </a:r>
            <a:endParaRPr lang="en-GB" altLang="en-US" sz="1800" i="1" dirty="0"/>
          </a:p>
          <a:p>
            <a:endParaRPr lang="en-GB" altLang="en-US" sz="1800" i="1" dirty="0"/>
          </a:p>
          <a:p>
            <a:r>
              <a:rPr lang="en-GB" altLang="en-US" sz="1800" b="1" dirty="0"/>
              <a:t>Malicious</a:t>
            </a:r>
            <a:r>
              <a:rPr lang="en-GB" altLang="en-US" sz="1800" dirty="0"/>
              <a:t>: </a:t>
            </a:r>
            <a:r>
              <a:rPr lang="en-GB" altLang="en-US" sz="1800" i="1" dirty="0"/>
              <a:t>sufficient evidence to disprove the allegation and show that there has been a deliberate act to deceive;</a:t>
            </a:r>
          </a:p>
          <a:p>
            <a:endParaRPr lang="en-GB" altLang="en-US" sz="1800" i="1" dirty="0"/>
          </a:p>
          <a:p>
            <a:r>
              <a:rPr lang="en-GB" altLang="en-US" sz="1800" b="1" dirty="0"/>
              <a:t>False – Education sector only: </a:t>
            </a:r>
            <a:r>
              <a:rPr lang="en-GB" altLang="en-US" sz="1800" i="1" dirty="0"/>
              <a:t>there is sufficient evidence to</a:t>
            </a:r>
          </a:p>
          <a:p>
            <a:r>
              <a:rPr lang="en-GB" altLang="en-US" sz="1800" i="1" dirty="0"/>
              <a:t> disprove the allegation.  </a:t>
            </a:r>
          </a:p>
          <a:p>
            <a:endParaRPr lang="en-GB" altLang="en-US" sz="1800" i="1" dirty="0"/>
          </a:p>
          <a:p>
            <a:endParaRPr lang="en-GB" altLang="en-US" dirty="0"/>
          </a:p>
        </p:txBody>
      </p:sp>
      <p:pic>
        <p:nvPicPr>
          <p:cNvPr id="36868" name="Picture 1" descr="L'estrema destra in Lombardia - MilanoInMovimento">
            <a:extLst>
              <a:ext uri="{FF2B5EF4-FFF2-40B4-BE49-F238E27FC236}">
                <a16:creationId xmlns:a16="http://schemas.microsoft.com/office/drawing/2014/main" id="{774FA653-283B-469A-88E5-DCC4414E32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595"/>
            <a:ext cx="2409825" cy="180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4">
            <a:extLst>
              <a:ext uri="{FF2B5EF4-FFF2-40B4-BE49-F238E27FC236}">
                <a16:creationId xmlns:a16="http://schemas.microsoft.com/office/drawing/2014/main" id="{6BD85F82-105B-4098-A6DB-327B19794C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888" y="188913"/>
            <a:ext cx="835025" cy="139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>
            <a:extLst>
              <a:ext uri="{FF2B5EF4-FFF2-40B4-BE49-F238E27FC236}">
                <a16:creationId xmlns:a16="http://schemas.microsoft.com/office/drawing/2014/main" id="{510A2F8C-88D4-4868-88B1-7675A9B22E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en-GB" altLang="en-US" sz="3600"/>
              <a:t>Potential Outcomes</a:t>
            </a:r>
          </a:p>
        </p:txBody>
      </p:sp>
      <p:sp>
        <p:nvSpPr>
          <p:cNvPr id="20483" name="Rectangle 5">
            <a:extLst>
              <a:ext uri="{FF2B5EF4-FFF2-40B4-BE49-F238E27FC236}">
                <a16:creationId xmlns:a16="http://schemas.microsoft.com/office/drawing/2014/main" id="{77C24536-E121-4950-9E58-C5B96EE2B2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484313"/>
            <a:ext cx="8153400" cy="5040312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GB" altLang="en-US" dirty="0"/>
              <a:t>Disciplinary Procedures – training, performance plan, verbal or written warning, dismissal </a:t>
            </a:r>
          </a:p>
          <a:p>
            <a:pPr marL="0" indent="0" eaLnBrk="1" hangingPunct="1">
              <a:defRPr/>
            </a:pPr>
            <a:endParaRPr lang="en-GB" altLang="en-US" dirty="0"/>
          </a:p>
          <a:p>
            <a:pPr eaLnBrk="1" hangingPunct="1">
              <a:buFontTx/>
              <a:buChar char="•"/>
              <a:defRPr/>
            </a:pPr>
            <a:r>
              <a:rPr lang="en-GB" altLang="en-US" dirty="0"/>
              <a:t>Referral to the Disclosure and Barring Service (DBS) </a:t>
            </a:r>
          </a:p>
          <a:p>
            <a:pPr marL="0" indent="0" eaLnBrk="1" hangingPunct="1">
              <a:defRPr/>
            </a:pPr>
            <a:endParaRPr lang="en-GB" altLang="en-US" dirty="0"/>
          </a:p>
          <a:p>
            <a:pPr eaLnBrk="1" hangingPunct="1">
              <a:buFontTx/>
              <a:buChar char="•"/>
              <a:defRPr/>
            </a:pPr>
            <a:r>
              <a:rPr lang="en-GB" altLang="en-US" dirty="0"/>
              <a:t>Referral to a professional or regulatory body e.g. Teaching Regulation Agency (TRA)</a:t>
            </a:r>
          </a:p>
          <a:p>
            <a:pPr eaLnBrk="1" hangingPunct="1">
              <a:defRPr/>
            </a:pPr>
            <a:endParaRPr lang="en-GB" altLang="en-US" dirty="0"/>
          </a:p>
          <a:p>
            <a:pPr eaLnBrk="1" hangingPunct="1">
              <a:defRPr/>
            </a:pPr>
            <a:endParaRPr lang="en-GB" altLang="en-US" dirty="0"/>
          </a:p>
          <a:p>
            <a:pPr eaLnBrk="1" hangingPunct="1">
              <a:defRPr/>
            </a:pPr>
            <a:endParaRPr lang="en-GB" altLang="en-US" i="1" dirty="0"/>
          </a:p>
        </p:txBody>
      </p:sp>
      <p:sp>
        <p:nvSpPr>
          <p:cNvPr id="37892" name="Picture 1" descr="Blog: Future focus of HR — People Matters">
            <a:extLst>
              <a:ext uri="{FF2B5EF4-FFF2-40B4-BE49-F238E27FC236}">
                <a16:creationId xmlns:a16="http://schemas.microsoft.com/office/drawing/2014/main" id="{20D38EF9-523C-4574-A904-398BFE1FFCCA}"/>
              </a:ext>
            </a:extLst>
          </p:cNvPr>
          <p:cNvSpPr>
            <a:spLocks noChangeAspect="1"/>
          </p:cNvSpPr>
          <p:nvPr/>
        </p:nvSpPr>
        <p:spPr bwMode="auto">
          <a:xfrm>
            <a:off x="5148263" y="5229225"/>
            <a:ext cx="2593975" cy="145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defRPr sz="2800">
                <a:solidFill>
                  <a:srgbClr val="4C4C4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Times" panose="02020603050405020304" pitchFamily="18" charset="0"/>
              <a:buChar char="•"/>
              <a:defRPr sz="2800">
                <a:solidFill>
                  <a:srgbClr val="4C4C4C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-"/>
              <a:defRPr sz="2200">
                <a:solidFill>
                  <a:srgbClr val="4C4C4C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defRPr sz="2000">
                <a:solidFill>
                  <a:srgbClr val="3333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defRPr sz="2000">
                <a:solidFill>
                  <a:srgbClr val="3333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3333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3333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3333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333333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GB" altLang="en-US" sz="240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pic>
        <p:nvPicPr>
          <p:cNvPr id="37893" name="Picture 5">
            <a:extLst>
              <a:ext uri="{FF2B5EF4-FFF2-40B4-BE49-F238E27FC236}">
                <a16:creationId xmlns:a16="http://schemas.microsoft.com/office/drawing/2014/main" id="{B04160AE-4D0A-4230-863F-C11B8388BF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888" y="188913"/>
            <a:ext cx="835025" cy="139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>
            <a:extLst>
              <a:ext uri="{FF2B5EF4-FFF2-40B4-BE49-F238E27FC236}">
                <a16:creationId xmlns:a16="http://schemas.microsoft.com/office/drawing/2014/main" id="{5F55F0A7-BE63-47FF-B2DB-7B01A3B64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8153400" cy="1143000"/>
          </a:xfrm>
          <a:noFill/>
        </p:spPr>
        <p:txBody>
          <a:bodyPr/>
          <a:lstStyle/>
          <a:p>
            <a:pPr algn="ctr" eaLnBrk="1" hangingPunct="1"/>
            <a:r>
              <a:rPr lang="en-GB" altLang="en-US" sz="3600"/>
              <a:t>Resignations, settlement or </a:t>
            </a:r>
            <a:br>
              <a:rPr lang="en-GB" altLang="en-US" sz="3600"/>
            </a:br>
            <a:r>
              <a:rPr lang="en-GB" altLang="en-US" sz="3600"/>
              <a:t>compromise agreements</a:t>
            </a:r>
          </a:p>
        </p:txBody>
      </p:sp>
      <p:sp>
        <p:nvSpPr>
          <p:cNvPr id="38915" name="Rectangle 5">
            <a:extLst>
              <a:ext uri="{FF2B5EF4-FFF2-40B4-BE49-F238E27FC236}">
                <a16:creationId xmlns:a16="http://schemas.microsoft.com/office/drawing/2014/main" id="{5E1AE9B4-6FBF-40DB-B97C-56553A3E22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2105025"/>
            <a:ext cx="8153400" cy="4492625"/>
          </a:xfrm>
          <a:noFill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altLang="en-US" dirty="0"/>
              <a:t>Compromise agreements by which a person agrees to resign; </a:t>
            </a:r>
          </a:p>
          <a:p>
            <a:pPr eaLnBrk="1" hangingPunct="1">
              <a:buFontTx/>
              <a:buChar char="•"/>
            </a:pPr>
            <a:r>
              <a:rPr lang="en-GB" altLang="en-US" dirty="0"/>
              <a:t>the employer agrees not to pursue disciplinary action and; </a:t>
            </a:r>
          </a:p>
          <a:p>
            <a:pPr eaLnBrk="1" hangingPunct="1">
              <a:buFontTx/>
              <a:buChar char="•"/>
            </a:pPr>
            <a:r>
              <a:rPr lang="en-GB" altLang="en-US" dirty="0"/>
              <a:t>both parties agree a form of words to be used in any future reference. </a:t>
            </a:r>
          </a:p>
          <a:p>
            <a:pPr eaLnBrk="1" hangingPunct="1"/>
            <a:r>
              <a:rPr lang="en-GB" altLang="en-US" b="1" dirty="0"/>
              <a:t>	</a:t>
            </a:r>
          </a:p>
          <a:p>
            <a:pPr algn="ctr" eaLnBrk="1" hangingPunct="1"/>
            <a:r>
              <a:rPr lang="en-GB" altLang="en-US" sz="2400" b="1" dirty="0"/>
              <a:t>THESE </a:t>
            </a:r>
            <a:r>
              <a:rPr lang="en-GB" altLang="en-US" sz="2400" b="1" u="sng" dirty="0"/>
              <a:t>MUST NOT</a:t>
            </a:r>
            <a:r>
              <a:rPr lang="en-GB" altLang="en-US" sz="2400" b="1" dirty="0"/>
              <a:t> BE USED IN ALLEGATION AND CONCERNS CASES</a:t>
            </a:r>
          </a:p>
          <a:p>
            <a:pPr eaLnBrk="1" hangingPunct="1"/>
            <a:endParaRPr lang="en-GB" altLang="en-US" dirty="0"/>
          </a:p>
        </p:txBody>
      </p:sp>
      <p:pic>
        <p:nvPicPr>
          <p:cNvPr id="38916" name="Picture 4">
            <a:extLst>
              <a:ext uri="{FF2B5EF4-FFF2-40B4-BE49-F238E27FC236}">
                <a16:creationId xmlns:a16="http://schemas.microsoft.com/office/drawing/2014/main" id="{20449472-DF7F-401E-8F0C-3F455880DD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888" y="188913"/>
            <a:ext cx="835025" cy="139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>
            <a:extLst>
              <a:ext uri="{FF2B5EF4-FFF2-40B4-BE49-F238E27FC236}">
                <a16:creationId xmlns:a16="http://schemas.microsoft.com/office/drawing/2014/main" id="{9A86BCF8-BB8A-4E18-B12D-AD508ED5D2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en-GB" altLang="en-US" dirty="0"/>
              <a:t>Timescales</a:t>
            </a:r>
          </a:p>
        </p:txBody>
      </p:sp>
      <p:sp>
        <p:nvSpPr>
          <p:cNvPr id="39939" name="Rectangle 5">
            <a:extLst>
              <a:ext uri="{FF2B5EF4-FFF2-40B4-BE49-F238E27FC236}">
                <a16:creationId xmlns:a16="http://schemas.microsoft.com/office/drawing/2014/main" id="{1E2AA6D9-CEEB-41A4-8207-B8EB8AE92A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153400" cy="4895850"/>
          </a:xfrm>
          <a:noFill/>
        </p:spPr>
        <p:txBody>
          <a:bodyPr/>
          <a:lstStyle/>
          <a:p>
            <a:pPr eaLnBrk="1" hangingPunct="1"/>
            <a:r>
              <a:rPr lang="en-GB" altLang="en-US" dirty="0"/>
              <a:t>It is reasonable to expect that;</a:t>
            </a:r>
          </a:p>
          <a:p>
            <a:pPr eaLnBrk="1" hangingPunct="1"/>
            <a:endParaRPr lang="en-GB" altLang="en-US" dirty="0"/>
          </a:p>
          <a:p>
            <a:pPr eaLnBrk="1" hangingPunct="1">
              <a:buFontTx/>
              <a:buChar char="•"/>
            </a:pPr>
            <a:r>
              <a:rPr lang="en-GB" altLang="en-US" dirty="0"/>
              <a:t>80% of cases will be resolved within 1 month. </a:t>
            </a:r>
          </a:p>
          <a:p>
            <a:pPr eaLnBrk="1" hangingPunct="1">
              <a:buFontTx/>
              <a:buChar char="•"/>
            </a:pPr>
            <a:endParaRPr lang="en-GB" altLang="en-US" dirty="0"/>
          </a:p>
          <a:p>
            <a:pPr eaLnBrk="1" hangingPunct="1">
              <a:buFontTx/>
              <a:buChar char="•"/>
            </a:pPr>
            <a:r>
              <a:rPr lang="en-GB" altLang="en-US" dirty="0"/>
              <a:t>90% </a:t>
            </a:r>
            <a:r>
              <a:rPr lang="en-US" altLang="en-US" dirty="0"/>
              <a:t>of cases will be resolved </a:t>
            </a:r>
            <a:r>
              <a:rPr lang="en-GB" altLang="en-US" dirty="0"/>
              <a:t>within 3 months.</a:t>
            </a:r>
          </a:p>
          <a:p>
            <a:pPr eaLnBrk="1" hangingPunct="1">
              <a:buFontTx/>
              <a:buChar char="•"/>
            </a:pPr>
            <a:endParaRPr lang="en-GB" altLang="en-US" dirty="0"/>
          </a:p>
          <a:p>
            <a:pPr eaLnBrk="1" hangingPunct="1">
              <a:buFontTx/>
              <a:buChar char="•"/>
            </a:pPr>
            <a:r>
              <a:rPr lang="en-GB" altLang="en-US" dirty="0"/>
              <a:t>most complex of cases will be resolved within 12 months or more </a:t>
            </a:r>
          </a:p>
          <a:p>
            <a:pPr marL="0" indent="0" eaLnBrk="1" hangingPunct="1"/>
            <a:r>
              <a:rPr lang="en-GB" altLang="en-US" dirty="0"/>
              <a:t>e.g. when there is an ongoing</a:t>
            </a:r>
          </a:p>
          <a:p>
            <a:pPr marL="0" indent="0" eaLnBrk="1" hangingPunct="1"/>
            <a:r>
              <a:rPr lang="en-GB" altLang="en-US" dirty="0"/>
              <a:t> police investigation.</a:t>
            </a:r>
          </a:p>
        </p:txBody>
      </p:sp>
      <p:pic>
        <p:nvPicPr>
          <p:cNvPr id="39940" name="Picture 2" descr="How much time did that take? Time Tracking Tools for Self ...">
            <a:extLst>
              <a:ext uri="{FF2B5EF4-FFF2-40B4-BE49-F238E27FC236}">
                <a16:creationId xmlns:a16="http://schemas.microsoft.com/office/drawing/2014/main" id="{6C5526B5-C59D-4071-8E4B-3A788FE170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732463"/>
            <a:ext cx="1798638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5">
            <a:extLst>
              <a:ext uri="{FF2B5EF4-FFF2-40B4-BE49-F238E27FC236}">
                <a16:creationId xmlns:a16="http://schemas.microsoft.com/office/drawing/2014/main" id="{BB4B6EBA-E1C6-4595-BC39-477536C42B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888" y="188913"/>
            <a:ext cx="835025" cy="139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BA2C4AF1-AFA1-4B6F-AD9F-F96317965B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b="1"/>
              <a:t>Responding to Allegations/Concerns  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FEBB07C4-F713-45D6-9A6C-277E7AF079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800" dirty="0"/>
              <a:t>Always treat them seriously.</a:t>
            </a:r>
          </a:p>
          <a:p>
            <a:r>
              <a:rPr lang="en-GB" altLang="en-US" sz="2800" dirty="0"/>
              <a:t>Record EXACTLY what the concern is. </a:t>
            </a:r>
          </a:p>
          <a:p>
            <a:r>
              <a:rPr lang="en-GB" altLang="en-US" sz="2800" dirty="0"/>
              <a:t>Do NOT discuss the allegation with anyone else.   </a:t>
            </a:r>
          </a:p>
          <a:p>
            <a:r>
              <a:rPr lang="en-GB" altLang="en-US" sz="2800" dirty="0"/>
              <a:t>Do NOT investigate without having referred to the LADO. </a:t>
            </a:r>
          </a:p>
        </p:txBody>
      </p:sp>
      <p:pic>
        <p:nvPicPr>
          <p:cNvPr id="41988" name="Picture 3">
            <a:extLst>
              <a:ext uri="{FF2B5EF4-FFF2-40B4-BE49-F238E27FC236}">
                <a16:creationId xmlns:a16="http://schemas.microsoft.com/office/drawing/2014/main" id="{A9D15D67-C896-43E2-AFE5-72B928D795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888" y="188913"/>
            <a:ext cx="835025" cy="139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5AC13E40-9DE4-4BA8-A4AE-05FFB6D4899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333375"/>
            <a:ext cx="7777162" cy="1295400"/>
          </a:xfrm>
        </p:spPr>
        <p:txBody>
          <a:bodyPr anchor="t"/>
          <a:lstStyle/>
          <a:p>
            <a:r>
              <a:rPr lang="en-GB" altLang="en-US" sz="4000" b="1"/>
              <a:t>Reducing risk of allegations or  concerns  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618F980F-A6C4-4107-900C-6A10F67229C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773238"/>
            <a:ext cx="8515350" cy="3810000"/>
          </a:xfrm>
        </p:spPr>
        <p:txBody>
          <a:bodyPr/>
          <a:lstStyle/>
          <a:p>
            <a:r>
              <a:rPr lang="en-GB" altLang="en-US" sz="2800" dirty="0"/>
              <a:t>Staff code of conduct, training, behaviour policies and safeguarding policies and procedures in place. </a:t>
            </a:r>
          </a:p>
          <a:p>
            <a:r>
              <a:rPr lang="en-GB" altLang="en-US" sz="2800" dirty="0"/>
              <a:t>Have set personal and professional boundaries for staff.</a:t>
            </a:r>
          </a:p>
          <a:p>
            <a:r>
              <a:rPr lang="en-GB" altLang="en-US" sz="2800" dirty="0"/>
              <a:t>Understand which behaviours need to be addressed directly and when the LADO should be contacted. </a:t>
            </a:r>
          </a:p>
          <a:p>
            <a:r>
              <a:rPr lang="en-GB" altLang="en-US" sz="2800" dirty="0"/>
              <a:t>Safer Working Practices document in place.</a:t>
            </a:r>
          </a:p>
        </p:txBody>
      </p:sp>
      <p:pic>
        <p:nvPicPr>
          <p:cNvPr id="43012" name="Picture 3">
            <a:extLst>
              <a:ext uri="{FF2B5EF4-FFF2-40B4-BE49-F238E27FC236}">
                <a16:creationId xmlns:a16="http://schemas.microsoft.com/office/drawing/2014/main" id="{F2A3558E-7D4A-44A9-96DB-F7B6BFAD19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888" y="188913"/>
            <a:ext cx="835025" cy="139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4">
            <a:extLst>
              <a:ext uri="{FF2B5EF4-FFF2-40B4-BE49-F238E27FC236}">
                <a16:creationId xmlns:a16="http://schemas.microsoft.com/office/drawing/2014/main" id="{93D51648-521F-4B7C-88EA-505C99BAF8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 sz="3600" dirty="0"/>
              <a:t>Further information</a:t>
            </a:r>
          </a:p>
        </p:txBody>
      </p:sp>
      <p:sp>
        <p:nvSpPr>
          <p:cNvPr id="44035" name="Rectangle 5">
            <a:extLst>
              <a:ext uri="{FF2B5EF4-FFF2-40B4-BE49-F238E27FC236}">
                <a16:creationId xmlns:a16="http://schemas.microsoft.com/office/drawing/2014/main" id="{B55998AB-2162-45F2-835F-57B0725CD6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153400" cy="4967287"/>
          </a:xfrm>
          <a:noFill/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GB" altLang="en-US" dirty="0">
                <a:hlinkClick r:id="rId2"/>
              </a:rPr>
              <a:t>LADO@nottinghamcity.gov.uk</a:t>
            </a:r>
            <a:endParaRPr lang="en-GB" alt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u="sng" dirty="0">
                <a:solidFill>
                  <a:srgbClr val="0000FF"/>
                </a:solidFill>
                <a:latin typeface="Raleway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LADO Referral Form</a:t>
            </a:r>
            <a:endParaRPr lang="en-GB" u="sng" dirty="0">
              <a:solidFill>
                <a:srgbClr val="0000FF"/>
              </a:solidFill>
              <a:latin typeface="Raleway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GB" altLang="en-US" dirty="0"/>
              <a:t>View NCSCP procedures/resources on:</a:t>
            </a:r>
          </a:p>
          <a:p>
            <a:pPr eaLnBrk="1" hangingPunct="1"/>
            <a:r>
              <a:rPr lang="en-GB" altLang="en-US" dirty="0">
                <a:hlinkClick r:id="rId4"/>
              </a:rPr>
              <a:t>www.nottinghamcity.gov.uk/ncscp</a:t>
            </a:r>
            <a:r>
              <a:rPr lang="en-GB" altLang="en-US" dirty="0"/>
              <a:t>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dirty="0"/>
              <a:t>Any safeguarding concerns about a child need to be referred to City MASH </a:t>
            </a:r>
            <a:r>
              <a:rPr lang="en-US" altLang="en-US" dirty="0">
                <a:hlinkClick r:id="rId5"/>
              </a:rPr>
              <a:t>CityMASH@nottinghamcity.gov.uk</a:t>
            </a:r>
            <a:endParaRPr lang="en-US" altLang="en-US" dirty="0"/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en-US" dirty="0"/>
              <a:t>If you consider a child is at immediate risk of harm, please call the Police on 999</a:t>
            </a:r>
          </a:p>
          <a:p>
            <a:pPr eaLnBrk="1" hangingPunct="1"/>
            <a:endParaRPr lang="en-GB" altLang="en-US" dirty="0"/>
          </a:p>
        </p:txBody>
      </p:sp>
      <p:pic>
        <p:nvPicPr>
          <p:cNvPr id="44036" name="Picture 1" descr="...la vita e bella?!">
            <a:extLst>
              <a:ext uri="{FF2B5EF4-FFF2-40B4-BE49-F238E27FC236}">
                <a16:creationId xmlns:a16="http://schemas.microsoft.com/office/drawing/2014/main" id="{2AE6163F-A9D9-4F14-A26C-0B149B7C4D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0"/>
            <a:ext cx="1857375" cy="162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7" name="Picture 5">
            <a:extLst>
              <a:ext uri="{FF2B5EF4-FFF2-40B4-BE49-F238E27FC236}">
                <a16:creationId xmlns:a16="http://schemas.microsoft.com/office/drawing/2014/main" id="{D3A1C800-B8F8-4624-8CE5-EDB3ECDC34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888" y="188913"/>
            <a:ext cx="835025" cy="139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D134A4E-6A54-48D5-89E6-55EC2111E3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GB" altLang="en-US" dirty="0"/>
              <a:t>Aims of the session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A1EA80F-2C0E-498E-B1C7-0A70CD2A53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9125" y="1685925"/>
            <a:ext cx="8153400" cy="2816225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GB" altLang="en-US" sz="2400" dirty="0">
              <a:solidFill>
                <a:schemeClr val="tx1"/>
              </a:solidFill>
            </a:endParaRP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GB" altLang="en-US" dirty="0">
                <a:solidFill>
                  <a:schemeClr val="tx1"/>
                </a:solidFill>
              </a:rPr>
              <a:t>To have an understanding of allegation and concerns processes in Nottingham City</a:t>
            </a:r>
            <a:endParaRPr lang="en-GB" altLang="en-US" dirty="0"/>
          </a:p>
          <a:p>
            <a:pPr eaLnBrk="1" hangingPunct="1">
              <a:lnSpc>
                <a:spcPct val="80000"/>
              </a:lnSpc>
            </a:pPr>
            <a:endParaRPr lang="en-GB" altLang="en-US" dirty="0"/>
          </a:p>
          <a:p>
            <a:pPr marL="533400" lvl="1" indent="0" eaLnBrk="1" hangingPunct="1">
              <a:lnSpc>
                <a:spcPct val="80000"/>
              </a:lnSpc>
              <a:buNone/>
            </a:pPr>
            <a:r>
              <a:rPr lang="en-GB" altLang="en-US" sz="2400" dirty="0"/>
              <a:t>	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 dirty="0"/>
          </a:p>
        </p:txBody>
      </p:sp>
      <p:pic>
        <p:nvPicPr>
          <p:cNvPr id="18436" name="Picture 2">
            <a:extLst>
              <a:ext uri="{FF2B5EF4-FFF2-40B4-BE49-F238E27FC236}">
                <a16:creationId xmlns:a16="http://schemas.microsoft.com/office/drawing/2014/main" id="{B75CEF00-6CDD-4EEA-B921-E112A53C9D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5" y="4292600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6">
            <a:extLst>
              <a:ext uri="{FF2B5EF4-FFF2-40B4-BE49-F238E27FC236}">
                <a16:creationId xmlns:a16="http://schemas.microsoft.com/office/drawing/2014/main" id="{573E07BE-AA36-4883-B72D-0FB437B316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888" y="188913"/>
            <a:ext cx="835025" cy="139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9">
            <a:extLst>
              <a:ext uri="{FF2B5EF4-FFF2-40B4-BE49-F238E27FC236}">
                <a16:creationId xmlns:a16="http://schemas.microsoft.com/office/drawing/2014/main" id="{6EE04E5F-AA63-4AB3-9095-3BA8455439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en-GB" altLang="en-US" dirty="0"/>
              <a:t>What is the LADO?</a:t>
            </a:r>
          </a:p>
        </p:txBody>
      </p:sp>
      <p:sp>
        <p:nvSpPr>
          <p:cNvPr id="19459" name="Rectangle 10">
            <a:extLst>
              <a:ext uri="{FF2B5EF4-FFF2-40B4-BE49-F238E27FC236}">
                <a16:creationId xmlns:a16="http://schemas.microsoft.com/office/drawing/2014/main" id="{E1ADDC48-139A-4434-B400-DBB6965552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700808"/>
            <a:ext cx="8153400" cy="431423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dirty="0"/>
              <a:t>The LADO is a statutory role which was introduced within ‘Working Together to Safeguard Children’ guidance in 2006 following the publication of the </a:t>
            </a:r>
            <a:r>
              <a:rPr lang="en-GB" altLang="en-US" dirty="0" err="1"/>
              <a:t>Bichard</a:t>
            </a:r>
            <a:r>
              <a:rPr lang="en-GB" altLang="en-US" dirty="0"/>
              <a:t> Report into the murders of Holly Wells and Jessica Chapman, murdered by the caretaker Ian Huntley.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The </a:t>
            </a:r>
            <a:r>
              <a:rPr lang="en-US" altLang="en-US" dirty="0" err="1"/>
              <a:t>Bichard</a:t>
            </a:r>
            <a:r>
              <a:rPr lang="en-US" altLang="en-US" dirty="0"/>
              <a:t> Report cited that agencies such as Children’s Services and the Police were not sharing crucial information which was required to safeguard children.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GB" altLang="en-US" dirty="0"/>
          </a:p>
        </p:txBody>
      </p:sp>
      <p:pic>
        <p:nvPicPr>
          <p:cNvPr id="19460" name="Picture 2" descr="75+ Free Stock Images 3D Human Character Best Collection ...">
            <a:extLst>
              <a:ext uri="{FF2B5EF4-FFF2-40B4-BE49-F238E27FC236}">
                <a16:creationId xmlns:a16="http://schemas.microsoft.com/office/drawing/2014/main" id="{CDA80497-3069-45A1-9B1F-C6BC0386F7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218112"/>
            <a:ext cx="2462213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5">
            <a:extLst>
              <a:ext uri="{FF2B5EF4-FFF2-40B4-BE49-F238E27FC236}">
                <a16:creationId xmlns:a16="http://schemas.microsoft.com/office/drawing/2014/main" id="{30D59048-C916-4094-AC90-A392444D16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888" y="188913"/>
            <a:ext cx="835025" cy="139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48AAA-BE19-4975-97A5-3D7C610C7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Role of Organisations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114B1-3001-41BA-BB9B-FC2060A73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hangingPunct="1">
              <a:lnSpc>
                <a:spcPct val="90000"/>
              </a:lnSpc>
            </a:pPr>
            <a:r>
              <a:rPr lang="en-GB" altLang="en-US" dirty="0"/>
              <a:t>All organisations that provide services to </a:t>
            </a:r>
          </a:p>
          <a:p>
            <a:pPr lvl="0" eaLnBrk="1" hangingPunct="1">
              <a:lnSpc>
                <a:spcPct val="90000"/>
              </a:lnSpc>
            </a:pPr>
            <a:r>
              <a:rPr lang="en-GB" altLang="en-US" dirty="0"/>
              <a:t>children, should operate a procedure for </a:t>
            </a:r>
          </a:p>
          <a:p>
            <a:pPr lvl="0" eaLnBrk="1" hangingPunct="1">
              <a:lnSpc>
                <a:spcPct val="90000"/>
              </a:lnSpc>
            </a:pPr>
            <a:r>
              <a:rPr lang="en-GB" altLang="en-US" dirty="0"/>
              <a:t>handling allegations and concerns that are consistent with:</a:t>
            </a:r>
          </a:p>
          <a:p>
            <a:pPr lvl="0" eaLnBrk="1" hangingPunct="1">
              <a:lnSpc>
                <a:spcPct val="90000"/>
              </a:lnSpc>
            </a:pPr>
            <a:endParaRPr lang="en-GB" altLang="en-US" dirty="0"/>
          </a:p>
          <a:p>
            <a:pPr lvl="0" eaLnBrk="1" hangingPunct="1">
              <a:lnSpc>
                <a:spcPct val="90000"/>
              </a:lnSpc>
              <a:buFontTx/>
              <a:buChar char="•"/>
            </a:pPr>
            <a:r>
              <a:rPr lang="en-GB" altLang="en-US" sz="2400" dirty="0"/>
              <a:t>Working Together 2018</a:t>
            </a:r>
          </a:p>
          <a:p>
            <a:pPr lvl="0" eaLnBrk="1" hangingPunct="1">
              <a:lnSpc>
                <a:spcPct val="90000"/>
              </a:lnSpc>
              <a:buFontTx/>
              <a:buChar char="•"/>
            </a:pPr>
            <a:r>
              <a:rPr lang="en-GB" altLang="en-US" sz="2400" dirty="0"/>
              <a:t>Chapter 5 of NCSCP Procedures</a:t>
            </a:r>
          </a:p>
          <a:p>
            <a:pPr lvl="0" eaLnBrk="1" hangingPunct="1">
              <a:lnSpc>
                <a:spcPct val="90000"/>
              </a:lnSpc>
              <a:buFontTx/>
              <a:buChar char="•"/>
            </a:pPr>
            <a:r>
              <a:rPr lang="en-GB" altLang="en-US" sz="2400" dirty="0"/>
              <a:t>Section 11 Children Act 2004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1241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>
            <a:extLst>
              <a:ext uri="{FF2B5EF4-FFF2-40B4-BE49-F238E27FC236}">
                <a16:creationId xmlns:a16="http://schemas.microsoft.com/office/drawing/2014/main" id="{0D3EC767-FA7E-4467-AF2B-96570F31FF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en-GB" altLang="en-US" sz="3600"/>
              <a:t>Role of the Local Authority Designated Officer (LADO)</a:t>
            </a:r>
          </a:p>
        </p:txBody>
      </p:sp>
      <p:sp>
        <p:nvSpPr>
          <p:cNvPr id="13315" name="Text Box 5">
            <a:extLst>
              <a:ext uri="{FF2B5EF4-FFF2-40B4-BE49-F238E27FC236}">
                <a16:creationId xmlns:a16="http://schemas.microsoft.com/office/drawing/2014/main" id="{4660D154-BB50-4429-A4D3-9007338D1F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937500" cy="3946525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altLang="en-US" dirty="0"/>
              <a:t>The LADO works within Children’s Services but reports directly to the Local Authority Safeguarding Partnership. </a:t>
            </a:r>
          </a:p>
          <a:p>
            <a:pPr marL="0" indent="0" eaLnBrk="1" hangingPunct="1">
              <a:defRPr/>
            </a:pPr>
            <a:endParaRPr lang="en-US" altLang="en-US" dirty="0"/>
          </a:p>
          <a:p>
            <a:pPr eaLnBrk="1" hangingPunct="1">
              <a:buFontTx/>
              <a:buChar char="•"/>
              <a:defRPr/>
            </a:pPr>
            <a:r>
              <a:rPr lang="en-US" altLang="en-US" dirty="0"/>
              <a:t>The main function of the role is Allegation Management and overseeing investigations, LADOs don’t undertake investigations. </a:t>
            </a:r>
          </a:p>
          <a:p>
            <a:pPr eaLnBrk="1" hangingPunct="1">
              <a:buFontTx/>
              <a:buChar char="•"/>
              <a:defRPr/>
            </a:pPr>
            <a:endParaRPr lang="en-GB" altLang="en-US" dirty="0"/>
          </a:p>
        </p:txBody>
      </p:sp>
      <p:pic>
        <p:nvPicPr>
          <p:cNvPr id="20484" name="Picture 4" descr="장외주식 - 용어정리 - 파폼">
            <a:extLst>
              <a:ext uri="{FF2B5EF4-FFF2-40B4-BE49-F238E27FC236}">
                <a16:creationId xmlns:a16="http://schemas.microsoft.com/office/drawing/2014/main" id="{56F51923-01A8-49A6-BDBE-0F1E3A7F1D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5589240"/>
            <a:ext cx="2208213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5">
            <a:extLst>
              <a:ext uri="{FF2B5EF4-FFF2-40B4-BE49-F238E27FC236}">
                <a16:creationId xmlns:a16="http://schemas.microsoft.com/office/drawing/2014/main" id="{5FC9506D-BD85-4B4C-979E-088EDDE7B9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888" y="188913"/>
            <a:ext cx="835025" cy="139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>
            <a:extLst>
              <a:ext uri="{FF2B5EF4-FFF2-40B4-BE49-F238E27FC236}">
                <a16:creationId xmlns:a16="http://schemas.microsoft.com/office/drawing/2014/main" id="{75719A69-0CD4-4308-8C0A-1F2896BEF4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 sz="3600" dirty="0"/>
              <a:t>LADO arrangements in</a:t>
            </a:r>
            <a:br>
              <a:rPr lang="en-GB" altLang="en-US" sz="3600" dirty="0"/>
            </a:br>
            <a:r>
              <a:rPr lang="en-GB" altLang="en-US" sz="3600" dirty="0"/>
              <a:t>Nottingham City</a:t>
            </a:r>
            <a:br>
              <a:rPr lang="en-GB" altLang="en-US" sz="3600" dirty="0"/>
            </a:br>
            <a:br>
              <a:rPr lang="en-GB" altLang="en-US" sz="3600" dirty="0"/>
            </a:br>
            <a:endParaRPr lang="en-GB" altLang="en-US" sz="3600" dirty="0"/>
          </a:p>
        </p:txBody>
      </p:sp>
      <p:sp>
        <p:nvSpPr>
          <p:cNvPr id="23555" name="Text Box 5">
            <a:extLst>
              <a:ext uri="{FF2B5EF4-FFF2-40B4-BE49-F238E27FC236}">
                <a16:creationId xmlns:a16="http://schemas.microsoft.com/office/drawing/2014/main" id="{7E9F0A37-C672-4A6E-8071-61DE14227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937500" cy="3946525"/>
          </a:xfrm>
        </p:spPr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GB" altLang="en-US" dirty="0"/>
              <a:t>All referrals to the LADO are to be made by submission of a LADO referral form to </a:t>
            </a:r>
            <a:r>
              <a:rPr lang="en-GB" altLang="en-US" dirty="0">
                <a:hlinkClick r:id="rId2"/>
              </a:rPr>
              <a:t>LADO@nottinghamcity.gov.uk</a:t>
            </a:r>
            <a:endParaRPr lang="en-GB" altLang="en-US" dirty="0"/>
          </a:p>
          <a:p>
            <a:pPr marL="0" indent="0" eaLnBrk="1" hangingPunct="1">
              <a:defRPr/>
            </a:pPr>
            <a:endParaRPr lang="en-GB" altLang="en-US" dirty="0"/>
          </a:p>
        </p:txBody>
      </p:sp>
      <p:pic>
        <p:nvPicPr>
          <p:cNvPr id="23556" name="Picture 4" descr="장외주식 - 용어정리 - 파폼">
            <a:extLst>
              <a:ext uri="{FF2B5EF4-FFF2-40B4-BE49-F238E27FC236}">
                <a16:creationId xmlns:a16="http://schemas.microsoft.com/office/drawing/2014/main" id="{9DF02E0C-D69F-4AE6-AD4D-7E5FC86F56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797425"/>
            <a:ext cx="2208213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5">
            <a:extLst>
              <a:ext uri="{FF2B5EF4-FFF2-40B4-BE49-F238E27FC236}">
                <a16:creationId xmlns:a16="http://schemas.microsoft.com/office/drawing/2014/main" id="{16B15DCC-DBC6-42DF-B210-28B12B944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888" y="188913"/>
            <a:ext cx="835025" cy="139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>
            <a:extLst>
              <a:ext uri="{FF2B5EF4-FFF2-40B4-BE49-F238E27FC236}">
                <a16:creationId xmlns:a16="http://schemas.microsoft.com/office/drawing/2014/main" id="{176ACB17-F88B-43AA-BDCA-23D1D45C79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916832"/>
            <a:ext cx="8513763" cy="3953743"/>
          </a:xfrm>
        </p:spPr>
        <p:txBody>
          <a:bodyPr/>
          <a:lstStyle/>
          <a:p>
            <a:pPr marL="466725" indent="0" eaLnBrk="1" hangingPunct="1"/>
            <a:r>
              <a:rPr lang="en-US" altLang="en-US" sz="2400" dirty="0"/>
              <a:t>A LADO referral should be made (within 24 hours of an allegation being made) to all cases in which it is alleged that an adult who works with children has:</a:t>
            </a:r>
          </a:p>
          <a:p>
            <a:pPr marL="809625" eaLnBrk="1" hangingPunct="1">
              <a:buFont typeface="Arial" panose="020B0604020202020204" pitchFamily="34" charset="0"/>
              <a:buChar char="•"/>
            </a:pPr>
            <a:r>
              <a:rPr lang="en-GB" altLang="en-US" sz="2400" dirty="0"/>
              <a:t>behaved in a way that has harmed a child, or may have harmed a child</a:t>
            </a:r>
          </a:p>
          <a:p>
            <a:pPr marL="809625" eaLnBrk="1" hangingPunct="1">
              <a:buFont typeface="Arial" panose="020B0604020202020204" pitchFamily="34" charset="0"/>
              <a:buChar char="•"/>
            </a:pPr>
            <a:r>
              <a:rPr lang="en-GB" altLang="en-US" sz="2400" dirty="0"/>
              <a:t>possibly committed a criminal offence against or related to a child</a:t>
            </a:r>
          </a:p>
          <a:p>
            <a:pPr marL="809625" eaLnBrk="1" hangingPunct="1">
              <a:buFont typeface="Arial" panose="020B0604020202020204" pitchFamily="34" charset="0"/>
              <a:buChar char="•"/>
            </a:pPr>
            <a:r>
              <a:rPr lang="en-GB" altLang="en-US" sz="2400" dirty="0"/>
              <a:t>behaved towards a child or children in a way that indicates they may pose a risk of harm to children</a:t>
            </a:r>
          </a:p>
          <a:p>
            <a:pPr marL="809625" eaLnBrk="1" hangingPunct="1">
              <a:buFont typeface="Arial" panose="020B0604020202020204" pitchFamily="34" charset="0"/>
              <a:buChar char="•"/>
            </a:pPr>
            <a:r>
              <a:rPr lang="en-GB" altLang="en-US" sz="2400" dirty="0"/>
              <a:t>behaved or may have behaved in a way that indicates they may not be suitable to work with children (newest criteria introduced in 2020)</a:t>
            </a:r>
            <a:r>
              <a:rPr lang="en-GB" altLang="en-US" sz="2000" dirty="0"/>
              <a:t> </a:t>
            </a:r>
          </a:p>
        </p:txBody>
      </p:sp>
      <p:sp>
        <p:nvSpPr>
          <p:cNvPr id="24579" name="Rectangle 4">
            <a:extLst>
              <a:ext uri="{FF2B5EF4-FFF2-40B4-BE49-F238E27FC236}">
                <a16:creationId xmlns:a16="http://schemas.microsoft.com/office/drawing/2014/main" id="{0A3975CA-02EC-4A78-AEF7-A3E6085456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en-GB" altLang="en-US" sz="3600" dirty="0"/>
              <a:t>Allegations Criteria</a:t>
            </a:r>
          </a:p>
        </p:txBody>
      </p:sp>
      <p:pic>
        <p:nvPicPr>
          <p:cNvPr id="24580" name="Picture 4">
            <a:extLst>
              <a:ext uri="{FF2B5EF4-FFF2-40B4-BE49-F238E27FC236}">
                <a16:creationId xmlns:a16="http://schemas.microsoft.com/office/drawing/2014/main" id="{AC3C35D8-1AFC-46C1-9099-695B617683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888" y="188913"/>
            <a:ext cx="835025" cy="139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CC5035D3-8360-4E4B-BB74-1FDC12BB40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153400" cy="50403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600" dirty="0"/>
              <a:t>Who does the procedure apply to? 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600" dirty="0"/>
              <a:t>All staff/professional workers paid or unpaid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600" dirty="0"/>
              <a:t>Foster carers/adopters 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600" dirty="0"/>
              <a:t>Volunteers </a:t>
            </a:r>
          </a:p>
          <a:p>
            <a:pPr lvl="1" eaLnBrk="1" hangingPunct="1">
              <a:lnSpc>
                <a:spcPct val="90000"/>
              </a:lnSpc>
              <a:buFont typeface="Times" panose="02020603050405020304" pitchFamily="18" charset="0"/>
              <a:buNone/>
            </a:pPr>
            <a:endParaRPr lang="en-GB" altLang="en-US" sz="1000" dirty="0"/>
          </a:p>
          <a:p>
            <a:pPr eaLnBrk="1" hangingPunct="1">
              <a:lnSpc>
                <a:spcPct val="90000"/>
              </a:lnSpc>
            </a:pPr>
            <a:r>
              <a:rPr lang="en-GB" altLang="en-US" sz="2600" dirty="0"/>
              <a:t>When do they apply?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600" dirty="0"/>
              <a:t>In all occasions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600" dirty="0"/>
              <a:t>Non-recent or contemporary or both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en-GB" altLang="en-US" sz="900" dirty="0"/>
          </a:p>
          <a:p>
            <a:pPr eaLnBrk="1" hangingPunct="1">
              <a:lnSpc>
                <a:spcPct val="90000"/>
              </a:lnSpc>
            </a:pPr>
            <a:r>
              <a:rPr lang="en-GB" altLang="en-US" sz="2600" dirty="0"/>
              <a:t>In what context?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600" dirty="0"/>
              <a:t>In deployment within an agency 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600" dirty="0"/>
              <a:t>Personal capacity</a:t>
            </a:r>
          </a:p>
          <a:p>
            <a:pPr eaLnBrk="1" hangingPunct="1">
              <a:lnSpc>
                <a:spcPct val="90000"/>
              </a:lnSpc>
            </a:pPr>
            <a:endParaRPr lang="en-GB" altLang="en-US" sz="2600" dirty="0"/>
          </a:p>
        </p:txBody>
      </p:sp>
      <p:sp>
        <p:nvSpPr>
          <p:cNvPr id="25603" name="Rectangle 4">
            <a:extLst>
              <a:ext uri="{FF2B5EF4-FFF2-40B4-BE49-F238E27FC236}">
                <a16:creationId xmlns:a16="http://schemas.microsoft.com/office/drawing/2014/main" id="{861650CD-DE1A-4257-8CF1-0E3E28E5CC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en-GB" altLang="en-US"/>
              <a:t>Key Principles</a:t>
            </a:r>
          </a:p>
        </p:txBody>
      </p:sp>
      <p:pic>
        <p:nvPicPr>
          <p:cNvPr id="25604" name="Picture 1" descr="5 Social Media Stolpersteine in Unternehmen › Natascha ...">
            <a:extLst>
              <a:ext uri="{FF2B5EF4-FFF2-40B4-BE49-F238E27FC236}">
                <a16:creationId xmlns:a16="http://schemas.microsoft.com/office/drawing/2014/main" id="{229B2673-D6FF-4689-A14D-3D3458E54D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420888"/>
            <a:ext cx="2633663" cy="243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5">
            <a:extLst>
              <a:ext uri="{FF2B5EF4-FFF2-40B4-BE49-F238E27FC236}">
                <a16:creationId xmlns:a16="http://schemas.microsoft.com/office/drawing/2014/main" id="{34324512-E856-40F0-BB05-5ED6C9051A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888" y="188913"/>
            <a:ext cx="835025" cy="139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C936268D-49B5-4746-848A-9423D6F7AD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1981200"/>
            <a:ext cx="8154987" cy="38100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GB" altLang="en-US" dirty="0"/>
              <a:t>Allegations and concerns are resolved as soon as possible.</a:t>
            </a:r>
          </a:p>
          <a:p>
            <a:pPr eaLnBrk="1" hangingPunct="1"/>
            <a:endParaRPr lang="en-GB" altLang="en-US" sz="1600" dirty="0"/>
          </a:p>
          <a:p>
            <a:pPr eaLnBrk="1" hangingPunct="1">
              <a:buFontTx/>
              <a:buChar char="•"/>
            </a:pPr>
            <a:r>
              <a:rPr lang="en-GB" altLang="en-US" dirty="0"/>
              <a:t>Actions and decisions are recorded.</a:t>
            </a:r>
          </a:p>
          <a:p>
            <a:pPr eaLnBrk="1" hangingPunct="1">
              <a:buFontTx/>
              <a:buChar char="•"/>
            </a:pPr>
            <a:endParaRPr lang="en-GB" altLang="en-US" sz="1600" dirty="0"/>
          </a:p>
          <a:p>
            <a:pPr eaLnBrk="1" hangingPunct="1">
              <a:buFontTx/>
              <a:buChar char="•"/>
            </a:pPr>
            <a:r>
              <a:rPr lang="en-GB" altLang="en-US" dirty="0"/>
              <a:t>The NCSCP oversees the allegations management processes and monitors the effectiveness of local procedures.</a:t>
            </a:r>
          </a:p>
        </p:txBody>
      </p:sp>
      <p:sp>
        <p:nvSpPr>
          <p:cNvPr id="27651" name="Rectangle 4">
            <a:extLst>
              <a:ext uri="{FF2B5EF4-FFF2-40B4-BE49-F238E27FC236}">
                <a16:creationId xmlns:a16="http://schemas.microsoft.com/office/drawing/2014/main" id="{F3540D49-B6B7-4B33-B68C-DC4E1600ED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 eaLnBrk="1" hangingPunct="1"/>
            <a:r>
              <a:rPr lang="en-GB" altLang="en-US" dirty="0"/>
              <a:t>Key Principles Continued</a:t>
            </a:r>
          </a:p>
        </p:txBody>
      </p:sp>
      <p:pic>
        <p:nvPicPr>
          <p:cNvPr id="27652" name="Picture 4">
            <a:extLst>
              <a:ext uri="{FF2B5EF4-FFF2-40B4-BE49-F238E27FC236}">
                <a16:creationId xmlns:a16="http://schemas.microsoft.com/office/drawing/2014/main" id="{3F510869-B85E-4E2F-9363-D417F0A695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888" y="188913"/>
            <a:ext cx="835025" cy="139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0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5D68082B961249ADC4605ED9595289" ma:contentTypeVersion="13" ma:contentTypeDescription="Create a new document." ma:contentTypeScope="" ma:versionID="a1d2c1c70e50982c4ba5fde8498e8bbc">
  <xsd:schema xmlns:xsd="http://www.w3.org/2001/XMLSchema" xmlns:xs="http://www.w3.org/2001/XMLSchema" xmlns:p="http://schemas.microsoft.com/office/2006/metadata/properties" xmlns:ns3="eebbe018-fa1c-4afd-b40a-2ecda556e2f6" xmlns:ns4="ddacb716-5a35-498f-a099-d35cae3a7189" targetNamespace="http://schemas.microsoft.com/office/2006/metadata/properties" ma:root="true" ma:fieldsID="b263e4eb779c08d3e797913f557667d4" ns3:_="" ns4:_="">
    <xsd:import namespace="eebbe018-fa1c-4afd-b40a-2ecda556e2f6"/>
    <xsd:import namespace="ddacb716-5a35-498f-a099-d35cae3a718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bbe018-fa1c-4afd-b40a-2ecda556e2f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acb716-5a35-498f-a099-d35cae3a71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dacb716-5a35-498f-a099-d35cae3a7189" xsi:nil="true"/>
  </documentManagement>
</p:properties>
</file>

<file path=customXml/itemProps1.xml><?xml version="1.0" encoding="utf-8"?>
<ds:datastoreItem xmlns:ds="http://schemas.openxmlformats.org/officeDocument/2006/customXml" ds:itemID="{042534E5-9AF0-452D-B1C4-D4B739A1BA8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EEF962-2242-460D-8E86-160DC0BD01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bbe018-fa1c-4afd-b40a-2ecda556e2f6"/>
    <ds:schemaRef ds:uri="ddacb716-5a35-498f-a099-d35cae3a71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424F71-107A-49E3-8C83-D41916543344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purl.org/dc/terms/"/>
    <ds:schemaRef ds:uri="ddacb716-5a35-498f-a099-d35cae3a7189"/>
    <ds:schemaRef ds:uri="http://schemas.openxmlformats.org/package/2006/metadata/core-properties"/>
    <ds:schemaRef ds:uri="eebbe018-fa1c-4afd-b40a-2ecda556e2f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1031</TotalTime>
  <Words>1075</Words>
  <Application>Microsoft Office PowerPoint</Application>
  <PresentationFormat>On-screen Show (4:3)</PresentationFormat>
  <Paragraphs>122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Raleway</vt:lpstr>
      <vt:lpstr>Times</vt:lpstr>
      <vt:lpstr>Wingdings</vt:lpstr>
      <vt:lpstr>Blank Presentation</vt:lpstr>
      <vt:lpstr>10_Blank Presentation</vt:lpstr>
      <vt:lpstr>PowerPoint Presentation</vt:lpstr>
      <vt:lpstr>Aims of the session</vt:lpstr>
      <vt:lpstr>What is the LADO?</vt:lpstr>
      <vt:lpstr>Role of Organisations</vt:lpstr>
      <vt:lpstr>Role of the Local Authority Designated Officer (LADO)</vt:lpstr>
      <vt:lpstr>LADO arrangements in Nottingham City  </vt:lpstr>
      <vt:lpstr>Allegations Criteria</vt:lpstr>
      <vt:lpstr>Key Principles</vt:lpstr>
      <vt:lpstr>Key Principles Continued</vt:lpstr>
      <vt:lpstr>Referrals </vt:lpstr>
      <vt:lpstr>Referrals Continued</vt:lpstr>
      <vt:lpstr>Three Strands for Allegations Management</vt:lpstr>
      <vt:lpstr>Outcome Categories</vt:lpstr>
      <vt:lpstr>Potential Outcomes</vt:lpstr>
      <vt:lpstr>Resignations, settlement or  compromise agreements</vt:lpstr>
      <vt:lpstr>Timescales</vt:lpstr>
      <vt:lpstr>Responding to Allegations/Concerns  </vt:lpstr>
      <vt:lpstr>Reducing risk of allegations or  concerns  </vt:lpstr>
      <vt:lpstr>Further information</vt:lpstr>
    </vt:vector>
  </TitlesOfParts>
  <Company>Purple Circle Design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 Fisk</dc:creator>
  <cp:lastModifiedBy>Louise Meadows</cp:lastModifiedBy>
  <cp:revision>85</cp:revision>
  <dcterms:created xsi:type="dcterms:W3CDTF">2006-08-15T09:19:40Z</dcterms:created>
  <dcterms:modified xsi:type="dcterms:W3CDTF">2023-11-16T10:10:20Z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0x010100DC5D68082B961249ADC4605ED9595289</vt:lpwstr>
  </property>
</Properties>
</file>