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863" r:id="rId2"/>
    <p:sldId id="864" r:id="rId3"/>
    <p:sldId id="858" r:id="rId4"/>
    <p:sldId id="865" r:id="rId5"/>
    <p:sldId id="866" r:id="rId6"/>
    <p:sldId id="263" r:id="rId7"/>
    <p:sldId id="857" r:id="rId8"/>
    <p:sldId id="867" r:id="rId9"/>
    <p:sldId id="265" r:id="rId10"/>
    <p:sldId id="260" r:id="rId11"/>
    <p:sldId id="267" r:id="rId12"/>
    <p:sldId id="270" r:id="rId13"/>
    <p:sldId id="868" r:id="rId14"/>
    <p:sldId id="869" r:id="rId15"/>
    <p:sldId id="862" r:id="rId16"/>
    <p:sldId id="268" r:id="rId17"/>
    <p:sldId id="269" r:id="rId18"/>
    <p:sldId id="262" r:id="rId19"/>
    <p:sldId id="266" r:id="rId20"/>
    <p:sldId id="870" r:id="rId21"/>
    <p:sldId id="264" r:id="rId22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12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54" d="100"/>
          <a:sy n="154" d="100"/>
        </p:scale>
        <p:origin x="2430" y="-9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2B587E-D454-429C-A27D-F7560ED275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462A58D-8C6C-4B93-B632-45334DD75108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Multi agency tool supporting practitioners to help keep babies safe and </a:t>
          </a:r>
          <a:r>
            <a:rPr lang="en-GB" b="1" dirty="0">
              <a:solidFill>
                <a:schemeClr val="tx1"/>
              </a:solidFill>
            </a:rPr>
            <a:t>identify high risk.</a:t>
          </a:r>
          <a:endParaRPr lang="en-US" dirty="0">
            <a:solidFill>
              <a:schemeClr val="tx1"/>
            </a:solidFill>
          </a:endParaRPr>
        </a:p>
      </dgm:t>
    </dgm:pt>
    <dgm:pt modelId="{BF2758AE-DE24-4BFA-AB93-BE948B2D8DA2}" type="parTrans" cxnId="{5BC8E047-BD3A-49FB-965F-CFA67AE9657D}">
      <dgm:prSet/>
      <dgm:spPr/>
      <dgm:t>
        <a:bodyPr/>
        <a:lstStyle/>
        <a:p>
          <a:endParaRPr lang="en-US"/>
        </a:p>
      </dgm:t>
    </dgm:pt>
    <dgm:pt modelId="{EAFEC23E-2B84-4A64-8462-D91A05990E9E}" type="sibTrans" cxnId="{5BC8E047-BD3A-49FB-965F-CFA67AE9657D}">
      <dgm:prSet/>
      <dgm:spPr/>
      <dgm:t>
        <a:bodyPr/>
        <a:lstStyle/>
        <a:p>
          <a:endParaRPr lang="en-US"/>
        </a:p>
      </dgm:t>
    </dgm:pt>
    <dgm:pt modelId="{8B2968A3-6597-4A68-B423-2D89BD76902A}">
      <dgm:prSet/>
      <dgm:spPr/>
      <dgm:t>
        <a:bodyPr/>
        <a:lstStyle/>
        <a:p>
          <a:pPr algn="ctr"/>
          <a:r>
            <a:rPr lang="en-GB" dirty="0">
              <a:solidFill>
                <a:schemeClr val="tx1"/>
              </a:solidFill>
            </a:rPr>
            <a:t>The tool supports practitioners to:</a:t>
          </a:r>
          <a:endParaRPr lang="en-US" dirty="0">
            <a:solidFill>
              <a:schemeClr val="tx1"/>
            </a:solidFill>
          </a:endParaRPr>
        </a:p>
      </dgm:t>
    </dgm:pt>
    <dgm:pt modelId="{0E8528D2-A098-48E9-9E16-109A0EE0A72A}" type="parTrans" cxnId="{1DC11C94-3DB1-4FF4-A90E-AB49E140A392}">
      <dgm:prSet/>
      <dgm:spPr/>
      <dgm:t>
        <a:bodyPr/>
        <a:lstStyle/>
        <a:p>
          <a:endParaRPr lang="en-US"/>
        </a:p>
      </dgm:t>
    </dgm:pt>
    <dgm:pt modelId="{8A009F59-C42B-4E5A-9386-02C7EDBD676D}" type="sibTrans" cxnId="{1DC11C94-3DB1-4FF4-A90E-AB49E140A392}">
      <dgm:prSet/>
      <dgm:spPr/>
      <dgm:t>
        <a:bodyPr/>
        <a:lstStyle/>
        <a:p>
          <a:endParaRPr lang="en-US"/>
        </a:p>
      </dgm:t>
    </dgm:pt>
    <dgm:pt modelId="{67276B57-33DC-46C6-A718-0CA83EABBFC5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Understand safer sleep advice –up to date and consistent messages.</a:t>
          </a:r>
          <a:endParaRPr lang="en-US" dirty="0">
            <a:solidFill>
              <a:schemeClr val="tx1"/>
            </a:solidFill>
          </a:endParaRPr>
        </a:p>
      </dgm:t>
    </dgm:pt>
    <dgm:pt modelId="{E1990C3D-B564-49E7-9F80-394BF10718FB}" type="parTrans" cxnId="{A3049DEF-8F03-4220-8741-45E43D29805A}">
      <dgm:prSet/>
      <dgm:spPr/>
      <dgm:t>
        <a:bodyPr/>
        <a:lstStyle/>
        <a:p>
          <a:endParaRPr lang="en-US"/>
        </a:p>
      </dgm:t>
    </dgm:pt>
    <dgm:pt modelId="{85D2C97C-A69B-4E90-9005-ADADF8EA626A}" type="sibTrans" cxnId="{A3049DEF-8F03-4220-8741-45E43D29805A}">
      <dgm:prSet/>
      <dgm:spPr/>
      <dgm:t>
        <a:bodyPr/>
        <a:lstStyle/>
        <a:p>
          <a:endParaRPr lang="en-US"/>
        </a:p>
      </dgm:t>
    </dgm:pt>
    <dgm:pt modelId="{DBED89DA-7B5A-43FF-B5E6-88F5567A55DE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Feel confident to talk to families and share information about safer sleep-as part of core role or when opportunity arises.</a:t>
          </a:r>
          <a:endParaRPr lang="en-US" dirty="0">
            <a:solidFill>
              <a:schemeClr val="tx1"/>
            </a:solidFill>
          </a:endParaRPr>
        </a:p>
      </dgm:t>
    </dgm:pt>
    <dgm:pt modelId="{080B7414-18DE-4486-9BE3-8B7449318C64}" type="parTrans" cxnId="{510D491F-1A73-4EE7-963F-4C2D438BBF67}">
      <dgm:prSet/>
      <dgm:spPr/>
      <dgm:t>
        <a:bodyPr/>
        <a:lstStyle/>
        <a:p>
          <a:endParaRPr lang="en-US"/>
        </a:p>
      </dgm:t>
    </dgm:pt>
    <dgm:pt modelId="{170F0EA9-941B-46C3-A696-041210642E0E}" type="sibTrans" cxnId="{510D491F-1A73-4EE7-963F-4C2D438BBF67}">
      <dgm:prSet/>
      <dgm:spPr/>
      <dgm:t>
        <a:bodyPr/>
        <a:lstStyle/>
        <a:p>
          <a:endParaRPr lang="en-US"/>
        </a:p>
      </dgm:t>
    </dgm:pt>
    <dgm:pt modelId="{D59824AB-5896-4F00-A81F-6CDDE4116923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Understand risks. </a:t>
          </a:r>
          <a:endParaRPr lang="en-US" dirty="0">
            <a:solidFill>
              <a:schemeClr val="tx1"/>
            </a:solidFill>
          </a:endParaRPr>
        </a:p>
      </dgm:t>
    </dgm:pt>
    <dgm:pt modelId="{3971E024-0F57-4423-9515-363007856525}" type="parTrans" cxnId="{82D26FAE-548C-4B5D-A6C8-7FF8A3DC56B6}">
      <dgm:prSet/>
      <dgm:spPr/>
      <dgm:t>
        <a:bodyPr/>
        <a:lstStyle/>
        <a:p>
          <a:endParaRPr lang="en-US"/>
        </a:p>
      </dgm:t>
    </dgm:pt>
    <dgm:pt modelId="{491D541D-04AF-4F78-99AA-82F3F5DF3B4A}" type="sibTrans" cxnId="{82D26FAE-548C-4B5D-A6C8-7FF8A3DC56B6}">
      <dgm:prSet/>
      <dgm:spPr/>
      <dgm:t>
        <a:bodyPr/>
        <a:lstStyle/>
        <a:p>
          <a:endParaRPr lang="en-US"/>
        </a:p>
      </dgm:t>
    </dgm:pt>
    <dgm:pt modelId="{3E80106F-64C3-4A3B-9DFE-43A447C904AE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Know when further advice/support should be sought</a:t>
          </a:r>
          <a:r>
            <a:rPr lang="en-GB" dirty="0"/>
            <a:t>.</a:t>
          </a:r>
          <a:endParaRPr lang="en-US" dirty="0"/>
        </a:p>
      </dgm:t>
    </dgm:pt>
    <dgm:pt modelId="{9DD36F4B-4D5D-4942-A41B-6AC9DE8A8ED3}" type="parTrans" cxnId="{09451F62-0B0A-452B-A972-F80C0CC1E2C0}">
      <dgm:prSet/>
      <dgm:spPr/>
      <dgm:t>
        <a:bodyPr/>
        <a:lstStyle/>
        <a:p>
          <a:endParaRPr lang="en-US"/>
        </a:p>
      </dgm:t>
    </dgm:pt>
    <dgm:pt modelId="{D1166DEE-C4E9-4FAF-9CE2-E00B7E4A5A8F}" type="sibTrans" cxnId="{09451F62-0B0A-452B-A972-F80C0CC1E2C0}">
      <dgm:prSet/>
      <dgm:spPr/>
      <dgm:t>
        <a:bodyPr/>
        <a:lstStyle/>
        <a:p>
          <a:endParaRPr lang="en-US"/>
        </a:p>
      </dgm:t>
    </dgm:pt>
    <dgm:pt modelId="{099BFDE2-6955-4F01-A939-2363F3C3101E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Supporting safer sleep as ‘everyone’s business’</a:t>
          </a:r>
          <a:endParaRPr lang="en-US" dirty="0">
            <a:solidFill>
              <a:schemeClr val="tx1"/>
            </a:solidFill>
          </a:endParaRPr>
        </a:p>
      </dgm:t>
    </dgm:pt>
    <dgm:pt modelId="{03D7A7E5-2DD8-4467-95C5-0BA0DED51106}" type="parTrans" cxnId="{DFF97BDB-AF76-4218-8160-94746375C98B}">
      <dgm:prSet/>
      <dgm:spPr/>
      <dgm:t>
        <a:bodyPr/>
        <a:lstStyle/>
        <a:p>
          <a:endParaRPr lang="en-US"/>
        </a:p>
      </dgm:t>
    </dgm:pt>
    <dgm:pt modelId="{A970EB11-917E-4FF8-8465-2AC017852BA7}" type="sibTrans" cxnId="{DFF97BDB-AF76-4218-8160-94746375C98B}">
      <dgm:prSet/>
      <dgm:spPr/>
      <dgm:t>
        <a:bodyPr/>
        <a:lstStyle/>
        <a:p>
          <a:endParaRPr lang="en-US"/>
        </a:p>
      </dgm:t>
    </dgm:pt>
    <dgm:pt modelId="{52094828-041E-42E7-86BC-35CE84AD2E15}" type="pres">
      <dgm:prSet presAssocID="{332B587E-D454-429C-A27D-F7560ED27524}" presName="linear" presStyleCnt="0">
        <dgm:presLayoutVars>
          <dgm:animLvl val="lvl"/>
          <dgm:resizeHandles val="exact"/>
        </dgm:presLayoutVars>
      </dgm:prSet>
      <dgm:spPr/>
    </dgm:pt>
    <dgm:pt modelId="{551613CC-7F2A-43DA-96AD-EA52AA5846E5}" type="pres">
      <dgm:prSet presAssocID="{6462A58D-8C6C-4B93-B632-45334DD7510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CD3D83B-ACEC-4797-8D8A-5A090295A009}" type="pres">
      <dgm:prSet presAssocID="{EAFEC23E-2B84-4A64-8462-D91A05990E9E}" presName="spacer" presStyleCnt="0"/>
      <dgm:spPr/>
    </dgm:pt>
    <dgm:pt modelId="{5CAAD883-E50F-467E-913D-83923C9A05C6}" type="pres">
      <dgm:prSet presAssocID="{8B2968A3-6597-4A68-B423-2D89BD76902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49C9F65-AACD-4CBA-94B3-550AC356B345}" type="pres">
      <dgm:prSet presAssocID="{8A009F59-C42B-4E5A-9386-02C7EDBD676D}" presName="spacer" presStyleCnt="0"/>
      <dgm:spPr/>
    </dgm:pt>
    <dgm:pt modelId="{C1968A1C-7F64-4DB4-8913-99B01DC37603}" type="pres">
      <dgm:prSet presAssocID="{67276B57-33DC-46C6-A718-0CA83EABBFC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E04A6D3-AD7F-4DF6-89B5-754E2ED93F54}" type="pres">
      <dgm:prSet presAssocID="{85D2C97C-A69B-4E90-9005-ADADF8EA626A}" presName="spacer" presStyleCnt="0"/>
      <dgm:spPr/>
    </dgm:pt>
    <dgm:pt modelId="{D69060C6-406E-4B91-BF87-0CD22976E441}" type="pres">
      <dgm:prSet presAssocID="{DBED89DA-7B5A-43FF-B5E6-88F5567A55D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5D168F2-3F00-40D7-B052-1C5F143DADE0}" type="pres">
      <dgm:prSet presAssocID="{170F0EA9-941B-46C3-A696-041210642E0E}" presName="spacer" presStyleCnt="0"/>
      <dgm:spPr/>
    </dgm:pt>
    <dgm:pt modelId="{D80F1F1A-76CD-41AB-8076-5F3B489AE448}" type="pres">
      <dgm:prSet presAssocID="{D59824AB-5896-4F00-A81F-6CDDE411692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B665D15-4C97-4A42-84FB-3CE9F072A933}" type="pres">
      <dgm:prSet presAssocID="{491D541D-04AF-4F78-99AA-82F3F5DF3B4A}" presName="spacer" presStyleCnt="0"/>
      <dgm:spPr/>
    </dgm:pt>
    <dgm:pt modelId="{2BF41F87-12F8-4F63-A9F6-22EF10DA367B}" type="pres">
      <dgm:prSet presAssocID="{3E80106F-64C3-4A3B-9DFE-43A447C904A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C1DF490-8D8B-49DE-BE41-2CB4DC320712}" type="pres">
      <dgm:prSet presAssocID="{D1166DEE-C4E9-4FAF-9CE2-E00B7E4A5A8F}" presName="spacer" presStyleCnt="0"/>
      <dgm:spPr/>
    </dgm:pt>
    <dgm:pt modelId="{1555FFE2-3DA1-4CE0-B523-B18D7EFCB4EF}" type="pres">
      <dgm:prSet presAssocID="{099BFDE2-6955-4F01-A939-2363F3C3101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5A47CB10-C716-4ACE-BA6B-BAEDBD5C5096}" type="presOf" srcId="{8B2968A3-6597-4A68-B423-2D89BD76902A}" destId="{5CAAD883-E50F-467E-913D-83923C9A05C6}" srcOrd="0" destOrd="0" presId="urn:microsoft.com/office/officeart/2005/8/layout/vList2"/>
    <dgm:cxn modelId="{510D491F-1A73-4EE7-963F-4C2D438BBF67}" srcId="{332B587E-D454-429C-A27D-F7560ED27524}" destId="{DBED89DA-7B5A-43FF-B5E6-88F5567A55DE}" srcOrd="3" destOrd="0" parTransId="{080B7414-18DE-4486-9BE3-8B7449318C64}" sibTransId="{170F0EA9-941B-46C3-A696-041210642E0E}"/>
    <dgm:cxn modelId="{09451F62-0B0A-452B-A972-F80C0CC1E2C0}" srcId="{332B587E-D454-429C-A27D-F7560ED27524}" destId="{3E80106F-64C3-4A3B-9DFE-43A447C904AE}" srcOrd="5" destOrd="0" parTransId="{9DD36F4B-4D5D-4942-A41B-6AC9DE8A8ED3}" sibTransId="{D1166DEE-C4E9-4FAF-9CE2-E00B7E4A5A8F}"/>
    <dgm:cxn modelId="{5A57E542-5842-4FF3-A43C-D4C78322771B}" type="presOf" srcId="{DBED89DA-7B5A-43FF-B5E6-88F5567A55DE}" destId="{D69060C6-406E-4B91-BF87-0CD22976E441}" srcOrd="0" destOrd="0" presId="urn:microsoft.com/office/officeart/2005/8/layout/vList2"/>
    <dgm:cxn modelId="{33A83C63-496A-4532-A0A3-0724C970CB87}" type="presOf" srcId="{67276B57-33DC-46C6-A718-0CA83EABBFC5}" destId="{C1968A1C-7F64-4DB4-8913-99B01DC37603}" srcOrd="0" destOrd="0" presId="urn:microsoft.com/office/officeart/2005/8/layout/vList2"/>
    <dgm:cxn modelId="{5BC8E047-BD3A-49FB-965F-CFA67AE9657D}" srcId="{332B587E-D454-429C-A27D-F7560ED27524}" destId="{6462A58D-8C6C-4B93-B632-45334DD75108}" srcOrd="0" destOrd="0" parTransId="{BF2758AE-DE24-4BFA-AB93-BE948B2D8DA2}" sibTransId="{EAFEC23E-2B84-4A64-8462-D91A05990E9E}"/>
    <dgm:cxn modelId="{DE6D566D-A574-4F64-9FB0-4E2C355821AB}" type="presOf" srcId="{099BFDE2-6955-4F01-A939-2363F3C3101E}" destId="{1555FFE2-3DA1-4CE0-B523-B18D7EFCB4EF}" srcOrd="0" destOrd="0" presId="urn:microsoft.com/office/officeart/2005/8/layout/vList2"/>
    <dgm:cxn modelId="{9549F06E-6DC9-43DB-AB96-28C6A6623B74}" type="presOf" srcId="{6462A58D-8C6C-4B93-B632-45334DD75108}" destId="{551613CC-7F2A-43DA-96AD-EA52AA5846E5}" srcOrd="0" destOrd="0" presId="urn:microsoft.com/office/officeart/2005/8/layout/vList2"/>
    <dgm:cxn modelId="{1DC11C94-3DB1-4FF4-A90E-AB49E140A392}" srcId="{332B587E-D454-429C-A27D-F7560ED27524}" destId="{8B2968A3-6597-4A68-B423-2D89BD76902A}" srcOrd="1" destOrd="0" parTransId="{0E8528D2-A098-48E9-9E16-109A0EE0A72A}" sibTransId="{8A009F59-C42B-4E5A-9386-02C7EDBD676D}"/>
    <dgm:cxn modelId="{82D26FAE-548C-4B5D-A6C8-7FF8A3DC56B6}" srcId="{332B587E-D454-429C-A27D-F7560ED27524}" destId="{D59824AB-5896-4F00-A81F-6CDDE4116923}" srcOrd="4" destOrd="0" parTransId="{3971E024-0F57-4423-9515-363007856525}" sibTransId="{491D541D-04AF-4F78-99AA-82F3F5DF3B4A}"/>
    <dgm:cxn modelId="{60C1E9C4-AE72-4C7E-802E-F058589EA0C0}" type="presOf" srcId="{332B587E-D454-429C-A27D-F7560ED27524}" destId="{52094828-041E-42E7-86BC-35CE84AD2E15}" srcOrd="0" destOrd="0" presId="urn:microsoft.com/office/officeart/2005/8/layout/vList2"/>
    <dgm:cxn modelId="{4DBCEFCB-CE67-4F9A-BEF9-829F4C1E8590}" type="presOf" srcId="{D59824AB-5896-4F00-A81F-6CDDE4116923}" destId="{D80F1F1A-76CD-41AB-8076-5F3B489AE448}" srcOrd="0" destOrd="0" presId="urn:microsoft.com/office/officeart/2005/8/layout/vList2"/>
    <dgm:cxn modelId="{DFF97BDB-AF76-4218-8160-94746375C98B}" srcId="{332B587E-D454-429C-A27D-F7560ED27524}" destId="{099BFDE2-6955-4F01-A939-2363F3C3101E}" srcOrd="6" destOrd="0" parTransId="{03D7A7E5-2DD8-4467-95C5-0BA0DED51106}" sibTransId="{A970EB11-917E-4FF8-8465-2AC017852BA7}"/>
    <dgm:cxn modelId="{A3049DEF-8F03-4220-8741-45E43D29805A}" srcId="{332B587E-D454-429C-A27D-F7560ED27524}" destId="{67276B57-33DC-46C6-A718-0CA83EABBFC5}" srcOrd="2" destOrd="0" parTransId="{E1990C3D-B564-49E7-9F80-394BF10718FB}" sibTransId="{85D2C97C-A69B-4E90-9005-ADADF8EA626A}"/>
    <dgm:cxn modelId="{AA39DDF8-A7E6-443D-954E-30FC41755DBD}" type="presOf" srcId="{3E80106F-64C3-4A3B-9DFE-43A447C904AE}" destId="{2BF41F87-12F8-4F63-A9F6-22EF10DA367B}" srcOrd="0" destOrd="0" presId="urn:microsoft.com/office/officeart/2005/8/layout/vList2"/>
    <dgm:cxn modelId="{FE88CA7E-6880-4364-A62F-D88CAF904E6F}" type="presParOf" srcId="{52094828-041E-42E7-86BC-35CE84AD2E15}" destId="{551613CC-7F2A-43DA-96AD-EA52AA5846E5}" srcOrd="0" destOrd="0" presId="urn:microsoft.com/office/officeart/2005/8/layout/vList2"/>
    <dgm:cxn modelId="{CD783B54-8E79-47D8-96CE-BE6B0AD1A388}" type="presParOf" srcId="{52094828-041E-42E7-86BC-35CE84AD2E15}" destId="{CCD3D83B-ACEC-4797-8D8A-5A090295A009}" srcOrd="1" destOrd="0" presId="urn:microsoft.com/office/officeart/2005/8/layout/vList2"/>
    <dgm:cxn modelId="{0E0FC198-880B-495C-9F34-5FCF42F869B4}" type="presParOf" srcId="{52094828-041E-42E7-86BC-35CE84AD2E15}" destId="{5CAAD883-E50F-467E-913D-83923C9A05C6}" srcOrd="2" destOrd="0" presId="urn:microsoft.com/office/officeart/2005/8/layout/vList2"/>
    <dgm:cxn modelId="{E4ACB9FF-BE47-4381-9D66-6B2295795AFB}" type="presParOf" srcId="{52094828-041E-42E7-86BC-35CE84AD2E15}" destId="{D49C9F65-AACD-4CBA-94B3-550AC356B345}" srcOrd="3" destOrd="0" presId="urn:microsoft.com/office/officeart/2005/8/layout/vList2"/>
    <dgm:cxn modelId="{CFBB0F25-5C11-454B-B102-D9E544746F37}" type="presParOf" srcId="{52094828-041E-42E7-86BC-35CE84AD2E15}" destId="{C1968A1C-7F64-4DB4-8913-99B01DC37603}" srcOrd="4" destOrd="0" presId="urn:microsoft.com/office/officeart/2005/8/layout/vList2"/>
    <dgm:cxn modelId="{F665C2E7-2EA8-4CE4-93B9-6A154BDE9225}" type="presParOf" srcId="{52094828-041E-42E7-86BC-35CE84AD2E15}" destId="{5E04A6D3-AD7F-4DF6-89B5-754E2ED93F54}" srcOrd="5" destOrd="0" presId="urn:microsoft.com/office/officeart/2005/8/layout/vList2"/>
    <dgm:cxn modelId="{2B205864-1178-4E81-926B-896D1095D077}" type="presParOf" srcId="{52094828-041E-42E7-86BC-35CE84AD2E15}" destId="{D69060C6-406E-4B91-BF87-0CD22976E441}" srcOrd="6" destOrd="0" presId="urn:microsoft.com/office/officeart/2005/8/layout/vList2"/>
    <dgm:cxn modelId="{3DF1D443-8B6C-457C-B96B-29441AA08423}" type="presParOf" srcId="{52094828-041E-42E7-86BC-35CE84AD2E15}" destId="{C5D168F2-3F00-40D7-B052-1C5F143DADE0}" srcOrd="7" destOrd="0" presId="urn:microsoft.com/office/officeart/2005/8/layout/vList2"/>
    <dgm:cxn modelId="{2B4A45A8-E6FE-4511-831F-B04428A0C52F}" type="presParOf" srcId="{52094828-041E-42E7-86BC-35CE84AD2E15}" destId="{D80F1F1A-76CD-41AB-8076-5F3B489AE448}" srcOrd="8" destOrd="0" presId="urn:microsoft.com/office/officeart/2005/8/layout/vList2"/>
    <dgm:cxn modelId="{04263E4A-3106-4297-8213-FB6A8EA56E1D}" type="presParOf" srcId="{52094828-041E-42E7-86BC-35CE84AD2E15}" destId="{0B665D15-4C97-4A42-84FB-3CE9F072A933}" srcOrd="9" destOrd="0" presId="urn:microsoft.com/office/officeart/2005/8/layout/vList2"/>
    <dgm:cxn modelId="{41DAF10F-FCB1-4E60-825A-BA9266A0F636}" type="presParOf" srcId="{52094828-041E-42E7-86BC-35CE84AD2E15}" destId="{2BF41F87-12F8-4F63-A9F6-22EF10DA367B}" srcOrd="10" destOrd="0" presId="urn:microsoft.com/office/officeart/2005/8/layout/vList2"/>
    <dgm:cxn modelId="{BD356DAF-F044-43EB-A73D-7225CDE36FB8}" type="presParOf" srcId="{52094828-041E-42E7-86BC-35CE84AD2E15}" destId="{BC1DF490-8D8B-49DE-BE41-2CB4DC320712}" srcOrd="11" destOrd="0" presId="urn:microsoft.com/office/officeart/2005/8/layout/vList2"/>
    <dgm:cxn modelId="{68B94686-A2F4-4EA4-B341-285AF0D0D7E9}" type="presParOf" srcId="{52094828-041E-42E7-86BC-35CE84AD2E15}" destId="{1555FFE2-3DA1-4CE0-B523-B18D7EFCB4E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564C76-9A72-4605-8F28-2ADAA8D01C4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9483CEF-60CE-43B5-9B5C-9E56C2528B8C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Basic safer sleep information and links to up-to-date advice.</a:t>
          </a:r>
          <a:endParaRPr lang="en-US" dirty="0">
            <a:solidFill>
              <a:schemeClr val="tx1"/>
            </a:solidFill>
          </a:endParaRPr>
        </a:p>
      </dgm:t>
    </dgm:pt>
    <dgm:pt modelId="{91AE2083-DC0E-476C-8CC6-213213C1509C}" type="parTrans" cxnId="{C1E22590-A66F-4BF3-BCEC-89BCA8FF4162}">
      <dgm:prSet/>
      <dgm:spPr/>
      <dgm:t>
        <a:bodyPr/>
        <a:lstStyle/>
        <a:p>
          <a:endParaRPr lang="en-US"/>
        </a:p>
      </dgm:t>
    </dgm:pt>
    <dgm:pt modelId="{6E257B54-6E93-4BC0-81E1-EF8BEEC590B7}" type="sibTrans" cxnId="{C1E22590-A66F-4BF3-BCEC-89BCA8FF4162}">
      <dgm:prSet/>
      <dgm:spPr/>
      <dgm:t>
        <a:bodyPr/>
        <a:lstStyle/>
        <a:p>
          <a:endParaRPr lang="en-US"/>
        </a:p>
      </dgm:t>
    </dgm:pt>
    <dgm:pt modelId="{F4ED63BA-0725-4FAF-BEA4-014A18AE8CC8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Local SIDS statistics and wider research.</a:t>
          </a:r>
          <a:endParaRPr lang="en-US" dirty="0">
            <a:solidFill>
              <a:schemeClr val="tx1"/>
            </a:solidFill>
          </a:endParaRPr>
        </a:p>
      </dgm:t>
    </dgm:pt>
    <dgm:pt modelId="{716105C6-0436-452F-9BFE-60085D7C01C6}" type="parTrans" cxnId="{E6F9BA65-E2C6-41ED-A0F1-9DA251663CA9}">
      <dgm:prSet/>
      <dgm:spPr/>
      <dgm:t>
        <a:bodyPr/>
        <a:lstStyle/>
        <a:p>
          <a:endParaRPr lang="en-US"/>
        </a:p>
      </dgm:t>
    </dgm:pt>
    <dgm:pt modelId="{E27A4D86-3C12-461B-81A4-7490AFA2CE81}" type="sibTrans" cxnId="{E6F9BA65-E2C6-41ED-A0F1-9DA251663CA9}">
      <dgm:prSet/>
      <dgm:spPr/>
      <dgm:t>
        <a:bodyPr/>
        <a:lstStyle/>
        <a:p>
          <a:endParaRPr lang="en-US"/>
        </a:p>
      </dgm:t>
    </dgm:pt>
    <dgm:pt modelId="{200C1BEF-8D8D-4DD7-9957-E8AB5527F576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Information on how to use the tool.</a:t>
          </a:r>
          <a:endParaRPr lang="en-US" dirty="0">
            <a:solidFill>
              <a:schemeClr val="tx1"/>
            </a:solidFill>
          </a:endParaRPr>
        </a:p>
      </dgm:t>
    </dgm:pt>
    <dgm:pt modelId="{F407164C-C5F1-4F02-B95F-AE391233358D}" type="parTrans" cxnId="{D7D847DA-24C3-4C76-9309-BF435A5049B5}">
      <dgm:prSet/>
      <dgm:spPr/>
      <dgm:t>
        <a:bodyPr/>
        <a:lstStyle/>
        <a:p>
          <a:endParaRPr lang="en-US"/>
        </a:p>
      </dgm:t>
    </dgm:pt>
    <dgm:pt modelId="{EF6B0D7C-5925-45A3-B21F-B84DC206C793}" type="sibTrans" cxnId="{D7D847DA-24C3-4C76-9309-BF435A5049B5}">
      <dgm:prSet/>
      <dgm:spPr/>
      <dgm:t>
        <a:bodyPr/>
        <a:lstStyle/>
        <a:p>
          <a:endParaRPr lang="en-US"/>
        </a:p>
      </dgm:t>
    </dgm:pt>
    <dgm:pt modelId="{AD804F7E-0CD5-4EBD-B884-52F342AFB6C8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Risk factors, to help inform your assessment of risk.</a:t>
          </a:r>
          <a:endParaRPr lang="en-US" dirty="0">
            <a:solidFill>
              <a:schemeClr val="tx1"/>
            </a:solidFill>
          </a:endParaRPr>
        </a:p>
      </dgm:t>
    </dgm:pt>
    <dgm:pt modelId="{4B2388F9-FF4B-4059-9645-222A1FFB5DE8}" type="parTrans" cxnId="{088438D4-CCC3-42EC-8035-5C50DF0F3CAD}">
      <dgm:prSet/>
      <dgm:spPr/>
      <dgm:t>
        <a:bodyPr/>
        <a:lstStyle/>
        <a:p>
          <a:endParaRPr lang="en-US"/>
        </a:p>
      </dgm:t>
    </dgm:pt>
    <dgm:pt modelId="{7AF9516E-726E-4BC8-8E53-45E328FC9BF9}" type="sibTrans" cxnId="{088438D4-CCC3-42EC-8035-5C50DF0F3CAD}">
      <dgm:prSet/>
      <dgm:spPr/>
      <dgm:t>
        <a:bodyPr/>
        <a:lstStyle/>
        <a:p>
          <a:endParaRPr lang="en-US"/>
        </a:p>
      </dgm:t>
    </dgm:pt>
    <dgm:pt modelId="{5ACE5BF3-C39F-480D-A801-9378E2CB6F6C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Red flags, highlighting areas of greatest concern.</a:t>
          </a:r>
          <a:endParaRPr lang="en-US" dirty="0">
            <a:solidFill>
              <a:schemeClr val="tx1"/>
            </a:solidFill>
          </a:endParaRPr>
        </a:p>
      </dgm:t>
    </dgm:pt>
    <dgm:pt modelId="{CEADD7B8-6BCE-40F7-A255-45F413F102A5}" type="parTrans" cxnId="{6E27A678-FF74-4E87-982B-D6C88E911009}">
      <dgm:prSet/>
      <dgm:spPr/>
      <dgm:t>
        <a:bodyPr/>
        <a:lstStyle/>
        <a:p>
          <a:endParaRPr lang="en-US"/>
        </a:p>
      </dgm:t>
    </dgm:pt>
    <dgm:pt modelId="{32A70D8B-D665-40BF-8C89-703CA5B72E82}" type="sibTrans" cxnId="{6E27A678-FF74-4E87-982B-D6C88E911009}">
      <dgm:prSet/>
      <dgm:spPr/>
      <dgm:t>
        <a:bodyPr/>
        <a:lstStyle/>
        <a:p>
          <a:endParaRPr lang="en-US"/>
        </a:p>
      </dgm:t>
    </dgm:pt>
    <dgm:pt modelId="{B70D234E-8099-4D15-BAB5-03AD001C89F4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Information and advice for parents-links and QR codes. Can be printed and shared</a:t>
          </a:r>
          <a:r>
            <a:rPr lang="en-GB" dirty="0"/>
            <a:t>.</a:t>
          </a:r>
          <a:endParaRPr lang="en-US" dirty="0"/>
        </a:p>
      </dgm:t>
    </dgm:pt>
    <dgm:pt modelId="{BA28E58E-0393-4BE5-AD41-5F805524B172}" type="parTrans" cxnId="{C65D6BF9-17DB-432C-8CD9-45E259611A77}">
      <dgm:prSet/>
      <dgm:spPr/>
      <dgm:t>
        <a:bodyPr/>
        <a:lstStyle/>
        <a:p>
          <a:endParaRPr lang="en-US"/>
        </a:p>
      </dgm:t>
    </dgm:pt>
    <dgm:pt modelId="{1BF54B65-3CF7-4762-BEB2-76BE1C4A7A3C}" type="sibTrans" cxnId="{C65D6BF9-17DB-432C-8CD9-45E259611A77}">
      <dgm:prSet/>
      <dgm:spPr/>
      <dgm:t>
        <a:bodyPr/>
        <a:lstStyle/>
        <a:p>
          <a:endParaRPr lang="en-US"/>
        </a:p>
      </dgm:t>
    </dgm:pt>
    <dgm:pt modelId="{AAB095B7-B919-4C48-8C75-8A3E98F0E737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Links to threshold of need/pathways to provision for city and county if you have a concern about a child (safer sleep is embedded at all levels in these documents).</a:t>
          </a:r>
          <a:endParaRPr lang="en-US" dirty="0">
            <a:solidFill>
              <a:schemeClr val="tx1"/>
            </a:solidFill>
          </a:endParaRPr>
        </a:p>
      </dgm:t>
    </dgm:pt>
    <dgm:pt modelId="{B9861984-871D-42D8-8C49-DE8D2445CF20}" type="parTrans" cxnId="{488990D8-9187-401C-8C73-4D63EBF35C32}">
      <dgm:prSet/>
      <dgm:spPr/>
      <dgm:t>
        <a:bodyPr/>
        <a:lstStyle/>
        <a:p>
          <a:endParaRPr lang="en-US"/>
        </a:p>
      </dgm:t>
    </dgm:pt>
    <dgm:pt modelId="{7A2A2C2E-5456-4926-B461-AE6F6B8A7D89}" type="sibTrans" cxnId="{488990D8-9187-401C-8C73-4D63EBF35C32}">
      <dgm:prSet/>
      <dgm:spPr/>
      <dgm:t>
        <a:bodyPr/>
        <a:lstStyle/>
        <a:p>
          <a:endParaRPr lang="en-US"/>
        </a:p>
      </dgm:t>
    </dgm:pt>
    <dgm:pt modelId="{C917B482-AD99-4279-B4BD-24B4C4171542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Safer sleep plan of care for parents.</a:t>
          </a:r>
          <a:endParaRPr lang="en-US" dirty="0">
            <a:solidFill>
              <a:schemeClr val="tx1"/>
            </a:solidFill>
          </a:endParaRPr>
        </a:p>
      </dgm:t>
    </dgm:pt>
    <dgm:pt modelId="{66A52939-0787-40CF-96B1-3D26EE4326F3}" type="parTrans" cxnId="{3104912A-3F70-4859-8ECE-442D79026A55}">
      <dgm:prSet/>
      <dgm:spPr/>
      <dgm:t>
        <a:bodyPr/>
        <a:lstStyle/>
        <a:p>
          <a:endParaRPr lang="en-US"/>
        </a:p>
      </dgm:t>
    </dgm:pt>
    <dgm:pt modelId="{0FAEB9AE-F329-4717-B4FA-DED8F51E60F9}" type="sibTrans" cxnId="{3104912A-3F70-4859-8ECE-442D79026A55}">
      <dgm:prSet/>
      <dgm:spPr/>
      <dgm:t>
        <a:bodyPr/>
        <a:lstStyle/>
        <a:p>
          <a:endParaRPr lang="en-US"/>
        </a:p>
      </dgm:t>
    </dgm:pt>
    <dgm:pt modelId="{86CF1DD7-6B28-40FB-A72A-BFED3AA33C63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Checklist for parents, linked to hazardous co-sleeping</a:t>
          </a:r>
          <a:r>
            <a:rPr lang="en-GB" dirty="0"/>
            <a:t>.</a:t>
          </a:r>
          <a:endParaRPr lang="en-US" dirty="0"/>
        </a:p>
      </dgm:t>
    </dgm:pt>
    <dgm:pt modelId="{FFC25C45-E5E4-49E1-9EEE-5DBDB163DED8}" type="parTrans" cxnId="{ABBCE9CA-8657-48C5-8EAF-16F7FE35B361}">
      <dgm:prSet/>
      <dgm:spPr/>
      <dgm:t>
        <a:bodyPr/>
        <a:lstStyle/>
        <a:p>
          <a:endParaRPr lang="en-US"/>
        </a:p>
      </dgm:t>
    </dgm:pt>
    <dgm:pt modelId="{3CC05503-AEAF-4384-887F-CE4356492C99}" type="sibTrans" cxnId="{ABBCE9CA-8657-48C5-8EAF-16F7FE35B361}">
      <dgm:prSet/>
      <dgm:spPr/>
      <dgm:t>
        <a:bodyPr/>
        <a:lstStyle/>
        <a:p>
          <a:endParaRPr lang="en-US"/>
        </a:p>
      </dgm:t>
    </dgm:pt>
    <dgm:pt modelId="{D57C2755-312E-4119-B7FE-B4451070F586}" type="pres">
      <dgm:prSet presAssocID="{6F564C76-9A72-4605-8F28-2ADAA8D01C4E}" presName="diagram" presStyleCnt="0">
        <dgm:presLayoutVars>
          <dgm:dir/>
          <dgm:resizeHandles val="exact"/>
        </dgm:presLayoutVars>
      </dgm:prSet>
      <dgm:spPr/>
    </dgm:pt>
    <dgm:pt modelId="{00A2C01C-5265-447C-96DA-B5D31A720754}" type="pres">
      <dgm:prSet presAssocID="{09483CEF-60CE-43B5-9B5C-9E56C2528B8C}" presName="node" presStyleLbl="node1" presStyleIdx="0" presStyleCnt="9">
        <dgm:presLayoutVars>
          <dgm:bulletEnabled val="1"/>
        </dgm:presLayoutVars>
      </dgm:prSet>
      <dgm:spPr/>
    </dgm:pt>
    <dgm:pt modelId="{88B6453D-F705-49D8-8157-2EA664AAB247}" type="pres">
      <dgm:prSet presAssocID="{6E257B54-6E93-4BC0-81E1-EF8BEEC590B7}" presName="sibTrans" presStyleCnt="0"/>
      <dgm:spPr/>
    </dgm:pt>
    <dgm:pt modelId="{701BD938-A355-4C2E-9D8C-C24569A9C2BE}" type="pres">
      <dgm:prSet presAssocID="{F4ED63BA-0725-4FAF-BEA4-014A18AE8CC8}" presName="node" presStyleLbl="node1" presStyleIdx="1" presStyleCnt="9">
        <dgm:presLayoutVars>
          <dgm:bulletEnabled val="1"/>
        </dgm:presLayoutVars>
      </dgm:prSet>
      <dgm:spPr/>
    </dgm:pt>
    <dgm:pt modelId="{B6D553B7-86E1-431D-A642-769B29FCC6C9}" type="pres">
      <dgm:prSet presAssocID="{E27A4D86-3C12-461B-81A4-7490AFA2CE81}" presName="sibTrans" presStyleCnt="0"/>
      <dgm:spPr/>
    </dgm:pt>
    <dgm:pt modelId="{A0F52EE6-20D7-4B74-874C-79D1CEE34F97}" type="pres">
      <dgm:prSet presAssocID="{200C1BEF-8D8D-4DD7-9957-E8AB5527F576}" presName="node" presStyleLbl="node1" presStyleIdx="2" presStyleCnt="9">
        <dgm:presLayoutVars>
          <dgm:bulletEnabled val="1"/>
        </dgm:presLayoutVars>
      </dgm:prSet>
      <dgm:spPr/>
    </dgm:pt>
    <dgm:pt modelId="{644570D9-E408-4C3B-9161-D1FA36A2EE0F}" type="pres">
      <dgm:prSet presAssocID="{EF6B0D7C-5925-45A3-B21F-B84DC206C793}" presName="sibTrans" presStyleCnt="0"/>
      <dgm:spPr/>
    </dgm:pt>
    <dgm:pt modelId="{0DE37CEF-2C47-44CE-96C4-BCA0712E0185}" type="pres">
      <dgm:prSet presAssocID="{AD804F7E-0CD5-4EBD-B884-52F342AFB6C8}" presName="node" presStyleLbl="node1" presStyleIdx="3" presStyleCnt="9">
        <dgm:presLayoutVars>
          <dgm:bulletEnabled val="1"/>
        </dgm:presLayoutVars>
      </dgm:prSet>
      <dgm:spPr/>
    </dgm:pt>
    <dgm:pt modelId="{A4B07E3D-4F0F-4D2C-9146-708181A2B5D7}" type="pres">
      <dgm:prSet presAssocID="{7AF9516E-726E-4BC8-8E53-45E328FC9BF9}" presName="sibTrans" presStyleCnt="0"/>
      <dgm:spPr/>
    </dgm:pt>
    <dgm:pt modelId="{4D7AD090-473F-48E4-A530-5CF67F27F80C}" type="pres">
      <dgm:prSet presAssocID="{5ACE5BF3-C39F-480D-A801-9378E2CB6F6C}" presName="node" presStyleLbl="node1" presStyleIdx="4" presStyleCnt="9">
        <dgm:presLayoutVars>
          <dgm:bulletEnabled val="1"/>
        </dgm:presLayoutVars>
      </dgm:prSet>
      <dgm:spPr/>
    </dgm:pt>
    <dgm:pt modelId="{90A87A8E-CBEF-4984-AB4E-420D607D4973}" type="pres">
      <dgm:prSet presAssocID="{32A70D8B-D665-40BF-8C89-703CA5B72E82}" presName="sibTrans" presStyleCnt="0"/>
      <dgm:spPr/>
    </dgm:pt>
    <dgm:pt modelId="{43C5BE5C-D199-4BE4-85F3-D855F59F6314}" type="pres">
      <dgm:prSet presAssocID="{B70D234E-8099-4D15-BAB5-03AD001C89F4}" presName="node" presStyleLbl="node1" presStyleIdx="5" presStyleCnt="9">
        <dgm:presLayoutVars>
          <dgm:bulletEnabled val="1"/>
        </dgm:presLayoutVars>
      </dgm:prSet>
      <dgm:spPr/>
    </dgm:pt>
    <dgm:pt modelId="{A4A547FF-AF48-4258-9846-6C5455E37067}" type="pres">
      <dgm:prSet presAssocID="{1BF54B65-3CF7-4762-BEB2-76BE1C4A7A3C}" presName="sibTrans" presStyleCnt="0"/>
      <dgm:spPr/>
    </dgm:pt>
    <dgm:pt modelId="{6F0773ED-3858-4087-B2A7-5C5B12DEE1DA}" type="pres">
      <dgm:prSet presAssocID="{AAB095B7-B919-4C48-8C75-8A3E98F0E737}" presName="node" presStyleLbl="node1" presStyleIdx="6" presStyleCnt="9">
        <dgm:presLayoutVars>
          <dgm:bulletEnabled val="1"/>
        </dgm:presLayoutVars>
      </dgm:prSet>
      <dgm:spPr/>
    </dgm:pt>
    <dgm:pt modelId="{FAF0AACB-0FAB-4862-86BC-765AB2287C82}" type="pres">
      <dgm:prSet presAssocID="{7A2A2C2E-5456-4926-B461-AE6F6B8A7D89}" presName="sibTrans" presStyleCnt="0"/>
      <dgm:spPr/>
    </dgm:pt>
    <dgm:pt modelId="{A0EA9B38-CFE4-4EFD-8102-AE2B37601220}" type="pres">
      <dgm:prSet presAssocID="{C917B482-AD99-4279-B4BD-24B4C4171542}" presName="node" presStyleLbl="node1" presStyleIdx="7" presStyleCnt="9">
        <dgm:presLayoutVars>
          <dgm:bulletEnabled val="1"/>
        </dgm:presLayoutVars>
      </dgm:prSet>
      <dgm:spPr/>
    </dgm:pt>
    <dgm:pt modelId="{9F555D3B-B3A0-41E1-8580-0D2F40C5AE7E}" type="pres">
      <dgm:prSet presAssocID="{0FAEB9AE-F329-4717-B4FA-DED8F51E60F9}" presName="sibTrans" presStyleCnt="0"/>
      <dgm:spPr/>
    </dgm:pt>
    <dgm:pt modelId="{8B333CB9-0F96-4378-B017-75B525EBFB14}" type="pres">
      <dgm:prSet presAssocID="{86CF1DD7-6B28-40FB-A72A-BFED3AA33C63}" presName="node" presStyleLbl="node1" presStyleIdx="8" presStyleCnt="9">
        <dgm:presLayoutVars>
          <dgm:bulletEnabled val="1"/>
        </dgm:presLayoutVars>
      </dgm:prSet>
      <dgm:spPr/>
    </dgm:pt>
  </dgm:ptLst>
  <dgm:cxnLst>
    <dgm:cxn modelId="{633E0105-8120-4BC0-A1A3-41E55160B40B}" type="presOf" srcId="{09483CEF-60CE-43B5-9B5C-9E56C2528B8C}" destId="{00A2C01C-5265-447C-96DA-B5D31A720754}" srcOrd="0" destOrd="0" presId="urn:microsoft.com/office/officeart/2005/8/layout/default"/>
    <dgm:cxn modelId="{3104912A-3F70-4859-8ECE-442D79026A55}" srcId="{6F564C76-9A72-4605-8F28-2ADAA8D01C4E}" destId="{C917B482-AD99-4279-B4BD-24B4C4171542}" srcOrd="7" destOrd="0" parTransId="{66A52939-0787-40CF-96B1-3D26EE4326F3}" sibTransId="{0FAEB9AE-F329-4717-B4FA-DED8F51E60F9}"/>
    <dgm:cxn modelId="{C277502C-34C9-488C-B2F6-6322D9CBBE98}" type="presOf" srcId="{86CF1DD7-6B28-40FB-A72A-BFED3AA33C63}" destId="{8B333CB9-0F96-4378-B017-75B525EBFB14}" srcOrd="0" destOrd="0" presId="urn:microsoft.com/office/officeart/2005/8/layout/default"/>
    <dgm:cxn modelId="{B8B30F41-E9B9-4228-B507-ED9AA6F125F0}" type="presOf" srcId="{C917B482-AD99-4279-B4BD-24B4C4171542}" destId="{A0EA9B38-CFE4-4EFD-8102-AE2B37601220}" srcOrd="0" destOrd="0" presId="urn:microsoft.com/office/officeart/2005/8/layout/default"/>
    <dgm:cxn modelId="{E6F9BA65-E2C6-41ED-A0F1-9DA251663CA9}" srcId="{6F564C76-9A72-4605-8F28-2ADAA8D01C4E}" destId="{F4ED63BA-0725-4FAF-BEA4-014A18AE8CC8}" srcOrd="1" destOrd="0" parTransId="{716105C6-0436-452F-9BFE-60085D7C01C6}" sibTransId="{E27A4D86-3C12-461B-81A4-7490AFA2CE81}"/>
    <dgm:cxn modelId="{091AE566-5CE9-4E4F-AC1B-6E1CF9BBDDF3}" type="presOf" srcId="{B70D234E-8099-4D15-BAB5-03AD001C89F4}" destId="{43C5BE5C-D199-4BE4-85F3-D855F59F6314}" srcOrd="0" destOrd="0" presId="urn:microsoft.com/office/officeart/2005/8/layout/default"/>
    <dgm:cxn modelId="{2DF7A072-D0C2-4D4C-81E1-09761D883EF1}" type="presOf" srcId="{AAB095B7-B919-4C48-8C75-8A3E98F0E737}" destId="{6F0773ED-3858-4087-B2A7-5C5B12DEE1DA}" srcOrd="0" destOrd="0" presId="urn:microsoft.com/office/officeart/2005/8/layout/default"/>
    <dgm:cxn modelId="{6E27A678-FF74-4E87-982B-D6C88E911009}" srcId="{6F564C76-9A72-4605-8F28-2ADAA8D01C4E}" destId="{5ACE5BF3-C39F-480D-A801-9378E2CB6F6C}" srcOrd="4" destOrd="0" parTransId="{CEADD7B8-6BCE-40F7-A255-45F413F102A5}" sibTransId="{32A70D8B-D665-40BF-8C89-703CA5B72E82}"/>
    <dgm:cxn modelId="{90DB0380-554E-4A43-B112-9F6AF6C19516}" type="presOf" srcId="{AD804F7E-0CD5-4EBD-B884-52F342AFB6C8}" destId="{0DE37CEF-2C47-44CE-96C4-BCA0712E0185}" srcOrd="0" destOrd="0" presId="urn:microsoft.com/office/officeart/2005/8/layout/default"/>
    <dgm:cxn modelId="{A8D9C185-34B6-401C-9FE6-5365ECE6ADDE}" type="presOf" srcId="{F4ED63BA-0725-4FAF-BEA4-014A18AE8CC8}" destId="{701BD938-A355-4C2E-9D8C-C24569A9C2BE}" srcOrd="0" destOrd="0" presId="urn:microsoft.com/office/officeart/2005/8/layout/default"/>
    <dgm:cxn modelId="{C1E22590-A66F-4BF3-BCEC-89BCA8FF4162}" srcId="{6F564C76-9A72-4605-8F28-2ADAA8D01C4E}" destId="{09483CEF-60CE-43B5-9B5C-9E56C2528B8C}" srcOrd="0" destOrd="0" parTransId="{91AE2083-DC0E-476C-8CC6-213213C1509C}" sibTransId="{6E257B54-6E93-4BC0-81E1-EF8BEEC590B7}"/>
    <dgm:cxn modelId="{893EFBA9-E4A0-4852-8A37-EF632CB984B1}" type="presOf" srcId="{6F564C76-9A72-4605-8F28-2ADAA8D01C4E}" destId="{D57C2755-312E-4119-B7FE-B4451070F586}" srcOrd="0" destOrd="0" presId="urn:microsoft.com/office/officeart/2005/8/layout/default"/>
    <dgm:cxn modelId="{666931B2-9857-49E5-B577-B41702399798}" type="presOf" srcId="{5ACE5BF3-C39F-480D-A801-9378E2CB6F6C}" destId="{4D7AD090-473F-48E4-A530-5CF67F27F80C}" srcOrd="0" destOrd="0" presId="urn:microsoft.com/office/officeart/2005/8/layout/default"/>
    <dgm:cxn modelId="{ABBCE9CA-8657-48C5-8EAF-16F7FE35B361}" srcId="{6F564C76-9A72-4605-8F28-2ADAA8D01C4E}" destId="{86CF1DD7-6B28-40FB-A72A-BFED3AA33C63}" srcOrd="8" destOrd="0" parTransId="{FFC25C45-E5E4-49E1-9EEE-5DBDB163DED8}" sibTransId="{3CC05503-AEAF-4384-887F-CE4356492C99}"/>
    <dgm:cxn modelId="{088438D4-CCC3-42EC-8035-5C50DF0F3CAD}" srcId="{6F564C76-9A72-4605-8F28-2ADAA8D01C4E}" destId="{AD804F7E-0CD5-4EBD-B884-52F342AFB6C8}" srcOrd="3" destOrd="0" parTransId="{4B2388F9-FF4B-4059-9645-222A1FFB5DE8}" sibTransId="{7AF9516E-726E-4BC8-8E53-45E328FC9BF9}"/>
    <dgm:cxn modelId="{9C5638D5-17FA-44FE-81C2-8EF166EFFEC6}" type="presOf" srcId="{200C1BEF-8D8D-4DD7-9957-E8AB5527F576}" destId="{A0F52EE6-20D7-4B74-874C-79D1CEE34F97}" srcOrd="0" destOrd="0" presId="urn:microsoft.com/office/officeart/2005/8/layout/default"/>
    <dgm:cxn modelId="{488990D8-9187-401C-8C73-4D63EBF35C32}" srcId="{6F564C76-9A72-4605-8F28-2ADAA8D01C4E}" destId="{AAB095B7-B919-4C48-8C75-8A3E98F0E737}" srcOrd="6" destOrd="0" parTransId="{B9861984-871D-42D8-8C49-DE8D2445CF20}" sibTransId="{7A2A2C2E-5456-4926-B461-AE6F6B8A7D89}"/>
    <dgm:cxn modelId="{D7D847DA-24C3-4C76-9309-BF435A5049B5}" srcId="{6F564C76-9A72-4605-8F28-2ADAA8D01C4E}" destId="{200C1BEF-8D8D-4DD7-9957-E8AB5527F576}" srcOrd="2" destOrd="0" parTransId="{F407164C-C5F1-4F02-B95F-AE391233358D}" sibTransId="{EF6B0D7C-5925-45A3-B21F-B84DC206C793}"/>
    <dgm:cxn modelId="{C65D6BF9-17DB-432C-8CD9-45E259611A77}" srcId="{6F564C76-9A72-4605-8F28-2ADAA8D01C4E}" destId="{B70D234E-8099-4D15-BAB5-03AD001C89F4}" srcOrd="5" destOrd="0" parTransId="{BA28E58E-0393-4BE5-AD41-5F805524B172}" sibTransId="{1BF54B65-3CF7-4762-BEB2-76BE1C4A7A3C}"/>
    <dgm:cxn modelId="{7F643564-DCB6-4AD5-87F3-A08276B9036F}" type="presParOf" srcId="{D57C2755-312E-4119-B7FE-B4451070F586}" destId="{00A2C01C-5265-447C-96DA-B5D31A720754}" srcOrd="0" destOrd="0" presId="urn:microsoft.com/office/officeart/2005/8/layout/default"/>
    <dgm:cxn modelId="{91010579-EA91-4ECC-A173-47B319A87E13}" type="presParOf" srcId="{D57C2755-312E-4119-B7FE-B4451070F586}" destId="{88B6453D-F705-49D8-8157-2EA664AAB247}" srcOrd="1" destOrd="0" presId="urn:microsoft.com/office/officeart/2005/8/layout/default"/>
    <dgm:cxn modelId="{5626A39E-D5E6-45B1-BA39-EE3516DC39EE}" type="presParOf" srcId="{D57C2755-312E-4119-B7FE-B4451070F586}" destId="{701BD938-A355-4C2E-9D8C-C24569A9C2BE}" srcOrd="2" destOrd="0" presId="urn:microsoft.com/office/officeart/2005/8/layout/default"/>
    <dgm:cxn modelId="{6208C8AC-AE0F-456D-9121-5EAC2C4AB7C8}" type="presParOf" srcId="{D57C2755-312E-4119-B7FE-B4451070F586}" destId="{B6D553B7-86E1-431D-A642-769B29FCC6C9}" srcOrd="3" destOrd="0" presId="urn:microsoft.com/office/officeart/2005/8/layout/default"/>
    <dgm:cxn modelId="{61835C4A-77A0-4890-94E7-792D3190A417}" type="presParOf" srcId="{D57C2755-312E-4119-B7FE-B4451070F586}" destId="{A0F52EE6-20D7-4B74-874C-79D1CEE34F97}" srcOrd="4" destOrd="0" presId="urn:microsoft.com/office/officeart/2005/8/layout/default"/>
    <dgm:cxn modelId="{29EB9826-7A36-4739-BCCD-655B0166A800}" type="presParOf" srcId="{D57C2755-312E-4119-B7FE-B4451070F586}" destId="{644570D9-E408-4C3B-9161-D1FA36A2EE0F}" srcOrd="5" destOrd="0" presId="urn:microsoft.com/office/officeart/2005/8/layout/default"/>
    <dgm:cxn modelId="{7ED17AA2-4754-4AE1-BA5A-82CBC5DC1D3F}" type="presParOf" srcId="{D57C2755-312E-4119-B7FE-B4451070F586}" destId="{0DE37CEF-2C47-44CE-96C4-BCA0712E0185}" srcOrd="6" destOrd="0" presId="urn:microsoft.com/office/officeart/2005/8/layout/default"/>
    <dgm:cxn modelId="{38698B20-3B93-4870-937B-0FF4B26B0056}" type="presParOf" srcId="{D57C2755-312E-4119-B7FE-B4451070F586}" destId="{A4B07E3D-4F0F-4D2C-9146-708181A2B5D7}" srcOrd="7" destOrd="0" presId="urn:microsoft.com/office/officeart/2005/8/layout/default"/>
    <dgm:cxn modelId="{B40BC448-4801-452A-825B-6DEA6CB712A7}" type="presParOf" srcId="{D57C2755-312E-4119-B7FE-B4451070F586}" destId="{4D7AD090-473F-48E4-A530-5CF67F27F80C}" srcOrd="8" destOrd="0" presId="urn:microsoft.com/office/officeart/2005/8/layout/default"/>
    <dgm:cxn modelId="{96154E6F-C5E2-4D94-8856-8EFECA755000}" type="presParOf" srcId="{D57C2755-312E-4119-B7FE-B4451070F586}" destId="{90A87A8E-CBEF-4984-AB4E-420D607D4973}" srcOrd="9" destOrd="0" presId="urn:microsoft.com/office/officeart/2005/8/layout/default"/>
    <dgm:cxn modelId="{69E89215-2568-468D-9EAB-4312FB7E95E0}" type="presParOf" srcId="{D57C2755-312E-4119-B7FE-B4451070F586}" destId="{43C5BE5C-D199-4BE4-85F3-D855F59F6314}" srcOrd="10" destOrd="0" presId="urn:microsoft.com/office/officeart/2005/8/layout/default"/>
    <dgm:cxn modelId="{CCC1199C-2EA8-4DBA-BAF0-6A5F26AA3B6B}" type="presParOf" srcId="{D57C2755-312E-4119-B7FE-B4451070F586}" destId="{A4A547FF-AF48-4258-9846-6C5455E37067}" srcOrd="11" destOrd="0" presId="urn:microsoft.com/office/officeart/2005/8/layout/default"/>
    <dgm:cxn modelId="{CED17965-E489-4E26-B1B1-2F228D69C8D1}" type="presParOf" srcId="{D57C2755-312E-4119-B7FE-B4451070F586}" destId="{6F0773ED-3858-4087-B2A7-5C5B12DEE1DA}" srcOrd="12" destOrd="0" presId="urn:microsoft.com/office/officeart/2005/8/layout/default"/>
    <dgm:cxn modelId="{BA399D1B-4EFD-47B9-BC6E-2EDEADE9BE9E}" type="presParOf" srcId="{D57C2755-312E-4119-B7FE-B4451070F586}" destId="{FAF0AACB-0FAB-4862-86BC-765AB2287C82}" srcOrd="13" destOrd="0" presId="urn:microsoft.com/office/officeart/2005/8/layout/default"/>
    <dgm:cxn modelId="{02A4FD3B-A130-4C82-B8EF-90E7313009B3}" type="presParOf" srcId="{D57C2755-312E-4119-B7FE-B4451070F586}" destId="{A0EA9B38-CFE4-4EFD-8102-AE2B37601220}" srcOrd="14" destOrd="0" presId="urn:microsoft.com/office/officeart/2005/8/layout/default"/>
    <dgm:cxn modelId="{2CB33AAA-EFC9-4EF9-AADC-6F587F1B64B0}" type="presParOf" srcId="{D57C2755-312E-4119-B7FE-B4451070F586}" destId="{9F555D3B-B3A0-41E1-8580-0D2F40C5AE7E}" srcOrd="15" destOrd="0" presId="urn:microsoft.com/office/officeart/2005/8/layout/default"/>
    <dgm:cxn modelId="{2E244E91-6BA8-4B34-8F5E-D7772BD776AF}" type="presParOf" srcId="{D57C2755-312E-4119-B7FE-B4451070F586}" destId="{8B333CB9-0F96-4378-B017-75B525EBFB14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158781-6400-4F2B-AE11-FCE17D455D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BB4461D-E907-4523-A5CC-DF00DCD8F073}">
      <dgm:prSet/>
      <dgm:spPr/>
      <dgm:t>
        <a:bodyPr/>
        <a:lstStyle/>
        <a:p>
          <a:pPr algn="ctr"/>
          <a:r>
            <a:rPr lang="en-GB" b="1" dirty="0">
              <a:solidFill>
                <a:schemeClr val="tx1"/>
              </a:solidFill>
            </a:rPr>
            <a:t>Inclusion in red book</a:t>
          </a:r>
        </a:p>
      </dgm:t>
    </dgm:pt>
    <dgm:pt modelId="{2C447D2A-3501-4399-BD05-85DF22A91356}" type="parTrans" cxnId="{A053BDDC-AF46-456F-B1DB-90F701616C40}">
      <dgm:prSet/>
      <dgm:spPr/>
      <dgm:t>
        <a:bodyPr/>
        <a:lstStyle/>
        <a:p>
          <a:endParaRPr lang="en-GB"/>
        </a:p>
      </dgm:t>
    </dgm:pt>
    <dgm:pt modelId="{58802314-32E8-487E-A986-6B7791601B0F}" type="sibTrans" cxnId="{A053BDDC-AF46-456F-B1DB-90F701616C40}">
      <dgm:prSet/>
      <dgm:spPr/>
      <dgm:t>
        <a:bodyPr/>
        <a:lstStyle/>
        <a:p>
          <a:endParaRPr lang="en-GB"/>
        </a:p>
      </dgm:t>
    </dgm:pt>
    <dgm:pt modelId="{DFBEFE49-17F1-421B-91BE-CA0966180BCD}">
      <dgm:prSet/>
      <dgm:spPr/>
      <dgm:t>
        <a:bodyPr/>
        <a:lstStyle/>
        <a:p>
          <a:pPr algn="ctr"/>
          <a:r>
            <a:rPr lang="en-GB" b="1" dirty="0">
              <a:solidFill>
                <a:schemeClr val="tx1"/>
              </a:solidFill>
            </a:rPr>
            <a:t>Embedding in assessment processes </a:t>
          </a:r>
        </a:p>
      </dgm:t>
    </dgm:pt>
    <dgm:pt modelId="{4E4F84EF-0E25-4CDB-AB26-26309D3EC355}" type="parTrans" cxnId="{987CFC95-54B8-4F52-AB21-2D792AB987C3}">
      <dgm:prSet/>
      <dgm:spPr/>
      <dgm:t>
        <a:bodyPr/>
        <a:lstStyle/>
        <a:p>
          <a:endParaRPr lang="en-GB"/>
        </a:p>
      </dgm:t>
    </dgm:pt>
    <dgm:pt modelId="{A88298BA-A71A-46A2-A0AB-4E0EB1618553}" type="sibTrans" cxnId="{987CFC95-54B8-4F52-AB21-2D792AB987C3}">
      <dgm:prSet/>
      <dgm:spPr/>
      <dgm:t>
        <a:bodyPr/>
        <a:lstStyle/>
        <a:p>
          <a:endParaRPr lang="en-GB"/>
        </a:p>
      </dgm:t>
    </dgm:pt>
    <dgm:pt modelId="{18B4F297-FC2D-4C39-A73E-3E9877586B75}">
      <dgm:prSet/>
      <dgm:spPr/>
      <dgm:t>
        <a:bodyPr/>
        <a:lstStyle/>
        <a:p>
          <a:pPr algn="ctr"/>
          <a:r>
            <a:rPr lang="en-GB" b="1" dirty="0">
              <a:solidFill>
                <a:schemeClr val="tx1"/>
              </a:solidFill>
            </a:rPr>
            <a:t>Knowledge and awareness, supporting conversations and referrals</a:t>
          </a:r>
        </a:p>
      </dgm:t>
    </dgm:pt>
    <dgm:pt modelId="{034BB267-172E-4966-ADFD-4B34FBAD7311}" type="parTrans" cxnId="{BD570036-70F3-4356-8ACF-DB437FDD5DB0}">
      <dgm:prSet/>
      <dgm:spPr/>
      <dgm:t>
        <a:bodyPr/>
        <a:lstStyle/>
        <a:p>
          <a:endParaRPr lang="en-GB"/>
        </a:p>
      </dgm:t>
    </dgm:pt>
    <dgm:pt modelId="{7AE19E31-5F72-4C7A-99E6-C3BBBFF23B20}" type="sibTrans" cxnId="{BD570036-70F3-4356-8ACF-DB437FDD5DB0}">
      <dgm:prSet/>
      <dgm:spPr/>
      <dgm:t>
        <a:bodyPr/>
        <a:lstStyle/>
        <a:p>
          <a:endParaRPr lang="en-GB"/>
        </a:p>
      </dgm:t>
    </dgm:pt>
    <dgm:pt modelId="{7C5A025E-486A-44AE-92AE-4CFBFB1E4259}">
      <dgm:prSet/>
      <dgm:spPr/>
      <dgm:t>
        <a:bodyPr/>
        <a:lstStyle/>
        <a:p>
          <a:pPr algn="ctr"/>
          <a:r>
            <a:rPr lang="en-GB" b="1" dirty="0">
              <a:solidFill>
                <a:schemeClr val="tx1"/>
              </a:solidFill>
            </a:rPr>
            <a:t>Use of parent tools and information</a:t>
          </a:r>
        </a:p>
      </dgm:t>
    </dgm:pt>
    <dgm:pt modelId="{81E0B50A-B127-4890-B6BA-B66692CC8679}" type="parTrans" cxnId="{EAFD079D-EE82-4BE9-AE42-C1FAC9C2A573}">
      <dgm:prSet/>
      <dgm:spPr/>
      <dgm:t>
        <a:bodyPr/>
        <a:lstStyle/>
        <a:p>
          <a:endParaRPr lang="en-GB"/>
        </a:p>
      </dgm:t>
    </dgm:pt>
    <dgm:pt modelId="{23769707-4F2C-4D4A-BC4B-CE88E0E51A5B}" type="sibTrans" cxnId="{EAFD079D-EE82-4BE9-AE42-C1FAC9C2A573}">
      <dgm:prSet/>
      <dgm:spPr/>
      <dgm:t>
        <a:bodyPr/>
        <a:lstStyle/>
        <a:p>
          <a:endParaRPr lang="en-GB"/>
        </a:p>
      </dgm:t>
    </dgm:pt>
    <dgm:pt modelId="{550B59FF-868A-421C-A8A2-479A60D37F6B}" type="pres">
      <dgm:prSet presAssocID="{0D158781-6400-4F2B-AE11-FCE17D455D29}" presName="linear" presStyleCnt="0">
        <dgm:presLayoutVars>
          <dgm:animLvl val="lvl"/>
          <dgm:resizeHandles val="exact"/>
        </dgm:presLayoutVars>
      </dgm:prSet>
      <dgm:spPr/>
    </dgm:pt>
    <dgm:pt modelId="{591B8AD2-58ED-48A1-B6BF-D476BDDAAEBD}" type="pres">
      <dgm:prSet presAssocID="{3BB4461D-E907-4523-A5CC-DF00DCD8F07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0C83AD2-7309-4F67-9C53-E67E5F98EAD1}" type="pres">
      <dgm:prSet presAssocID="{58802314-32E8-487E-A986-6B7791601B0F}" presName="spacer" presStyleCnt="0"/>
      <dgm:spPr/>
    </dgm:pt>
    <dgm:pt modelId="{A3A0EC99-566D-4636-BF5D-36DC1769D64A}" type="pres">
      <dgm:prSet presAssocID="{DFBEFE49-17F1-421B-91BE-CA0966180BC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92E54B5-8547-41B3-A3B3-50C7E76C9AFF}" type="pres">
      <dgm:prSet presAssocID="{A88298BA-A71A-46A2-A0AB-4E0EB1618553}" presName="spacer" presStyleCnt="0"/>
      <dgm:spPr/>
    </dgm:pt>
    <dgm:pt modelId="{E5127A6B-D2E0-4F3B-A2EA-026AF0CDEC64}" type="pres">
      <dgm:prSet presAssocID="{18B4F297-FC2D-4C39-A73E-3E9877586B7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F5BE2F6-9A83-42DB-ACDE-186B0166F1DA}" type="pres">
      <dgm:prSet presAssocID="{7AE19E31-5F72-4C7A-99E6-C3BBBFF23B20}" presName="spacer" presStyleCnt="0"/>
      <dgm:spPr/>
    </dgm:pt>
    <dgm:pt modelId="{CACB9A77-03C1-490C-9766-986D6F663C32}" type="pres">
      <dgm:prSet presAssocID="{7C5A025E-486A-44AE-92AE-4CFBFB1E4259}" presName="parentText" presStyleLbl="node1" presStyleIdx="3" presStyleCnt="4" custLinFactNeighborY="32365">
        <dgm:presLayoutVars>
          <dgm:chMax val="0"/>
          <dgm:bulletEnabled val="1"/>
        </dgm:presLayoutVars>
      </dgm:prSet>
      <dgm:spPr/>
    </dgm:pt>
  </dgm:ptLst>
  <dgm:cxnLst>
    <dgm:cxn modelId="{7D599011-BD1F-44B8-8BBF-9654790DCE25}" type="presOf" srcId="{DFBEFE49-17F1-421B-91BE-CA0966180BCD}" destId="{A3A0EC99-566D-4636-BF5D-36DC1769D64A}" srcOrd="0" destOrd="0" presId="urn:microsoft.com/office/officeart/2005/8/layout/vList2"/>
    <dgm:cxn modelId="{BD570036-70F3-4356-8ACF-DB437FDD5DB0}" srcId="{0D158781-6400-4F2B-AE11-FCE17D455D29}" destId="{18B4F297-FC2D-4C39-A73E-3E9877586B75}" srcOrd="2" destOrd="0" parTransId="{034BB267-172E-4966-ADFD-4B34FBAD7311}" sibTransId="{7AE19E31-5F72-4C7A-99E6-C3BBBFF23B20}"/>
    <dgm:cxn modelId="{F7D3F35E-F7C2-4559-B9C6-7C9C1ADA4839}" type="presOf" srcId="{0D158781-6400-4F2B-AE11-FCE17D455D29}" destId="{550B59FF-868A-421C-A8A2-479A60D37F6B}" srcOrd="0" destOrd="0" presId="urn:microsoft.com/office/officeart/2005/8/layout/vList2"/>
    <dgm:cxn modelId="{DF54034E-F772-4363-AA00-B81617EBA632}" type="presOf" srcId="{3BB4461D-E907-4523-A5CC-DF00DCD8F073}" destId="{591B8AD2-58ED-48A1-B6BF-D476BDDAAEBD}" srcOrd="0" destOrd="0" presId="urn:microsoft.com/office/officeart/2005/8/layout/vList2"/>
    <dgm:cxn modelId="{987CFC95-54B8-4F52-AB21-2D792AB987C3}" srcId="{0D158781-6400-4F2B-AE11-FCE17D455D29}" destId="{DFBEFE49-17F1-421B-91BE-CA0966180BCD}" srcOrd="1" destOrd="0" parTransId="{4E4F84EF-0E25-4CDB-AB26-26309D3EC355}" sibTransId="{A88298BA-A71A-46A2-A0AB-4E0EB1618553}"/>
    <dgm:cxn modelId="{EAFD079D-EE82-4BE9-AE42-C1FAC9C2A573}" srcId="{0D158781-6400-4F2B-AE11-FCE17D455D29}" destId="{7C5A025E-486A-44AE-92AE-4CFBFB1E4259}" srcOrd="3" destOrd="0" parTransId="{81E0B50A-B127-4890-B6BA-B66692CC8679}" sibTransId="{23769707-4F2C-4D4A-BC4B-CE88E0E51A5B}"/>
    <dgm:cxn modelId="{A053BDDC-AF46-456F-B1DB-90F701616C40}" srcId="{0D158781-6400-4F2B-AE11-FCE17D455D29}" destId="{3BB4461D-E907-4523-A5CC-DF00DCD8F073}" srcOrd="0" destOrd="0" parTransId="{2C447D2A-3501-4399-BD05-85DF22A91356}" sibTransId="{58802314-32E8-487E-A986-6B7791601B0F}"/>
    <dgm:cxn modelId="{D45D6ADF-E3C0-4D13-9456-1FDC5D20D21F}" type="presOf" srcId="{7C5A025E-486A-44AE-92AE-4CFBFB1E4259}" destId="{CACB9A77-03C1-490C-9766-986D6F663C32}" srcOrd="0" destOrd="0" presId="urn:microsoft.com/office/officeart/2005/8/layout/vList2"/>
    <dgm:cxn modelId="{899D78F0-44F2-46EB-B312-2F1D323CA198}" type="presOf" srcId="{18B4F297-FC2D-4C39-A73E-3E9877586B75}" destId="{E5127A6B-D2E0-4F3B-A2EA-026AF0CDEC64}" srcOrd="0" destOrd="0" presId="urn:microsoft.com/office/officeart/2005/8/layout/vList2"/>
    <dgm:cxn modelId="{30D26A46-3B64-4F53-9ABA-C60FE0B10D09}" type="presParOf" srcId="{550B59FF-868A-421C-A8A2-479A60D37F6B}" destId="{591B8AD2-58ED-48A1-B6BF-D476BDDAAEBD}" srcOrd="0" destOrd="0" presId="urn:microsoft.com/office/officeart/2005/8/layout/vList2"/>
    <dgm:cxn modelId="{C5E88902-05D6-4ACF-A3CE-5B97B5364542}" type="presParOf" srcId="{550B59FF-868A-421C-A8A2-479A60D37F6B}" destId="{60C83AD2-7309-4F67-9C53-E67E5F98EAD1}" srcOrd="1" destOrd="0" presId="urn:microsoft.com/office/officeart/2005/8/layout/vList2"/>
    <dgm:cxn modelId="{ACD9F0A2-5CB8-4F83-9E27-74DCB87F4B5F}" type="presParOf" srcId="{550B59FF-868A-421C-A8A2-479A60D37F6B}" destId="{A3A0EC99-566D-4636-BF5D-36DC1769D64A}" srcOrd="2" destOrd="0" presId="urn:microsoft.com/office/officeart/2005/8/layout/vList2"/>
    <dgm:cxn modelId="{1684FEE4-6D90-4DCA-B5EA-B2D0C7BD3B66}" type="presParOf" srcId="{550B59FF-868A-421C-A8A2-479A60D37F6B}" destId="{492E54B5-8547-41B3-A3B3-50C7E76C9AFF}" srcOrd="3" destOrd="0" presId="urn:microsoft.com/office/officeart/2005/8/layout/vList2"/>
    <dgm:cxn modelId="{CCB1C598-E48B-4B95-9236-5621301FDA65}" type="presParOf" srcId="{550B59FF-868A-421C-A8A2-479A60D37F6B}" destId="{E5127A6B-D2E0-4F3B-A2EA-026AF0CDEC64}" srcOrd="4" destOrd="0" presId="urn:microsoft.com/office/officeart/2005/8/layout/vList2"/>
    <dgm:cxn modelId="{D8E9C4DA-68C1-41EE-9C14-B26AEA00E175}" type="presParOf" srcId="{550B59FF-868A-421C-A8A2-479A60D37F6B}" destId="{7F5BE2F6-9A83-42DB-ACDE-186B0166F1DA}" srcOrd="5" destOrd="0" presId="urn:microsoft.com/office/officeart/2005/8/layout/vList2"/>
    <dgm:cxn modelId="{65D98B7F-FF81-4009-AAE2-E175C31A345B}" type="presParOf" srcId="{550B59FF-868A-421C-A8A2-479A60D37F6B}" destId="{CACB9A77-03C1-490C-9766-986D6F663C3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89D5FB-82D4-4F55-8C7C-68F59CDF04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EF65876-650B-4AF7-8CA5-08563580FF82}">
      <dgm:prSet/>
      <dgm:spPr/>
      <dgm:t>
        <a:bodyPr/>
        <a:lstStyle/>
        <a:p>
          <a:pPr algn="ctr"/>
          <a:r>
            <a:rPr lang="en-GB" b="1" dirty="0">
              <a:solidFill>
                <a:schemeClr val="tx1"/>
              </a:solidFill>
            </a:rPr>
            <a:t>You </a:t>
          </a:r>
        </a:p>
        <a:p>
          <a:pPr algn="ctr"/>
          <a:r>
            <a:rPr lang="en-GB" b="1" dirty="0">
              <a:solidFill>
                <a:schemeClr val="tx1"/>
              </a:solidFill>
            </a:rPr>
            <a:t>You may notice/overhear something</a:t>
          </a:r>
          <a:endParaRPr lang="en-GB" dirty="0"/>
        </a:p>
      </dgm:t>
    </dgm:pt>
    <dgm:pt modelId="{1BB05C1D-8A8A-4BDA-864F-04EAC4E9C2CA}" type="parTrans" cxnId="{540B3FA9-37E8-475B-B397-62C5235C0AB8}">
      <dgm:prSet/>
      <dgm:spPr/>
      <dgm:t>
        <a:bodyPr/>
        <a:lstStyle/>
        <a:p>
          <a:endParaRPr lang="en-GB"/>
        </a:p>
      </dgm:t>
    </dgm:pt>
    <dgm:pt modelId="{73A0A0C5-2581-47EC-883F-20D58A77F22E}" type="sibTrans" cxnId="{540B3FA9-37E8-475B-B397-62C5235C0AB8}">
      <dgm:prSet/>
      <dgm:spPr/>
      <dgm:t>
        <a:bodyPr/>
        <a:lstStyle/>
        <a:p>
          <a:endParaRPr lang="en-GB"/>
        </a:p>
      </dgm:t>
    </dgm:pt>
    <dgm:pt modelId="{32646FE3-F7A8-4D98-A3BF-4668F800B7B6}">
      <dgm:prSet/>
      <dgm:spPr/>
      <dgm:t>
        <a:bodyPr/>
        <a:lstStyle/>
        <a:p>
          <a:r>
            <a:rPr lang="en-GB" dirty="0"/>
            <a:t>Initiate non judgemental conversations.</a:t>
          </a:r>
        </a:p>
      </dgm:t>
    </dgm:pt>
    <dgm:pt modelId="{8BF93F90-1991-4F1E-AF5B-40964A1D5961}" type="parTrans" cxnId="{C567345C-29ED-46AC-A9CE-3C269D73869A}">
      <dgm:prSet/>
      <dgm:spPr/>
      <dgm:t>
        <a:bodyPr/>
        <a:lstStyle/>
        <a:p>
          <a:endParaRPr lang="en-GB"/>
        </a:p>
      </dgm:t>
    </dgm:pt>
    <dgm:pt modelId="{A4CDDDC1-F9FE-4F7C-8556-6234C05C9622}" type="sibTrans" cxnId="{C567345C-29ED-46AC-A9CE-3C269D73869A}">
      <dgm:prSet/>
      <dgm:spPr/>
      <dgm:t>
        <a:bodyPr/>
        <a:lstStyle/>
        <a:p>
          <a:endParaRPr lang="en-GB"/>
        </a:p>
      </dgm:t>
    </dgm:pt>
    <dgm:pt modelId="{DAD8B63E-ACD2-4C90-8A4F-408D83AA0C0B}">
      <dgm:prSet/>
      <dgm:spPr/>
      <dgm:t>
        <a:bodyPr/>
        <a:lstStyle/>
        <a:p>
          <a:r>
            <a:rPr lang="en-GB" dirty="0"/>
            <a:t>All families and situations are different; encourage discussion about personal circumstances. </a:t>
          </a:r>
        </a:p>
      </dgm:t>
    </dgm:pt>
    <dgm:pt modelId="{B5CE59F7-1454-4E5C-A616-2FE2D35905BB}" type="parTrans" cxnId="{A8ABC6C7-F369-4E7A-AE90-2160704D61A2}">
      <dgm:prSet/>
      <dgm:spPr/>
      <dgm:t>
        <a:bodyPr/>
        <a:lstStyle/>
        <a:p>
          <a:endParaRPr lang="en-GB"/>
        </a:p>
      </dgm:t>
    </dgm:pt>
    <dgm:pt modelId="{87EC06F5-1A06-4399-BB7F-BC40FB6A234B}" type="sibTrans" cxnId="{A8ABC6C7-F369-4E7A-AE90-2160704D61A2}">
      <dgm:prSet/>
      <dgm:spPr/>
      <dgm:t>
        <a:bodyPr/>
        <a:lstStyle/>
        <a:p>
          <a:endParaRPr lang="en-GB"/>
        </a:p>
      </dgm:t>
    </dgm:pt>
    <dgm:pt modelId="{1806C31A-18A6-4692-BE6F-671BDC5D7E8A}">
      <dgm:prSet/>
      <dgm:spPr/>
      <dgm:t>
        <a:bodyPr/>
        <a:lstStyle/>
        <a:p>
          <a:r>
            <a:rPr lang="en-GB" dirty="0"/>
            <a:t>Involve dads, partners and wider family.</a:t>
          </a:r>
        </a:p>
      </dgm:t>
    </dgm:pt>
    <dgm:pt modelId="{1C0D25CB-85C7-4D2E-A983-AC16B17D51D5}" type="parTrans" cxnId="{1467DCB5-767C-4287-9233-A6D5F065A8B2}">
      <dgm:prSet/>
      <dgm:spPr/>
      <dgm:t>
        <a:bodyPr/>
        <a:lstStyle/>
        <a:p>
          <a:endParaRPr lang="en-GB"/>
        </a:p>
      </dgm:t>
    </dgm:pt>
    <dgm:pt modelId="{3E20B793-BE43-4830-9A20-A311B9320C6C}" type="sibTrans" cxnId="{1467DCB5-767C-4287-9233-A6D5F065A8B2}">
      <dgm:prSet/>
      <dgm:spPr/>
      <dgm:t>
        <a:bodyPr/>
        <a:lstStyle/>
        <a:p>
          <a:endParaRPr lang="en-GB"/>
        </a:p>
      </dgm:t>
    </dgm:pt>
    <dgm:pt modelId="{6A78C781-D2B8-416C-AF22-720AD71E4248}">
      <dgm:prSet/>
      <dgm:spPr/>
      <dgm:t>
        <a:bodyPr/>
        <a:lstStyle/>
        <a:p>
          <a:r>
            <a:rPr lang="en-GB" dirty="0"/>
            <a:t>Ask what parents already know about safer sleep.</a:t>
          </a:r>
        </a:p>
      </dgm:t>
    </dgm:pt>
    <dgm:pt modelId="{2758449F-03CD-42D9-BE23-C22CE7E7CDCA}" type="parTrans" cxnId="{04ADABB5-36C4-43E8-A503-BBDF78E12440}">
      <dgm:prSet/>
      <dgm:spPr/>
      <dgm:t>
        <a:bodyPr/>
        <a:lstStyle/>
        <a:p>
          <a:endParaRPr lang="en-GB"/>
        </a:p>
      </dgm:t>
    </dgm:pt>
    <dgm:pt modelId="{06AB7460-D9A6-4B2B-BD7C-52AB82FB79A7}" type="sibTrans" cxnId="{04ADABB5-36C4-43E8-A503-BBDF78E12440}">
      <dgm:prSet/>
      <dgm:spPr/>
      <dgm:t>
        <a:bodyPr/>
        <a:lstStyle/>
        <a:p>
          <a:endParaRPr lang="en-GB"/>
        </a:p>
      </dgm:t>
    </dgm:pt>
    <dgm:pt modelId="{9DAB7868-13C7-478B-9660-7D0D486D676F}">
      <dgm:prSet/>
      <dgm:spPr/>
      <dgm:t>
        <a:bodyPr/>
        <a:lstStyle/>
        <a:p>
          <a:r>
            <a:rPr lang="en-GB" dirty="0"/>
            <a:t>Provide links and information about safer sleep.</a:t>
          </a:r>
        </a:p>
      </dgm:t>
    </dgm:pt>
    <dgm:pt modelId="{DA106C13-FBF0-46B8-9A79-08E75F618965}" type="parTrans" cxnId="{5A601360-FA3D-42FC-A455-82DECE06C658}">
      <dgm:prSet/>
      <dgm:spPr/>
      <dgm:t>
        <a:bodyPr/>
        <a:lstStyle/>
        <a:p>
          <a:endParaRPr lang="en-GB"/>
        </a:p>
      </dgm:t>
    </dgm:pt>
    <dgm:pt modelId="{D5310D3F-5398-4D41-89A0-4B1097CA3C57}" type="sibTrans" cxnId="{5A601360-FA3D-42FC-A455-82DECE06C658}">
      <dgm:prSet/>
      <dgm:spPr/>
      <dgm:t>
        <a:bodyPr/>
        <a:lstStyle/>
        <a:p>
          <a:endParaRPr lang="en-GB"/>
        </a:p>
      </dgm:t>
    </dgm:pt>
    <dgm:pt modelId="{11DCBDA5-8038-435A-8C87-6ABAE8E8EF86}">
      <dgm:prSet/>
      <dgm:spPr/>
      <dgm:t>
        <a:bodyPr/>
        <a:lstStyle/>
        <a:p>
          <a:pPr algn="ctr"/>
          <a:r>
            <a:rPr lang="en-GB" b="1" dirty="0">
              <a:solidFill>
                <a:schemeClr val="tx1"/>
              </a:solidFill>
            </a:rPr>
            <a:t>Your organisation</a:t>
          </a:r>
        </a:p>
        <a:p>
          <a:pPr algn="l"/>
          <a:r>
            <a:rPr lang="en-GB" b="1" dirty="0">
              <a:solidFill>
                <a:schemeClr val="tx1"/>
              </a:solidFill>
            </a:rPr>
            <a:t>Where/how can the safer sleep tool be embedded?</a:t>
          </a:r>
          <a:endParaRPr lang="en-GB" dirty="0">
            <a:solidFill>
              <a:schemeClr val="tx1"/>
            </a:solidFill>
          </a:endParaRPr>
        </a:p>
      </dgm:t>
    </dgm:pt>
    <dgm:pt modelId="{34DC6822-A779-4F70-9DE3-B40C1DC8F733}" type="parTrans" cxnId="{0471590B-14E1-4A70-B4D3-DCD35003F393}">
      <dgm:prSet/>
      <dgm:spPr/>
      <dgm:t>
        <a:bodyPr/>
        <a:lstStyle/>
        <a:p>
          <a:endParaRPr lang="en-GB"/>
        </a:p>
      </dgm:t>
    </dgm:pt>
    <dgm:pt modelId="{A1C0BED7-8100-4528-B504-BB99D8DFE467}" type="sibTrans" cxnId="{0471590B-14E1-4A70-B4D3-DCD35003F393}">
      <dgm:prSet/>
      <dgm:spPr/>
      <dgm:t>
        <a:bodyPr/>
        <a:lstStyle/>
        <a:p>
          <a:endParaRPr lang="en-GB"/>
        </a:p>
      </dgm:t>
    </dgm:pt>
    <dgm:pt modelId="{01D499FB-9925-417D-BC5C-5836145CD738}" type="pres">
      <dgm:prSet presAssocID="{9289D5FB-82D4-4F55-8C7C-68F59CDF043E}" presName="linear" presStyleCnt="0">
        <dgm:presLayoutVars>
          <dgm:animLvl val="lvl"/>
          <dgm:resizeHandles val="exact"/>
        </dgm:presLayoutVars>
      </dgm:prSet>
      <dgm:spPr/>
    </dgm:pt>
    <dgm:pt modelId="{B35A39F3-B5EB-4F22-80BA-BC022613BB37}" type="pres">
      <dgm:prSet presAssocID="{9EF65876-650B-4AF7-8CA5-08563580FF82}" presName="parentText" presStyleLbl="node1" presStyleIdx="0" presStyleCnt="2" custLinFactNeighborX="-43221" custLinFactNeighborY="-7010">
        <dgm:presLayoutVars>
          <dgm:chMax val="0"/>
          <dgm:bulletEnabled val="1"/>
        </dgm:presLayoutVars>
      </dgm:prSet>
      <dgm:spPr/>
    </dgm:pt>
    <dgm:pt modelId="{235C9F02-1417-4DD7-96B2-3028EE27E3F0}" type="pres">
      <dgm:prSet presAssocID="{9EF65876-650B-4AF7-8CA5-08563580FF82}" presName="childText" presStyleLbl="revTx" presStyleIdx="0" presStyleCnt="1">
        <dgm:presLayoutVars>
          <dgm:bulletEnabled val="1"/>
        </dgm:presLayoutVars>
      </dgm:prSet>
      <dgm:spPr/>
    </dgm:pt>
    <dgm:pt modelId="{F4BFF089-804A-4450-9A55-DB8AA9B795CB}" type="pres">
      <dgm:prSet presAssocID="{11DCBDA5-8038-435A-8C87-6ABAE8E8EF8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471590B-14E1-4A70-B4D3-DCD35003F393}" srcId="{9289D5FB-82D4-4F55-8C7C-68F59CDF043E}" destId="{11DCBDA5-8038-435A-8C87-6ABAE8E8EF86}" srcOrd="1" destOrd="0" parTransId="{34DC6822-A779-4F70-9DE3-B40C1DC8F733}" sibTransId="{A1C0BED7-8100-4528-B504-BB99D8DFE467}"/>
    <dgm:cxn modelId="{BF13200D-6DF0-4118-894D-A5B70D2955EB}" type="presOf" srcId="{DAD8B63E-ACD2-4C90-8A4F-408D83AA0C0B}" destId="{235C9F02-1417-4DD7-96B2-3028EE27E3F0}" srcOrd="0" destOrd="1" presId="urn:microsoft.com/office/officeart/2005/8/layout/vList2"/>
    <dgm:cxn modelId="{C567345C-29ED-46AC-A9CE-3C269D73869A}" srcId="{9EF65876-650B-4AF7-8CA5-08563580FF82}" destId="{32646FE3-F7A8-4D98-A3BF-4668F800B7B6}" srcOrd="0" destOrd="0" parTransId="{8BF93F90-1991-4F1E-AF5B-40964A1D5961}" sibTransId="{A4CDDDC1-F9FE-4F7C-8556-6234C05C9622}"/>
    <dgm:cxn modelId="{5A601360-FA3D-42FC-A455-82DECE06C658}" srcId="{9EF65876-650B-4AF7-8CA5-08563580FF82}" destId="{9DAB7868-13C7-478B-9660-7D0D486D676F}" srcOrd="4" destOrd="0" parTransId="{DA106C13-FBF0-46B8-9A79-08E75F618965}" sibTransId="{D5310D3F-5398-4D41-89A0-4B1097CA3C57}"/>
    <dgm:cxn modelId="{99D04D68-8AA4-4866-9B19-2331BF547BC0}" type="presOf" srcId="{32646FE3-F7A8-4D98-A3BF-4668F800B7B6}" destId="{235C9F02-1417-4DD7-96B2-3028EE27E3F0}" srcOrd="0" destOrd="0" presId="urn:microsoft.com/office/officeart/2005/8/layout/vList2"/>
    <dgm:cxn modelId="{826C6A57-37AC-46F1-82D9-E210F4C8F151}" type="presOf" srcId="{9DAB7868-13C7-478B-9660-7D0D486D676F}" destId="{235C9F02-1417-4DD7-96B2-3028EE27E3F0}" srcOrd="0" destOrd="4" presId="urn:microsoft.com/office/officeart/2005/8/layout/vList2"/>
    <dgm:cxn modelId="{C971B788-F36E-4ED0-B5A0-A42160234CA7}" type="presOf" srcId="{9289D5FB-82D4-4F55-8C7C-68F59CDF043E}" destId="{01D499FB-9925-417D-BC5C-5836145CD738}" srcOrd="0" destOrd="0" presId="urn:microsoft.com/office/officeart/2005/8/layout/vList2"/>
    <dgm:cxn modelId="{E44A6DA0-9152-4417-AD79-49F5D3785A39}" type="presOf" srcId="{6A78C781-D2B8-416C-AF22-720AD71E4248}" destId="{235C9F02-1417-4DD7-96B2-3028EE27E3F0}" srcOrd="0" destOrd="3" presId="urn:microsoft.com/office/officeart/2005/8/layout/vList2"/>
    <dgm:cxn modelId="{540B3FA9-37E8-475B-B397-62C5235C0AB8}" srcId="{9289D5FB-82D4-4F55-8C7C-68F59CDF043E}" destId="{9EF65876-650B-4AF7-8CA5-08563580FF82}" srcOrd="0" destOrd="0" parTransId="{1BB05C1D-8A8A-4BDA-864F-04EAC4E9C2CA}" sibTransId="{73A0A0C5-2581-47EC-883F-20D58A77F22E}"/>
    <dgm:cxn modelId="{0D055CAA-5140-4433-8837-48169A798BAB}" type="presOf" srcId="{11DCBDA5-8038-435A-8C87-6ABAE8E8EF86}" destId="{F4BFF089-804A-4450-9A55-DB8AA9B795CB}" srcOrd="0" destOrd="0" presId="urn:microsoft.com/office/officeart/2005/8/layout/vList2"/>
    <dgm:cxn modelId="{04ADABB5-36C4-43E8-A503-BBDF78E12440}" srcId="{9EF65876-650B-4AF7-8CA5-08563580FF82}" destId="{6A78C781-D2B8-416C-AF22-720AD71E4248}" srcOrd="3" destOrd="0" parTransId="{2758449F-03CD-42D9-BE23-C22CE7E7CDCA}" sibTransId="{06AB7460-D9A6-4B2B-BD7C-52AB82FB79A7}"/>
    <dgm:cxn modelId="{1467DCB5-767C-4287-9233-A6D5F065A8B2}" srcId="{9EF65876-650B-4AF7-8CA5-08563580FF82}" destId="{1806C31A-18A6-4692-BE6F-671BDC5D7E8A}" srcOrd="2" destOrd="0" parTransId="{1C0D25CB-85C7-4D2E-A983-AC16B17D51D5}" sibTransId="{3E20B793-BE43-4830-9A20-A311B9320C6C}"/>
    <dgm:cxn modelId="{A8ABC6C7-F369-4E7A-AE90-2160704D61A2}" srcId="{9EF65876-650B-4AF7-8CA5-08563580FF82}" destId="{DAD8B63E-ACD2-4C90-8A4F-408D83AA0C0B}" srcOrd="1" destOrd="0" parTransId="{B5CE59F7-1454-4E5C-A616-2FE2D35905BB}" sibTransId="{87EC06F5-1A06-4399-BB7F-BC40FB6A234B}"/>
    <dgm:cxn modelId="{32499FCA-807F-49F7-B041-7E78CA2FA80D}" type="presOf" srcId="{1806C31A-18A6-4692-BE6F-671BDC5D7E8A}" destId="{235C9F02-1417-4DD7-96B2-3028EE27E3F0}" srcOrd="0" destOrd="2" presId="urn:microsoft.com/office/officeart/2005/8/layout/vList2"/>
    <dgm:cxn modelId="{EE6423D3-B402-43C9-8591-9C7764B14E1D}" type="presOf" srcId="{9EF65876-650B-4AF7-8CA5-08563580FF82}" destId="{B35A39F3-B5EB-4F22-80BA-BC022613BB37}" srcOrd="0" destOrd="0" presId="urn:microsoft.com/office/officeart/2005/8/layout/vList2"/>
    <dgm:cxn modelId="{9C796612-C827-49C4-9905-B8346FCD50F4}" type="presParOf" srcId="{01D499FB-9925-417D-BC5C-5836145CD738}" destId="{B35A39F3-B5EB-4F22-80BA-BC022613BB37}" srcOrd="0" destOrd="0" presId="urn:microsoft.com/office/officeart/2005/8/layout/vList2"/>
    <dgm:cxn modelId="{13320734-DBD7-4608-B370-7F1648882526}" type="presParOf" srcId="{01D499FB-9925-417D-BC5C-5836145CD738}" destId="{235C9F02-1417-4DD7-96B2-3028EE27E3F0}" srcOrd="1" destOrd="0" presId="urn:microsoft.com/office/officeart/2005/8/layout/vList2"/>
    <dgm:cxn modelId="{3F3A52CA-FE3C-4BBC-9102-ECDF90ABA8BC}" type="presParOf" srcId="{01D499FB-9925-417D-BC5C-5836145CD738}" destId="{F4BFF089-804A-4450-9A55-DB8AA9B795C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7EDA90-43B1-442C-9284-111A0F94C6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D91D3B7-FD7C-4EB5-82A3-1A895AE1B93F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We can all help to make sure that every sleep is a safe sleep</a:t>
          </a:r>
        </a:p>
      </dgm:t>
    </dgm:pt>
    <dgm:pt modelId="{B1B2C389-41F3-47CF-8BC8-26F9260B8312}" type="parTrans" cxnId="{0D766302-E7CF-46CA-9D94-BC78E94FD153}">
      <dgm:prSet/>
      <dgm:spPr/>
      <dgm:t>
        <a:bodyPr/>
        <a:lstStyle/>
        <a:p>
          <a:endParaRPr lang="en-GB"/>
        </a:p>
      </dgm:t>
    </dgm:pt>
    <dgm:pt modelId="{DCAED501-0EFE-4C73-8689-AA7EDA3342C8}" type="sibTrans" cxnId="{0D766302-E7CF-46CA-9D94-BC78E94FD153}">
      <dgm:prSet/>
      <dgm:spPr/>
      <dgm:t>
        <a:bodyPr/>
        <a:lstStyle/>
        <a:p>
          <a:endParaRPr lang="en-GB"/>
        </a:p>
      </dgm:t>
    </dgm:pt>
    <dgm:pt modelId="{295640BE-86B8-48E8-A51C-61C481061DED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Safer Sleep is everyone's business</a:t>
          </a:r>
        </a:p>
      </dgm:t>
    </dgm:pt>
    <dgm:pt modelId="{950724F8-40B0-4948-9DC2-3DF6F7A2E99F}" type="parTrans" cxnId="{196AE88E-1F4A-418E-A0B3-7C20659FFA0B}">
      <dgm:prSet/>
      <dgm:spPr/>
      <dgm:t>
        <a:bodyPr/>
        <a:lstStyle/>
        <a:p>
          <a:endParaRPr lang="en-GB"/>
        </a:p>
      </dgm:t>
    </dgm:pt>
    <dgm:pt modelId="{426DDE0C-3820-4707-85D2-B3A8F3F4BA67}" type="sibTrans" cxnId="{196AE88E-1F4A-418E-A0B3-7C20659FFA0B}">
      <dgm:prSet/>
      <dgm:spPr/>
      <dgm:t>
        <a:bodyPr/>
        <a:lstStyle/>
        <a:p>
          <a:endParaRPr lang="en-GB"/>
        </a:p>
      </dgm:t>
    </dgm:pt>
    <dgm:pt modelId="{8A7033E6-D002-463F-B872-A0EFB11AC280}" type="pres">
      <dgm:prSet presAssocID="{9B7EDA90-43B1-442C-9284-111A0F94C606}" presName="linearFlow" presStyleCnt="0">
        <dgm:presLayoutVars>
          <dgm:dir/>
          <dgm:resizeHandles val="exact"/>
        </dgm:presLayoutVars>
      </dgm:prSet>
      <dgm:spPr/>
    </dgm:pt>
    <dgm:pt modelId="{1B6D688A-0FCA-4325-9A55-F4115B2C3241}" type="pres">
      <dgm:prSet presAssocID="{CD91D3B7-FD7C-4EB5-82A3-1A895AE1B93F}" presName="composite" presStyleCnt="0"/>
      <dgm:spPr/>
    </dgm:pt>
    <dgm:pt modelId="{E12864B9-7D7B-40D2-A9B4-164B4860E1D7}" type="pres">
      <dgm:prSet presAssocID="{CD91D3B7-FD7C-4EB5-82A3-1A895AE1B93F}" presName="imgShp" presStyleLbl="fgImgPlace1" presStyleIdx="0" presStyleCnt="2" custLinFactNeighborX="-34705" custLinFactNeighborY="5313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aper chain people and their shadows"/>
        </a:ext>
      </dgm:extLst>
    </dgm:pt>
    <dgm:pt modelId="{664514F8-D90D-4F3A-955E-E5561136EFD3}" type="pres">
      <dgm:prSet presAssocID="{CD91D3B7-FD7C-4EB5-82A3-1A895AE1B93F}" presName="txShp" presStyleLbl="node1" presStyleIdx="0" presStyleCnt="2">
        <dgm:presLayoutVars>
          <dgm:bulletEnabled val="1"/>
        </dgm:presLayoutVars>
      </dgm:prSet>
      <dgm:spPr/>
    </dgm:pt>
    <dgm:pt modelId="{C7D2132B-87CD-4DF9-B6A7-BB12098D4C1F}" type="pres">
      <dgm:prSet presAssocID="{DCAED501-0EFE-4C73-8689-AA7EDA3342C8}" presName="spacing" presStyleCnt="0"/>
      <dgm:spPr/>
    </dgm:pt>
    <dgm:pt modelId="{8905D051-E3E4-4715-B54C-DDB5C4142198}" type="pres">
      <dgm:prSet presAssocID="{295640BE-86B8-48E8-A51C-61C481061DED}" presName="composite" presStyleCnt="0"/>
      <dgm:spPr/>
    </dgm:pt>
    <dgm:pt modelId="{73306A9B-BAC2-409A-8362-A90FAD50D466}" type="pres">
      <dgm:prSet presAssocID="{295640BE-86B8-48E8-A51C-61C481061DED}" presName="imgShp" presStyleLbl="fgImgPlace1" presStyleIdx="1" presStyleCnt="2" custScaleX="7221" custScaleY="4103" custLinFactNeighborX="-44577" custLinFactNeighborY="-8470"/>
      <dgm:spPr/>
    </dgm:pt>
    <dgm:pt modelId="{142A559A-C9FD-43B5-B216-FC931619DAC0}" type="pres">
      <dgm:prSet presAssocID="{295640BE-86B8-48E8-A51C-61C481061DED}" presName="txShp" presStyleLbl="node1" presStyleIdx="1" presStyleCnt="2" custLinFactNeighborX="3679" custLinFactNeighborY="-3515">
        <dgm:presLayoutVars>
          <dgm:bulletEnabled val="1"/>
        </dgm:presLayoutVars>
      </dgm:prSet>
      <dgm:spPr/>
    </dgm:pt>
  </dgm:ptLst>
  <dgm:cxnLst>
    <dgm:cxn modelId="{0D766302-E7CF-46CA-9D94-BC78E94FD153}" srcId="{9B7EDA90-43B1-442C-9284-111A0F94C606}" destId="{CD91D3B7-FD7C-4EB5-82A3-1A895AE1B93F}" srcOrd="0" destOrd="0" parTransId="{B1B2C389-41F3-47CF-8BC8-26F9260B8312}" sibTransId="{DCAED501-0EFE-4C73-8689-AA7EDA3342C8}"/>
    <dgm:cxn modelId="{9DE5643E-80C0-4C2B-9D20-23AA20C0CA57}" type="presOf" srcId="{295640BE-86B8-48E8-A51C-61C481061DED}" destId="{142A559A-C9FD-43B5-B216-FC931619DAC0}" srcOrd="0" destOrd="0" presId="urn:microsoft.com/office/officeart/2005/8/layout/vList3"/>
    <dgm:cxn modelId="{196AE88E-1F4A-418E-A0B3-7C20659FFA0B}" srcId="{9B7EDA90-43B1-442C-9284-111A0F94C606}" destId="{295640BE-86B8-48E8-A51C-61C481061DED}" srcOrd="1" destOrd="0" parTransId="{950724F8-40B0-4948-9DC2-3DF6F7A2E99F}" sibTransId="{426DDE0C-3820-4707-85D2-B3A8F3F4BA67}"/>
    <dgm:cxn modelId="{C237FE9B-06E1-4423-843A-9382C62DAD99}" type="presOf" srcId="{9B7EDA90-43B1-442C-9284-111A0F94C606}" destId="{8A7033E6-D002-463F-B872-A0EFB11AC280}" srcOrd="0" destOrd="0" presId="urn:microsoft.com/office/officeart/2005/8/layout/vList3"/>
    <dgm:cxn modelId="{EA163AED-5DC1-45BE-9E83-E66FC7F1B13B}" type="presOf" srcId="{CD91D3B7-FD7C-4EB5-82A3-1A895AE1B93F}" destId="{664514F8-D90D-4F3A-955E-E5561136EFD3}" srcOrd="0" destOrd="0" presId="urn:microsoft.com/office/officeart/2005/8/layout/vList3"/>
    <dgm:cxn modelId="{7F0BBC5B-591B-42E6-9338-7924EB8CCB41}" type="presParOf" srcId="{8A7033E6-D002-463F-B872-A0EFB11AC280}" destId="{1B6D688A-0FCA-4325-9A55-F4115B2C3241}" srcOrd="0" destOrd="0" presId="urn:microsoft.com/office/officeart/2005/8/layout/vList3"/>
    <dgm:cxn modelId="{2A5B3F2B-9857-461F-BE7B-0344D6F9C10F}" type="presParOf" srcId="{1B6D688A-0FCA-4325-9A55-F4115B2C3241}" destId="{E12864B9-7D7B-40D2-A9B4-164B4860E1D7}" srcOrd="0" destOrd="0" presId="urn:microsoft.com/office/officeart/2005/8/layout/vList3"/>
    <dgm:cxn modelId="{373B4987-2F01-4742-9EE0-86734E4C0B32}" type="presParOf" srcId="{1B6D688A-0FCA-4325-9A55-F4115B2C3241}" destId="{664514F8-D90D-4F3A-955E-E5561136EFD3}" srcOrd="1" destOrd="0" presId="urn:microsoft.com/office/officeart/2005/8/layout/vList3"/>
    <dgm:cxn modelId="{4DA06D50-2CC8-4FFA-AA69-CBE3C4B71F33}" type="presParOf" srcId="{8A7033E6-D002-463F-B872-A0EFB11AC280}" destId="{C7D2132B-87CD-4DF9-B6A7-BB12098D4C1F}" srcOrd="1" destOrd="0" presId="urn:microsoft.com/office/officeart/2005/8/layout/vList3"/>
    <dgm:cxn modelId="{FA3CCF8A-E3F7-46C9-A390-7E5CE6EADE87}" type="presParOf" srcId="{8A7033E6-D002-463F-B872-A0EFB11AC280}" destId="{8905D051-E3E4-4715-B54C-DDB5C4142198}" srcOrd="2" destOrd="0" presId="urn:microsoft.com/office/officeart/2005/8/layout/vList3"/>
    <dgm:cxn modelId="{E8D8FC81-49D1-450C-862F-07A5D488D91E}" type="presParOf" srcId="{8905D051-E3E4-4715-B54C-DDB5C4142198}" destId="{73306A9B-BAC2-409A-8362-A90FAD50D466}" srcOrd="0" destOrd="0" presId="urn:microsoft.com/office/officeart/2005/8/layout/vList3"/>
    <dgm:cxn modelId="{39848853-698C-4F88-A178-78A90DE6DDE1}" type="presParOf" srcId="{8905D051-E3E4-4715-B54C-DDB5C4142198}" destId="{142A559A-C9FD-43B5-B216-FC931619DAC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613CC-7F2A-43DA-96AD-EA52AA5846E5}">
      <dsp:nvSpPr>
        <dsp:cNvPr id="0" name=""/>
        <dsp:cNvSpPr/>
      </dsp:nvSpPr>
      <dsp:spPr>
        <a:xfrm>
          <a:off x="0" y="37849"/>
          <a:ext cx="8229600" cy="57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Multi agency tool supporting practitioners to help keep babies safe and </a:t>
          </a:r>
          <a:r>
            <a:rPr lang="en-GB" sz="1500" b="1" kern="1200" dirty="0">
              <a:solidFill>
                <a:schemeClr val="tx1"/>
              </a:solidFill>
            </a:rPr>
            <a:t>identify high risk.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7843" y="65692"/>
        <a:ext cx="8173914" cy="514689"/>
      </dsp:txXfrm>
    </dsp:sp>
    <dsp:sp modelId="{5CAAD883-E50F-467E-913D-83923C9A05C6}">
      <dsp:nvSpPr>
        <dsp:cNvPr id="0" name=""/>
        <dsp:cNvSpPr/>
      </dsp:nvSpPr>
      <dsp:spPr>
        <a:xfrm>
          <a:off x="0" y="651424"/>
          <a:ext cx="8229600" cy="57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The tool supports practitioners to: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7843" y="679267"/>
        <a:ext cx="8173914" cy="514689"/>
      </dsp:txXfrm>
    </dsp:sp>
    <dsp:sp modelId="{C1968A1C-7F64-4DB4-8913-99B01DC37603}">
      <dsp:nvSpPr>
        <dsp:cNvPr id="0" name=""/>
        <dsp:cNvSpPr/>
      </dsp:nvSpPr>
      <dsp:spPr>
        <a:xfrm>
          <a:off x="0" y="1264999"/>
          <a:ext cx="8229600" cy="57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Understand safer sleep advice –up to date and consistent messages.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7843" y="1292842"/>
        <a:ext cx="8173914" cy="514689"/>
      </dsp:txXfrm>
    </dsp:sp>
    <dsp:sp modelId="{D69060C6-406E-4B91-BF87-0CD22976E441}">
      <dsp:nvSpPr>
        <dsp:cNvPr id="0" name=""/>
        <dsp:cNvSpPr/>
      </dsp:nvSpPr>
      <dsp:spPr>
        <a:xfrm>
          <a:off x="0" y="1878575"/>
          <a:ext cx="8229600" cy="57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Feel confident to talk to families and share information about safer sleep-as part of core role or when opportunity arises.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7843" y="1906418"/>
        <a:ext cx="8173914" cy="514689"/>
      </dsp:txXfrm>
    </dsp:sp>
    <dsp:sp modelId="{D80F1F1A-76CD-41AB-8076-5F3B489AE448}">
      <dsp:nvSpPr>
        <dsp:cNvPr id="0" name=""/>
        <dsp:cNvSpPr/>
      </dsp:nvSpPr>
      <dsp:spPr>
        <a:xfrm>
          <a:off x="0" y="2492150"/>
          <a:ext cx="8229600" cy="57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Understand risks.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7843" y="2519993"/>
        <a:ext cx="8173914" cy="514689"/>
      </dsp:txXfrm>
    </dsp:sp>
    <dsp:sp modelId="{2BF41F87-12F8-4F63-A9F6-22EF10DA367B}">
      <dsp:nvSpPr>
        <dsp:cNvPr id="0" name=""/>
        <dsp:cNvSpPr/>
      </dsp:nvSpPr>
      <dsp:spPr>
        <a:xfrm>
          <a:off x="0" y="3105725"/>
          <a:ext cx="8229600" cy="57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Know when further advice/support should be sought</a:t>
          </a:r>
          <a:r>
            <a:rPr lang="en-GB" sz="1500" kern="1200" dirty="0"/>
            <a:t>.</a:t>
          </a:r>
          <a:endParaRPr lang="en-US" sz="1500" kern="1200" dirty="0"/>
        </a:p>
      </dsp:txBody>
      <dsp:txXfrm>
        <a:off x="27843" y="3133568"/>
        <a:ext cx="8173914" cy="514689"/>
      </dsp:txXfrm>
    </dsp:sp>
    <dsp:sp modelId="{1555FFE2-3DA1-4CE0-B523-B18D7EFCB4EF}">
      <dsp:nvSpPr>
        <dsp:cNvPr id="0" name=""/>
        <dsp:cNvSpPr/>
      </dsp:nvSpPr>
      <dsp:spPr>
        <a:xfrm>
          <a:off x="0" y="3719300"/>
          <a:ext cx="8229600" cy="57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Supporting safer sleep as ‘everyone’s business’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7843" y="3747143"/>
        <a:ext cx="8173914" cy="5146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2C01C-5265-447C-96DA-B5D31A720754}">
      <dsp:nvSpPr>
        <dsp:cNvPr id="0" name=""/>
        <dsp:cNvSpPr/>
      </dsp:nvSpPr>
      <dsp:spPr>
        <a:xfrm>
          <a:off x="77152" y="1557"/>
          <a:ext cx="2523529" cy="1514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Basic safer sleep information and links to up-to-date advice.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77152" y="1557"/>
        <a:ext cx="2523529" cy="1514117"/>
      </dsp:txXfrm>
    </dsp:sp>
    <dsp:sp modelId="{701BD938-A355-4C2E-9D8C-C24569A9C2BE}">
      <dsp:nvSpPr>
        <dsp:cNvPr id="0" name=""/>
        <dsp:cNvSpPr/>
      </dsp:nvSpPr>
      <dsp:spPr>
        <a:xfrm>
          <a:off x="2853035" y="1557"/>
          <a:ext cx="2523529" cy="1514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Local SIDS statistics and wider research.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853035" y="1557"/>
        <a:ext cx="2523529" cy="1514117"/>
      </dsp:txXfrm>
    </dsp:sp>
    <dsp:sp modelId="{A0F52EE6-20D7-4B74-874C-79D1CEE34F97}">
      <dsp:nvSpPr>
        <dsp:cNvPr id="0" name=""/>
        <dsp:cNvSpPr/>
      </dsp:nvSpPr>
      <dsp:spPr>
        <a:xfrm>
          <a:off x="5628917" y="1557"/>
          <a:ext cx="2523529" cy="1514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Information on how to use the tool.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628917" y="1557"/>
        <a:ext cx="2523529" cy="1514117"/>
      </dsp:txXfrm>
    </dsp:sp>
    <dsp:sp modelId="{0DE37CEF-2C47-44CE-96C4-BCA0712E0185}">
      <dsp:nvSpPr>
        <dsp:cNvPr id="0" name=""/>
        <dsp:cNvSpPr/>
      </dsp:nvSpPr>
      <dsp:spPr>
        <a:xfrm>
          <a:off x="77152" y="1768028"/>
          <a:ext cx="2523529" cy="1514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Risk factors, to help inform your assessment of risk.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77152" y="1768028"/>
        <a:ext cx="2523529" cy="1514117"/>
      </dsp:txXfrm>
    </dsp:sp>
    <dsp:sp modelId="{4D7AD090-473F-48E4-A530-5CF67F27F80C}">
      <dsp:nvSpPr>
        <dsp:cNvPr id="0" name=""/>
        <dsp:cNvSpPr/>
      </dsp:nvSpPr>
      <dsp:spPr>
        <a:xfrm>
          <a:off x="2853035" y="1768028"/>
          <a:ext cx="2523529" cy="1514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Red flags, highlighting areas of greatest concern.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853035" y="1768028"/>
        <a:ext cx="2523529" cy="1514117"/>
      </dsp:txXfrm>
    </dsp:sp>
    <dsp:sp modelId="{43C5BE5C-D199-4BE4-85F3-D855F59F6314}">
      <dsp:nvSpPr>
        <dsp:cNvPr id="0" name=""/>
        <dsp:cNvSpPr/>
      </dsp:nvSpPr>
      <dsp:spPr>
        <a:xfrm>
          <a:off x="5628917" y="1768028"/>
          <a:ext cx="2523529" cy="1514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Information and advice for parents-links and QR codes. Can be printed and shared</a:t>
          </a:r>
          <a:r>
            <a:rPr lang="en-GB" sz="1500" kern="1200" dirty="0"/>
            <a:t>.</a:t>
          </a:r>
          <a:endParaRPr lang="en-US" sz="1500" kern="1200" dirty="0"/>
        </a:p>
      </dsp:txBody>
      <dsp:txXfrm>
        <a:off x="5628917" y="1768028"/>
        <a:ext cx="2523529" cy="1514117"/>
      </dsp:txXfrm>
    </dsp:sp>
    <dsp:sp modelId="{6F0773ED-3858-4087-B2A7-5C5B12DEE1DA}">
      <dsp:nvSpPr>
        <dsp:cNvPr id="0" name=""/>
        <dsp:cNvSpPr/>
      </dsp:nvSpPr>
      <dsp:spPr>
        <a:xfrm>
          <a:off x="77152" y="3534498"/>
          <a:ext cx="2523529" cy="1514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Links to threshold of need/pathways to provision for city and county if you have a concern about a child (safer sleep is embedded at all levels in these documents).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77152" y="3534498"/>
        <a:ext cx="2523529" cy="1514117"/>
      </dsp:txXfrm>
    </dsp:sp>
    <dsp:sp modelId="{A0EA9B38-CFE4-4EFD-8102-AE2B37601220}">
      <dsp:nvSpPr>
        <dsp:cNvPr id="0" name=""/>
        <dsp:cNvSpPr/>
      </dsp:nvSpPr>
      <dsp:spPr>
        <a:xfrm>
          <a:off x="2853035" y="3534498"/>
          <a:ext cx="2523529" cy="1514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Safer sleep plan of care for parents.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853035" y="3534498"/>
        <a:ext cx="2523529" cy="1514117"/>
      </dsp:txXfrm>
    </dsp:sp>
    <dsp:sp modelId="{8B333CB9-0F96-4378-B017-75B525EBFB14}">
      <dsp:nvSpPr>
        <dsp:cNvPr id="0" name=""/>
        <dsp:cNvSpPr/>
      </dsp:nvSpPr>
      <dsp:spPr>
        <a:xfrm>
          <a:off x="5628917" y="3534498"/>
          <a:ext cx="2523529" cy="1514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Checklist for parents, linked to hazardous co-sleeping</a:t>
          </a:r>
          <a:r>
            <a:rPr lang="en-GB" sz="1500" kern="1200" dirty="0"/>
            <a:t>.</a:t>
          </a:r>
          <a:endParaRPr lang="en-US" sz="1500" kern="1200" dirty="0"/>
        </a:p>
      </dsp:txBody>
      <dsp:txXfrm>
        <a:off x="5628917" y="3534498"/>
        <a:ext cx="2523529" cy="15141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B8AD2-58ED-48A1-B6BF-D476BDDAAEBD}">
      <dsp:nvSpPr>
        <dsp:cNvPr id="0" name=""/>
        <dsp:cNvSpPr/>
      </dsp:nvSpPr>
      <dsp:spPr>
        <a:xfrm>
          <a:off x="0" y="74142"/>
          <a:ext cx="8229600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Inclusion in red book</a:t>
          </a:r>
        </a:p>
      </dsp:txBody>
      <dsp:txXfrm>
        <a:off x="48262" y="122404"/>
        <a:ext cx="8133076" cy="892126"/>
      </dsp:txXfrm>
    </dsp:sp>
    <dsp:sp modelId="{A3A0EC99-566D-4636-BF5D-36DC1769D64A}">
      <dsp:nvSpPr>
        <dsp:cNvPr id="0" name=""/>
        <dsp:cNvSpPr/>
      </dsp:nvSpPr>
      <dsp:spPr>
        <a:xfrm>
          <a:off x="0" y="1137672"/>
          <a:ext cx="8229600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Embedding in assessment processes </a:t>
          </a:r>
        </a:p>
      </dsp:txBody>
      <dsp:txXfrm>
        <a:off x="48262" y="1185934"/>
        <a:ext cx="8133076" cy="892126"/>
      </dsp:txXfrm>
    </dsp:sp>
    <dsp:sp modelId="{E5127A6B-D2E0-4F3B-A2EA-026AF0CDEC64}">
      <dsp:nvSpPr>
        <dsp:cNvPr id="0" name=""/>
        <dsp:cNvSpPr/>
      </dsp:nvSpPr>
      <dsp:spPr>
        <a:xfrm>
          <a:off x="0" y="2201202"/>
          <a:ext cx="8229600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Knowledge and awareness, supporting conversations and referrals</a:t>
          </a:r>
        </a:p>
      </dsp:txBody>
      <dsp:txXfrm>
        <a:off x="48262" y="2249464"/>
        <a:ext cx="8133076" cy="892126"/>
      </dsp:txXfrm>
    </dsp:sp>
    <dsp:sp modelId="{CACB9A77-03C1-490C-9766-986D6F663C32}">
      <dsp:nvSpPr>
        <dsp:cNvPr id="0" name=""/>
        <dsp:cNvSpPr/>
      </dsp:nvSpPr>
      <dsp:spPr>
        <a:xfrm>
          <a:off x="0" y="3288967"/>
          <a:ext cx="8229600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Use of parent tools and information</a:t>
          </a:r>
        </a:p>
      </dsp:txBody>
      <dsp:txXfrm>
        <a:off x="48262" y="3337229"/>
        <a:ext cx="8133076" cy="8921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A39F3-B5EB-4F22-80BA-BC022613BB37}">
      <dsp:nvSpPr>
        <dsp:cNvPr id="0" name=""/>
        <dsp:cNvSpPr/>
      </dsp:nvSpPr>
      <dsp:spPr>
        <a:xfrm>
          <a:off x="0" y="208624"/>
          <a:ext cx="8229600" cy="1082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>
              <a:solidFill>
                <a:schemeClr val="tx1"/>
              </a:solidFill>
            </a:rPr>
            <a:t>You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>
              <a:solidFill>
                <a:schemeClr val="tx1"/>
              </a:solidFill>
            </a:rPr>
            <a:t>You may notice/overhear something</a:t>
          </a:r>
          <a:endParaRPr lang="en-GB" sz="2500" kern="1200" dirty="0"/>
        </a:p>
      </dsp:txBody>
      <dsp:txXfrm>
        <a:off x="52831" y="261455"/>
        <a:ext cx="8123938" cy="976588"/>
      </dsp:txXfrm>
    </dsp:sp>
    <dsp:sp modelId="{235C9F02-1417-4DD7-96B2-3028EE27E3F0}">
      <dsp:nvSpPr>
        <dsp:cNvPr id="0" name=""/>
        <dsp:cNvSpPr/>
      </dsp:nvSpPr>
      <dsp:spPr>
        <a:xfrm>
          <a:off x="0" y="1425098"/>
          <a:ext cx="8229600" cy="1914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Initiate non judgemental conversations.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All families and situations are different; encourage discussion about personal circumstances.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Involve dads, partners and wider family.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Ask what parents already know about safer sleep.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Provide links and information about safer sleep.</a:t>
          </a:r>
        </a:p>
      </dsp:txBody>
      <dsp:txXfrm>
        <a:off x="0" y="1425098"/>
        <a:ext cx="8229600" cy="1914750"/>
      </dsp:txXfrm>
    </dsp:sp>
    <dsp:sp modelId="{F4BFF089-804A-4450-9A55-DB8AA9B795CB}">
      <dsp:nvSpPr>
        <dsp:cNvPr id="0" name=""/>
        <dsp:cNvSpPr/>
      </dsp:nvSpPr>
      <dsp:spPr>
        <a:xfrm>
          <a:off x="0" y="3339848"/>
          <a:ext cx="8229600" cy="1082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>
              <a:solidFill>
                <a:schemeClr val="tx1"/>
              </a:solidFill>
            </a:rPr>
            <a:t>Your organisation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>
              <a:solidFill>
                <a:schemeClr val="tx1"/>
              </a:solidFill>
            </a:rPr>
            <a:t>Where/how can the safer sleep tool be embedded?</a:t>
          </a:r>
          <a:endParaRPr lang="en-GB" sz="2500" kern="1200" dirty="0">
            <a:solidFill>
              <a:schemeClr val="tx1"/>
            </a:solidFill>
          </a:endParaRPr>
        </a:p>
      </dsp:txBody>
      <dsp:txXfrm>
        <a:off x="52831" y="3392679"/>
        <a:ext cx="8123938" cy="9765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514F8-D90D-4F3A-955E-E5561136EFD3}">
      <dsp:nvSpPr>
        <dsp:cNvPr id="0" name=""/>
        <dsp:cNvSpPr/>
      </dsp:nvSpPr>
      <dsp:spPr>
        <a:xfrm rot="10800000">
          <a:off x="1910729" y="993"/>
          <a:ext cx="5396276" cy="22060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2814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solidFill>
                <a:schemeClr val="tx1"/>
              </a:solidFill>
            </a:rPr>
            <a:t>We can all help to make sure that every sleep is a safe sleep</a:t>
          </a:r>
        </a:p>
      </dsp:txBody>
      <dsp:txXfrm rot="10800000">
        <a:off x="2462245" y="993"/>
        <a:ext cx="4844760" cy="2206065"/>
      </dsp:txXfrm>
    </dsp:sp>
    <dsp:sp modelId="{E12864B9-7D7B-40D2-A9B4-164B4860E1D7}">
      <dsp:nvSpPr>
        <dsp:cNvPr id="0" name=""/>
        <dsp:cNvSpPr/>
      </dsp:nvSpPr>
      <dsp:spPr>
        <a:xfrm>
          <a:off x="42081" y="1173230"/>
          <a:ext cx="2206065" cy="220606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A559A-C9FD-43B5-B216-FC931619DAC0}">
      <dsp:nvSpPr>
        <dsp:cNvPr id="0" name=""/>
        <dsp:cNvSpPr/>
      </dsp:nvSpPr>
      <dsp:spPr>
        <a:xfrm rot="10800000">
          <a:off x="1597566" y="2788042"/>
          <a:ext cx="5396276" cy="22060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2814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solidFill>
                <a:schemeClr val="tx1"/>
              </a:solidFill>
            </a:rPr>
            <a:t>Safer Sleep is everyone's business</a:t>
          </a:r>
        </a:p>
      </dsp:txBody>
      <dsp:txXfrm rot="10800000">
        <a:off x="2149082" y="2788042"/>
        <a:ext cx="4844760" cy="2206065"/>
      </dsp:txXfrm>
    </dsp:sp>
    <dsp:sp modelId="{73306A9B-BAC2-409A-8362-A90FAD50D466}">
      <dsp:nvSpPr>
        <dsp:cNvPr id="0" name=""/>
        <dsp:cNvSpPr/>
      </dsp:nvSpPr>
      <dsp:spPr>
        <a:xfrm>
          <a:off x="335989" y="3736507"/>
          <a:ext cx="159300" cy="9051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F1290-6585-472B-953D-F4CE634D1CDF}" type="datetimeFigureOut">
              <a:rPr lang="en-GB" smtClean="0"/>
              <a:t>17/07/2024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AB109-44CB-4DD5-BFB5-BFE05EA132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33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AB109-44CB-4DD5-BFB5-BFE05EA1326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811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AB109-44CB-4DD5-BFB5-BFE05EA1326C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39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Emphasis it's the parent’s responsibility to keep babies safe whilst sleeping.</a:t>
            </a:r>
          </a:p>
          <a:p>
            <a:endParaRPr lang="en-GB" dirty="0"/>
          </a:p>
          <a:p>
            <a:r>
              <a:rPr lang="en-GB" dirty="0"/>
              <a:t>Professionals can support.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AB109-44CB-4DD5-BFB5-BFE05EA1326C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701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AB109-44CB-4DD5-BFB5-BFE05EA1326C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361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CGL example</a:t>
            </a:r>
          </a:p>
          <a:p>
            <a:endParaRPr lang="en-GB" dirty="0"/>
          </a:p>
          <a:p>
            <a:r>
              <a:rPr lang="en-GB" dirty="0"/>
              <a:t>All staff trained and aware. Member of staff had moved form a different part of the country and became aware of this for the first time.</a:t>
            </a:r>
          </a:p>
          <a:p>
            <a:endParaRPr lang="en-GB" dirty="0"/>
          </a:p>
          <a:p>
            <a:r>
              <a:rPr lang="en-GB" dirty="0"/>
              <a:t>CGL able to speak to a da d who was not aware of the advice/information. </a:t>
            </a:r>
          </a:p>
          <a:p>
            <a:endParaRPr lang="en-GB" dirty="0"/>
          </a:p>
          <a:p>
            <a:r>
              <a:rPr lang="en-GB" dirty="0"/>
              <a:t>Sharing info such as safer sleep week and other comms.</a:t>
            </a:r>
          </a:p>
          <a:p>
            <a:endParaRPr lang="en-GB" dirty="0"/>
          </a:p>
          <a:p>
            <a:r>
              <a:rPr lang="en-GB" dirty="0"/>
              <a:t>Staff supervision-covered. </a:t>
            </a:r>
          </a:p>
          <a:p>
            <a:endParaRPr lang="en-GB" dirty="0"/>
          </a:p>
          <a:p>
            <a:r>
              <a:rPr lang="en-GB" dirty="0"/>
              <a:t>Work alongside other agencies, e.g. midwives.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AB109-44CB-4DD5-BFB5-BFE05EA1326C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423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AB109-44CB-4DD5-BFB5-BFE05EA1326C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817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Baby banks and support to obtain suitable equipment. HSF. </a:t>
            </a:r>
          </a:p>
          <a:p>
            <a:endParaRPr lang="en-GB" dirty="0"/>
          </a:p>
          <a:p>
            <a:r>
              <a:rPr lang="en-GB" sz="1200" dirty="0"/>
              <a:t>Domestic abuse providers and housing support e.g. homelessness support teams.</a:t>
            </a:r>
          </a:p>
          <a:p>
            <a:endParaRPr lang="en-GB" dirty="0"/>
          </a:p>
          <a:p>
            <a:r>
              <a:rPr lang="en-GB" sz="1200" dirty="0"/>
              <a:t>LT bedtime bundles.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AB109-44CB-4DD5-BFB5-BFE05EA1326C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7871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/>
              <a:t>Different level of roles and responsibilities, e.g. maternity, HVs, early help, community services, families.</a:t>
            </a:r>
          </a:p>
          <a:p>
            <a:endParaRPr lang="en-GB" sz="1200" dirty="0"/>
          </a:p>
          <a:p>
            <a:r>
              <a:rPr lang="en-GB" sz="1200" dirty="0"/>
              <a:t>Some ‘asks’ e.g. promote the poster? (share image)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AB109-44CB-4DD5-BFB5-BFE05EA1326C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482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AB109-44CB-4DD5-BFB5-BFE05EA1326C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557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dirty="0"/>
              <a:t>Its EVERYONES BUSINESS not just health  - consistent messages to all family members and carers </a:t>
            </a:r>
          </a:p>
          <a:p>
            <a:r>
              <a:rPr lang="en-GB" sz="1000" dirty="0"/>
              <a:t>Universal use of information – research based / updated and available in variety of formats and languages. </a:t>
            </a:r>
          </a:p>
          <a:p>
            <a:endParaRPr lang="en-GB" sz="1000" dirty="0"/>
          </a:p>
          <a:p>
            <a:r>
              <a:rPr lang="en-GB" sz="1000" b="1" dirty="0"/>
              <a:t>Will be showing a Brief video </a:t>
            </a:r>
            <a:r>
              <a:rPr lang="en-GB" sz="1000" dirty="0"/>
              <a:t>to emphasis what is universally shared – standard risk factors </a:t>
            </a:r>
          </a:p>
          <a:p>
            <a:r>
              <a:rPr lang="en-GB" sz="1000" dirty="0"/>
              <a:t>Then will be asking …..</a:t>
            </a:r>
            <a:r>
              <a:rPr lang="en-GB" sz="1000" b="1" dirty="0"/>
              <a:t>  What are the local issues and challenges – what are we seeing on the front line ? </a:t>
            </a:r>
          </a:p>
          <a:p>
            <a:r>
              <a:rPr lang="en-GB" altLang="en-US" sz="1000" dirty="0"/>
              <a:t>Safer Sleep Messages – need for consistency in information sharing </a:t>
            </a:r>
          </a:p>
          <a:p>
            <a:r>
              <a:rPr lang="en-GB" altLang="en-US" sz="1000" dirty="0"/>
              <a:t>Risk factors for Sudden Unexpected Death In Infancy (SUDI)</a:t>
            </a:r>
          </a:p>
          <a:p>
            <a:r>
              <a:rPr lang="en-GB" altLang="en-US" sz="1000" dirty="0"/>
              <a:t>What's happening in Nottinghamshire </a:t>
            </a:r>
          </a:p>
          <a:p>
            <a:r>
              <a:rPr lang="en-GB" altLang="en-US" sz="1000" dirty="0"/>
              <a:t>Local challenges / issues ……….. How do we make change ?</a:t>
            </a:r>
            <a:endParaRPr lang="en-GB" sz="1000" b="1" dirty="0"/>
          </a:p>
          <a:p>
            <a:r>
              <a:rPr lang="en-GB" sz="1000" dirty="0"/>
              <a:t>How are you raising / discussing/ escalating concerns or unsafe sleep practice??</a:t>
            </a:r>
          </a:p>
          <a:p>
            <a:r>
              <a:rPr lang="en-GB" sz="1000" dirty="0"/>
              <a:t>Do you use Professional curiosity ?</a:t>
            </a:r>
          </a:p>
          <a:p>
            <a:r>
              <a:rPr lang="en-GB" sz="1000" dirty="0"/>
              <a:t>Consider escalating concerns  </a:t>
            </a:r>
          </a:p>
          <a:p>
            <a:endParaRPr lang="en-GB" sz="1000" dirty="0"/>
          </a:p>
          <a:p>
            <a:r>
              <a:rPr lang="en-GB" sz="1000" b="1" dirty="0"/>
              <a:t>Changing the approach – different slant on information giving and assessment , . </a:t>
            </a:r>
            <a:r>
              <a:rPr lang="en-GB" sz="1000" dirty="0"/>
              <a:t>Not just preaching!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AB109-44CB-4DD5-BFB5-BFE05EA132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08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Smoking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continues to be a  significant risk factor found in local SUDI deaths. 50% of the cases from April 2023- March 2024 has smoking as a risk factor. In half of these cases mother smoked both in pregnancy and at time of death.  In addition, someone else in the household smoked/vaped </a:t>
            </a: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Mental Health Issues: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Maternal or close family / carers with mental health issues continue to be identified. Featured in 66% of last years cases (increase) where unsafe sleep was present  </a:t>
            </a: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Domestic abuse a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factor in 6% in latest period  - Low numbers but not always known or captured  consistently - we may see an increase as surveillance and support increases </a:t>
            </a: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Alcohol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consumption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has been a constant feature in previous SUDI deaths. For the second consecutive year  no local SUDI cases have featured this as a risk factor </a:t>
            </a: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Drug abuse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is recorded in a third of relevant cases  -Prescribed medication which reduces the person’s awareness and decision making abilities need to be considered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AB109-44CB-4DD5-BFB5-BFE05EA132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09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524126" cy="4528577"/>
          </a:xfrm>
        </p:spPr>
        <p:txBody>
          <a:bodyPr/>
          <a:lstStyle/>
          <a:p>
            <a:r>
              <a:rPr lang="en-GB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Local Data is collated in respect to all child deaths in Nottinghamshire, Nottingham City and Bassetlaw Each case explored in detail, to identify </a:t>
            </a:r>
            <a:r>
              <a:rPr lang="en-GB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modifiable factors which can influence and inform a co-ordinated multi agency plan in order </a:t>
            </a:r>
            <a:r>
              <a:rPr lang="en-GB" sz="1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to try to reduce modifiable factors and the risk of SUDI occurring</a:t>
            </a:r>
            <a:r>
              <a:rPr lang="en-GB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GB" sz="1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Between 1st April 2009 and 31st March 2024,there have been </a:t>
            </a:r>
            <a:r>
              <a:rPr lang="en-GB" sz="1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1223 expected and unexpected</a:t>
            </a:r>
            <a:r>
              <a:rPr lang="en-GB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child deaths (0-18 years of age). </a:t>
            </a:r>
            <a:r>
              <a:rPr lang="en-GB" sz="1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 these 398 were unexpected with 173 of these occurring in the age group of 15 months and under. </a:t>
            </a:r>
          </a:p>
          <a:p>
            <a:r>
              <a:rPr lang="en-GB" sz="1000" dirty="0"/>
              <a:t>Often there is a pre existing medical cause but at time of death doctor is not able to write death certificate as unsure what caused death and could be unrelated to the medical condition  </a:t>
            </a:r>
          </a:p>
          <a:p>
            <a:r>
              <a:rPr lang="en-GB" sz="1000" dirty="0"/>
              <a:t>-  such as an undiagnosed infection. </a:t>
            </a:r>
          </a:p>
          <a:p>
            <a:endParaRPr lang="en-GB" sz="1000" dirty="0"/>
          </a:p>
          <a:p>
            <a:r>
              <a:rPr lang="en-GB" sz="1000" dirty="0"/>
              <a:t>The number of deaths recorded as </a:t>
            </a:r>
            <a:r>
              <a:rPr lang="en-GB" sz="1000" b="1" dirty="0"/>
              <a:t>CAT 10 – SIDS, unascertained deaths. Remain constant with additional concerns re increasing % featuring modifiable factors and unsafe sleep practice. </a:t>
            </a:r>
          </a:p>
          <a:p>
            <a:r>
              <a:rPr lang="en-GB" sz="1000" b="1" dirty="0"/>
              <a:t> </a:t>
            </a:r>
          </a:p>
          <a:p>
            <a:r>
              <a:rPr lang="en-GB" sz="1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the year ending 31</a:t>
            </a:r>
            <a:r>
              <a:rPr lang="en-GB" sz="1000" b="1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GB" sz="1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March 2024 there were 4 out of 5 (Category 10) babies found in an unsafe sleep environment (75%).  </a:t>
            </a:r>
          </a:p>
          <a:p>
            <a:endParaRPr lang="en-GB" sz="1000" b="1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6 unsafe SUDI cases in total in the latest period  - multiple risk factors </a:t>
            </a:r>
          </a:p>
          <a:p>
            <a:pPr algn="just"/>
            <a:r>
              <a:rPr lang="en-GB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1. Unsafe </a:t>
            </a:r>
            <a:r>
              <a:rPr lang="en-GB" sz="1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co-sleeping on a sofa </a:t>
            </a:r>
            <a:r>
              <a:rPr lang="en-GB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with mother. Mother on </a:t>
            </a:r>
            <a:r>
              <a:rPr lang="en-GB" sz="1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medication due to mental health issues</a:t>
            </a:r>
            <a:endParaRPr lang="en-GB" sz="1000" b="1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2. Unsafe sleep </a:t>
            </a:r>
            <a:r>
              <a:rPr lang="en-GB" sz="1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 sharing in bed with mum and sibs </a:t>
            </a:r>
            <a:r>
              <a:rPr lang="en-GB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at grandparents. Historical Social Care around alcohol and neglect, (but not with this child)</a:t>
            </a:r>
            <a:endParaRPr lang="en-GB" sz="1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3. Unsafe </a:t>
            </a:r>
            <a:r>
              <a:rPr lang="en-GB" sz="1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co-sleeping in bed </a:t>
            </a:r>
            <a:r>
              <a:rPr lang="en-GB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with mother. Mother on </a:t>
            </a:r>
            <a:r>
              <a:rPr lang="en-GB" sz="1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medication due to mental health issues</a:t>
            </a:r>
            <a:endParaRPr lang="en-GB" sz="1000" b="1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4. Found </a:t>
            </a:r>
            <a:r>
              <a:rPr lang="en-GB" sz="1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unresponsive in mother's arms, breast feeding in bed</a:t>
            </a:r>
            <a:r>
              <a:rPr lang="en-GB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. Maternal </a:t>
            </a:r>
            <a:r>
              <a:rPr lang="en-GB" sz="1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smoking.</a:t>
            </a:r>
            <a:r>
              <a:rPr lang="en-GB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Paternal smoking and </a:t>
            </a:r>
            <a:r>
              <a:rPr lang="en-GB" sz="1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cannabis</a:t>
            </a:r>
            <a:r>
              <a:rPr lang="en-GB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1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GB" sz="1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Unsafe co-sleep on a sofa </a:t>
            </a:r>
            <a:r>
              <a:rPr lang="en-GB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with father Parents </a:t>
            </a:r>
            <a:r>
              <a:rPr lang="en-GB" sz="1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vaped</a:t>
            </a:r>
            <a:endParaRPr lang="en-GB" sz="1000" b="1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6. Found </a:t>
            </a:r>
            <a:r>
              <a:rPr lang="en-GB" sz="1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collapsed in a cluttered cot</a:t>
            </a:r>
            <a:r>
              <a:rPr lang="en-GB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Mother </a:t>
            </a:r>
            <a:r>
              <a:rPr lang="en-GB" sz="1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vaped</a:t>
            </a:r>
            <a:r>
              <a:rPr lang="en-GB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and father </a:t>
            </a:r>
            <a:r>
              <a:rPr lang="en-GB" sz="1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smokes</a:t>
            </a:r>
            <a:r>
              <a:rPr lang="en-GB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and smokes</a:t>
            </a:r>
            <a:r>
              <a:rPr lang="en-GB" sz="1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cannabis </a:t>
            </a:r>
            <a:r>
              <a:rPr lang="en-GB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(lives at different address – but has contact) </a:t>
            </a:r>
            <a:endParaRPr lang="en-GB" sz="1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tabLst>
                <a:tab pos="457200" algn="l"/>
              </a:tabLst>
            </a:pPr>
            <a:endParaRPr lang="en-GB" sz="1000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tabLst>
                <a:tab pos="457200" algn="l"/>
              </a:tabLst>
            </a:pPr>
            <a:endParaRPr lang="en-GB" sz="1000" b="1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tabLst>
                <a:tab pos="457200" algn="l"/>
              </a:tabLst>
            </a:pPr>
            <a:endParaRPr lang="en-GB" sz="1000" b="1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AB109-44CB-4DD5-BFB5-BFE05EA1326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887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On average the same number of babies die in </a:t>
            </a:r>
            <a:r>
              <a:rPr lang="en-GB" sz="1000" b="1" dirty="0"/>
              <a:t>unsafe sleep </a:t>
            </a:r>
            <a:r>
              <a:rPr lang="en-GB" sz="1000" dirty="0"/>
              <a:t>environments with Nottingham City and County (combined) since 2009 (average 5-6 a year)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/>
              <a:t>Co sleeping with risk factors – planned or unplanned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00" dirty="0"/>
              <a:t>Deaths involving sofa sleeping or sofa sharing continues to feature - </a:t>
            </a:r>
            <a:r>
              <a:rPr lang="en-GB" sz="1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There have been 2 sofa sharing in 2024</a:t>
            </a:r>
            <a:r>
              <a:rPr lang="en-GB" sz="1000" b="1" dirty="0">
                <a:solidFill>
                  <a:srgbClr val="000000"/>
                </a:solidFill>
                <a:highlight>
                  <a:srgbClr val="00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There continues to be an increase in one or both parents being arrested at the scene or in ED for </a:t>
            </a:r>
            <a:r>
              <a:rPr lang="en-GB" sz="1000" b="1" dirty="0"/>
              <a:t>co-sleeping with their baby after consuming alcohol and/or substances</a:t>
            </a:r>
            <a:r>
              <a:rPr lang="en-GB" sz="1000" dirty="0"/>
              <a:t>. All parents are asked by the police for a blood sample when there is co-sleeping even when not arrested.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/>
              <a:t>Smoking </a:t>
            </a:r>
            <a:r>
              <a:rPr lang="en-GB" sz="1000" dirty="0"/>
              <a:t>continues to be seen in the majority of families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/>
              <a:t>Mental health </a:t>
            </a:r>
            <a:r>
              <a:rPr lang="en-GB" sz="1000" dirty="0"/>
              <a:t>is present in cases of unsafe sleep related deaths. In the majority of the cases the mental health issues relate to mother. In many of the cases a history of depression/postnatal depression, low mood, self-harm, panic attacks or anxiety is described. Medication is noted either in the past or currently.   </a:t>
            </a:r>
          </a:p>
          <a:p>
            <a:r>
              <a:rPr lang="en-GB" sz="1000" b="1" dirty="0"/>
              <a:t>      Complex in respect to related risks – discuss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Domestic Violence may be present in unsafe sleep related deaths – indirectly increases risk . </a:t>
            </a:r>
            <a:endParaRPr lang="en-GB" sz="1000" b="1" dirty="0"/>
          </a:p>
          <a:p>
            <a:r>
              <a:rPr lang="en-GB" sz="1000" b="1" dirty="0">
                <a:solidFill>
                  <a:srgbClr val="000000"/>
                </a:solidFill>
                <a:effectLst/>
                <a:highlight>
                  <a:srgbClr val="00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GB" sz="1000" dirty="0">
              <a:solidFill>
                <a:srgbClr val="000000"/>
              </a:solidFill>
              <a:effectLst/>
              <a:highlight>
                <a:srgbClr val="00FFFF"/>
              </a:highligh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AB109-44CB-4DD5-BFB5-BFE05EA1326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032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/>
              <a:t>Reference : Blair, </a:t>
            </a:r>
            <a:r>
              <a:rPr lang="en-GB" sz="1000" b="1" dirty="0" err="1"/>
              <a:t>Sidebotham</a:t>
            </a:r>
            <a:r>
              <a:rPr lang="en-GB" sz="1000" b="1" dirty="0"/>
              <a:t> Pease and Fleming</a:t>
            </a:r>
            <a:endParaRPr lang="en-GB" sz="1000" dirty="0"/>
          </a:p>
          <a:p>
            <a:r>
              <a:rPr lang="en-GB" sz="1000" b="1" dirty="0"/>
              <a:t>Co-sleeping</a:t>
            </a:r>
            <a:r>
              <a:rPr lang="en-GB" sz="1000" b="1" baseline="0" dirty="0"/>
              <a:t> is complex and cultural.  In the past as professionals we have been saying  … Don’t do it</a:t>
            </a:r>
          </a:p>
          <a:p>
            <a:r>
              <a:rPr lang="en-GB" sz="1000" b="1" baseline="0" dirty="0"/>
              <a:t>But it is recognised locally and nationally that it happens anyway, sometimes planned and sometimes accidental</a:t>
            </a:r>
            <a:r>
              <a:rPr lang="en-GB" sz="1000" baseline="0" dirty="0"/>
              <a:t>.</a:t>
            </a:r>
          </a:p>
          <a:p>
            <a:endParaRPr lang="en-GB" sz="1000" baseline="0" dirty="0"/>
          </a:p>
          <a:p>
            <a:r>
              <a:rPr lang="en-GB" sz="1000" b="1" baseline="0" dirty="0"/>
              <a:t>We now advise how to do it safer  w</a:t>
            </a:r>
            <a:r>
              <a:rPr lang="en-GB" sz="1000" baseline="0" dirty="0"/>
              <a:t>ith emphasis of how to avoid accidental co-sleeping, as the unplanned occurrences seem to have more risks and worst outcomes  </a:t>
            </a:r>
          </a:p>
          <a:p>
            <a:r>
              <a:rPr lang="en-GB" sz="1000" b="1" baseline="0" dirty="0"/>
              <a:t>FLAG LATEST LULLABY TRUST VIDEO </a:t>
            </a:r>
          </a:p>
          <a:p>
            <a:endParaRPr lang="en-GB" baseline="0" dirty="0"/>
          </a:p>
          <a:p>
            <a:r>
              <a:rPr lang="en-GB" sz="800" dirty="0"/>
              <a:t>If you decide to share a bed with your baby:</a:t>
            </a:r>
          </a:p>
          <a:p>
            <a:r>
              <a:rPr lang="en-GB" sz="800" dirty="0"/>
              <a:t>• Keep your baby away from the pillows</a:t>
            </a:r>
          </a:p>
          <a:p>
            <a:r>
              <a:rPr lang="en-GB" sz="800" dirty="0"/>
              <a:t>• Make sure your baby cannot fall out of bed or</a:t>
            </a:r>
          </a:p>
          <a:p>
            <a:r>
              <a:rPr lang="en-GB" sz="800" dirty="0"/>
              <a:t>become trapped between the mattress and wall</a:t>
            </a:r>
          </a:p>
          <a:p>
            <a:r>
              <a:rPr lang="en-GB" sz="800" dirty="0"/>
              <a:t>• Make sure the bedclothes cannot cover your baby’s face</a:t>
            </a:r>
          </a:p>
          <a:p>
            <a:r>
              <a:rPr lang="en-GB" sz="800" dirty="0"/>
              <a:t>• Don’t leave your baby alone in the bed, as even very young babies can wriggle into a dangerous position</a:t>
            </a:r>
          </a:p>
          <a:p>
            <a:r>
              <a:rPr lang="en-GB" sz="800" dirty="0"/>
              <a:t>• It is not safe to bed-share in the early months if your baby was born very small or pre-term</a:t>
            </a:r>
          </a:p>
          <a:p>
            <a:endParaRPr lang="en-GB" sz="800" dirty="0"/>
          </a:p>
          <a:p>
            <a:r>
              <a:rPr lang="en-GB" sz="800" dirty="0"/>
              <a:t>WARNING</a:t>
            </a:r>
          </a:p>
          <a:p>
            <a:r>
              <a:rPr lang="en-GB" sz="800" dirty="0"/>
              <a:t>• The safest place for your baby to sleep is in a cot by the side of your bed</a:t>
            </a:r>
          </a:p>
          <a:p>
            <a:r>
              <a:rPr lang="en-GB" sz="800" dirty="0"/>
              <a:t>• Do not sleep with your baby when you have been drinking any alcohol or taking drugs (legal or illegal)   - affects awareness / responsiveness </a:t>
            </a:r>
          </a:p>
          <a:p>
            <a:r>
              <a:rPr lang="en-GB" sz="800" dirty="0"/>
              <a:t>• Do not sleep with your baby if you or anyone else in the bed is a smoker</a:t>
            </a:r>
          </a:p>
          <a:p>
            <a:r>
              <a:rPr lang="en-GB" sz="800" dirty="0"/>
              <a:t>• Do not put yourself in the position where you could doze off with your baby on a sofa or armchair</a:t>
            </a:r>
          </a:p>
          <a:p>
            <a:endParaRPr lang="en-GB" sz="1000" dirty="0"/>
          </a:p>
          <a:p>
            <a:r>
              <a:rPr lang="en-GB" sz="1000" dirty="0"/>
              <a:t>In the two years we have seen increased numbers of cases where one or both parents have been arrested due to the consumption of alcohol and/or use of substances alongside unsafe sleep practices, </a:t>
            </a:r>
            <a:r>
              <a:rPr lang="en-GB" sz="1000" b="1" dirty="0"/>
              <a:t>with charges upheld for criminal convictions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A052D-FE7F-4BA4-BAEC-371A71D0018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719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000" dirty="0"/>
              <a:t>Regularly seeing unsafe use of an increasing variety of products - </a:t>
            </a:r>
            <a:r>
              <a:rPr lang="en-GB" sz="1000" baseline="0" dirty="0"/>
              <a:t>Numerous items or practices reported in – all should be challenging what we see. </a:t>
            </a:r>
          </a:p>
          <a:p>
            <a:r>
              <a:rPr lang="en-GB" sz="1000" baseline="0" dirty="0"/>
              <a:t>Lullaby Trust stance – blanket statement  ….. do not use ! So will not challenge individual companies . Lullaby Trust Leaflet available – Guide to Products</a:t>
            </a:r>
          </a:p>
          <a:p>
            <a:r>
              <a:rPr lang="en-GB" sz="1000" baseline="0" dirty="0"/>
              <a:t> </a:t>
            </a:r>
          </a:p>
          <a:p>
            <a:r>
              <a:rPr lang="en-GB" sz="1000" baseline="0" dirty="0"/>
              <a:t>Have been individual good practice examples of stockists being challenged  </a:t>
            </a:r>
          </a:p>
          <a:p>
            <a:pPr>
              <a:defRPr/>
            </a:pPr>
            <a:r>
              <a:rPr lang="en-GB" sz="1000" dirty="0"/>
              <a:t>But use of products is often driven by celebrity social media.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Do you monitor your social media sites / parent feedback  - examples of unsafe sleep products seen on postings! </a:t>
            </a:r>
          </a:p>
          <a:p>
            <a:pPr>
              <a:defRPr/>
            </a:pPr>
            <a:endParaRPr lang="en-GB" sz="10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/>
              <a:t>Discuss examples </a:t>
            </a:r>
            <a:r>
              <a:rPr lang="en-GB" sz="1000" baseline="0" dirty="0"/>
              <a:t> – use of pillows/ cot tilting &amp; head moulders. Prop feeding / Adapted Soothers / Moulded cuddly toys/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aseline="0" dirty="0"/>
              <a:t> </a:t>
            </a:r>
            <a:endParaRPr lang="en-GB" sz="1000" dirty="0"/>
          </a:p>
          <a:p>
            <a:r>
              <a:rPr lang="en-GB" sz="1000" dirty="0"/>
              <a:t>Challenges : Early </a:t>
            </a:r>
            <a:r>
              <a:rPr lang="en-GB" sz="1000" baseline="0" dirty="0"/>
              <a:t>advice needed -  often purchased before routine appointments </a:t>
            </a:r>
          </a:p>
          <a:p>
            <a:endParaRPr lang="en-GB" sz="1000" dirty="0"/>
          </a:p>
          <a:p>
            <a:r>
              <a:rPr lang="en-GB" sz="1000" b="1" dirty="0"/>
              <a:t>Latest guidance on swaddling  - </a:t>
            </a:r>
            <a:r>
              <a:rPr lang="en-GB" sz="1000" dirty="0"/>
              <a:t>appropriate material – under arm – tucked in – not too tight around hips – guidance on Lullaby Trust Website </a:t>
            </a:r>
          </a:p>
          <a:p>
            <a:r>
              <a:rPr lang="en-GB" sz="1000" b="1" dirty="0"/>
              <a:t>Barrier Carriers – Child Accident prevention Trust checklist -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AB109-44CB-4DD5-BFB5-BFE05EA1326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393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481544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/>
              <a:t>Smoking: </a:t>
            </a:r>
            <a:r>
              <a:rPr lang="en-GB" sz="1000" dirty="0"/>
              <a:t>Although the government and health organisations feel vaping is “ better” than smoking , Vaping is still an unknown entity for babies and the risks that may or may not be associated. Data continues to be gathered and new reports suggesting still a significant risk. Both with be captured as modifiable factors in respect to child deaths. Research is still on going.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Evidence suggests 30% of SUDI deaths could be avoided if mothers did not smoke when they were pregnant  Risk x4 Increase if smoke between 1-9 per day</a:t>
            </a:r>
            <a:endParaRPr lang="en-GB" sz="1000" b="1" dirty="0"/>
          </a:p>
          <a:p>
            <a:r>
              <a:rPr lang="en-GB" sz="1000" dirty="0"/>
              <a:t>Whilst it is also recognised that smoking outside the home is making adjustments – it is still a risk where the smoker is significant carer for that infant </a:t>
            </a:r>
          </a:p>
          <a:p>
            <a:r>
              <a:rPr lang="en-GB" sz="10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Increase in earlier referrals and availability of local initiatives for smoking cessation support and resources   - </a:t>
            </a:r>
            <a:r>
              <a:rPr lang="en-GB" sz="1000" b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flag maternity initiatives.</a:t>
            </a:r>
            <a:r>
              <a:rPr lang="en-GB" sz="1000" dirty="0"/>
              <a:t> Development</a:t>
            </a:r>
            <a:r>
              <a:rPr lang="en-GB" sz="1000" baseline="0" dirty="0"/>
              <a:t> of the brain- breathing centre so can forget to breath</a:t>
            </a:r>
          </a:p>
          <a:p>
            <a:r>
              <a:rPr lang="en-GB" sz="1000" b="1" dirty="0"/>
              <a:t>Prematurity – number of reasons</a:t>
            </a:r>
            <a:endParaRPr lang="en-GB" sz="1000" b="1" baseline="0" dirty="0"/>
          </a:p>
          <a:p>
            <a:r>
              <a:rPr lang="en-GB" sz="1000" baseline="0" dirty="0"/>
              <a:t>Reduced ability to regulate temperature so can over heat.</a:t>
            </a:r>
          </a:p>
          <a:p>
            <a:r>
              <a:rPr lang="en-GB" sz="1000" baseline="0" dirty="0"/>
              <a:t>Reduced muscle tone- less able to move into a safe airway position  </a:t>
            </a:r>
          </a:p>
          <a:p>
            <a:r>
              <a:rPr lang="en-GB" sz="1000" b="1" baseline="0" dirty="0"/>
              <a:t>Need to be consistent in information and demonstrate safe practice – families will replicate what they have seen – </a:t>
            </a:r>
            <a:r>
              <a:rPr lang="en-GB" sz="1000" b="1" baseline="0" dirty="0" err="1"/>
              <a:t>ie</a:t>
            </a:r>
            <a:r>
              <a:rPr lang="en-GB" sz="1000" b="1" baseline="0" dirty="0"/>
              <a:t> NICU </a:t>
            </a:r>
          </a:p>
          <a:p>
            <a:endParaRPr lang="en-GB" sz="1000" b="1" baseline="0" dirty="0"/>
          </a:p>
          <a:p>
            <a:r>
              <a:rPr lang="en-GB" sz="1000" b="1" dirty="0"/>
              <a:t>Mental Health</a:t>
            </a:r>
            <a:r>
              <a:rPr lang="en-GB" sz="1000" dirty="0"/>
              <a:t> The reason why is not fully known and everyone’s mental health affects them differently However, if a Mother or father is struggling this could reduce their awareness of their baby and risk potentially unwise sleep environment decisions. </a:t>
            </a:r>
          </a:p>
          <a:p>
            <a:r>
              <a:rPr lang="en-GB" sz="1000" b="1" dirty="0"/>
              <a:t>Alcohol /Drug use: </a:t>
            </a:r>
            <a:r>
              <a:rPr lang="en-GB" sz="1000" dirty="0"/>
              <a:t>Not</a:t>
            </a:r>
            <a:r>
              <a:rPr lang="en-GB" sz="1000" b="1" dirty="0"/>
              <a:t> </a:t>
            </a:r>
            <a:r>
              <a:rPr lang="en-GB" sz="1000" dirty="0"/>
              <a:t>saying parents can’t have a drink or take their prescribed drugs but it is about increasing awareness.</a:t>
            </a:r>
          </a:p>
          <a:p>
            <a:r>
              <a:rPr lang="en-GB" sz="1000" dirty="0"/>
              <a:t>To ensure there is a responsible adult who can be aware of the baby</a:t>
            </a:r>
          </a:p>
          <a:p>
            <a:r>
              <a:rPr lang="en-GB" sz="1000" dirty="0"/>
              <a:t>Moderation and safety netting - No bed sharing after alcohol or drugs which affect awareness</a:t>
            </a:r>
          </a:p>
          <a:p>
            <a:r>
              <a:rPr lang="en-GB" sz="1000" dirty="0"/>
              <a:t>Having discussions with the GP about medications that cause drowsiness or affect decision making</a:t>
            </a:r>
          </a:p>
          <a:p>
            <a:endParaRPr lang="en-GB" sz="1000" dirty="0"/>
          </a:p>
          <a:p>
            <a:r>
              <a:rPr lang="en-GB" sz="1000" dirty="0"/>
              <a:t>In the two years we have seen increased numbers of cases where one or both parents have been arrested due to the consumption of alcohol and/or use of substances alongside unsafe sleep practices, with charges upheld for criminal convictions</a:t>
            </a:r>
          </a:p>
          <a:p>
            <a:r>
              <a:rPr lang="en-GB" sz="1000" b="1" dirty="0"/>
              <a:t>Lessons learnt in respect to documentation / advice given to families particularly around anti depressants – known impact re increased drowsiness  </a:t>
            </a:r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r>
              <a:rPr lang="en-GB" sz="1000" baseline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AB109-44CB-4DD5-BFB5-BFE05EA1326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036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AB109-44CB-4DD5-BFB5-BFE05EA1326C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07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63688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194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pic>
        <p:nvPicPr>
          <p:cNvPr id="5" name="Picture 14" descr="PowerPoint Banner Smal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0"/>
            <a:ext cx="9144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41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95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95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18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30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875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4327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4327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81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21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52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07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198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110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Text here (level one)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pic>
        <p:nvPicPr>
          <p:cNvPr id="10254" name="Picture 14" descr="PowerPoint Banner Smal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0"/>
            <a:ext cx="9144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llabytrust.org.uk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search?q=how+to+co-sleep+more+safely+youtube+video&amp;sca_esv=0843bae45ef7a677&amp;sca_upv=1&amp;rls=com.microsoft%3Aen-GB%3A%7Breferrer%3Asource%7D&amp;sxsrf=ACQVn0-IQlH5dxQjGJrj04criNPC8nBXAA%3A1714564226561&amp;ei=giwyZv_sIbXOhbIPku6w6AE&amp;oq=How+to+co-sleep+more+safely+you&amp;gs_lp=Egxnd3Mtd2l6LXNlcnAiH0hvdyB0byBjby1zbGVlcCBtb3JlIHNhZmVseSB5b3UqAggBMgUQIRigATIFECEYoAFIzBhQpQZY2AxwAXgBkAEAmAGYAaAB8AOqAQMwLjS4AQHIAQD4AQGYAgWgAoAEwgIKEAAYsAMY1gQYR8ICBBAhGBWYAwCIBgGQBgiSBwMxLjSgB-UM&amp;sclient=gws-wiz-serp&amp;safe=active&amp;ssui=on#fpstate=ive&amp;vld=cid:db1c1665,vid:suoccf8D1ns,st:30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ttinghamcity.gov.uk/information-for-residents/children-and-families/safeguarding/safeguarding-children-partnership/safer-sleep/" TargetMode="External"/><Relationship Id="rId2" Type="http://schemas.openxmlformats.org/officeDocument/2006/relationships/hyperlink" Target="https://nscp.nottinghamshire.gov.uk/resources/for-professionals-and-volunteers/#safersleep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ZA7_qpF2H0?feature=oembed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F100A-9348-0E39-391D-9443012BA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554" y="305163"/>
            <a:ext cx="4040211" cy="1616203"/>
          </a:xfrm>
        </p:spPr>
        <p:txBody>
          <a:bodyPr anchor="b">
            <a:normAutofit/>
          </a:bodyPr>
          <a:lstStyle/>
          <a:p>
            <a:r>
              <a:rPr lang="en-GB" sz="2800" dirty="0"/>
              <a:t>Safer Sleep Risk Assessment Tool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046FB-38D2-61B0-3EE3-84C45380B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19" y="2273417"/>
            <a:ext cx="5018282" cy="3707891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GB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aims of the webinar are to: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 key messages around safer sleep for babies and reducing the risks of Sudden Infant Death Syndrome (SIDS).</a:t>
            </a: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Explain and promote the safer sleep risk assessment tool, helping us embed safer sleep as ‘everyone’s business’.  </a:t>
            </a: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 links to resources, support and information.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GB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Hear your thoughts on the risk assessment tool, answer any questions and help promote its use in your work.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GB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57CBFF-E53E-E730-50EC-8AB73DBF59A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949876" y="5981308"/>
            <a:ext cx="2924392" cy="950428"/>
          </a:xfrm>
          <a:prstGeom prst="rect">
            <a:avLst/>
          </a:prstGeom>
          <a:noFill/>
        </p:spPr>
      </p:pic>
      <p:pic>
        <p:nvPicPr>
          <p:cNvPr id="7" name="Picture 6" descr="Baby sleeping in crib">
            <a:extLst>
              <a:ext uri="{FF2B5EF4-FFF2-40B4-BE49-F238E27FC236}">
                <a16:creationId xmlns:a16="http://schemas.microsoft.com/office/drawing/2014/main" id="{47257978-5B3E-252F-1BA0-FDD3A71B31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t="11621" r="20319" b="12462"/>
          <a:stretch/>
        </p:blipFill>
        <p:spPr>
          <a:xfrm>
            <a:off x="5853011" y="1718885"/>
            <a:ext cx="2483787" cy="198066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30A7723-91ED-264B-172A-DC8EB7D46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51478" y="0"/>
            <a:ext cx="92522" cy="6858000"/>
            <a:chOff x="12068638" y="0"/>
            <a:chExt cx="123362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1C10FB-A508-9184-DF05-6C4BFC650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6E929D-9D28-E44C-7D82-8A13EB5AE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27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8733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12812"/>
          </a:xfrm>
          <a:ln/>
        </p:spPr>
        <p:txBody>
          <a:bodyPr/>
          <a:lstStyle/>
          <a:p>
            <a:r>
              <a:rPr lang="en-US" altLang="en-US" sz="2400" dirty="0"/>
              <a:t>Safer Sleep Risk Assessment Tool and resources</a:t>
            </a:r>
          </a:p>
        </p:txBody>
      </p:sp>
      <p:pic>
        <p:nvPicPr>
          <p:cNvPr id="4" name="Picture 3" descr="A logo with text on it&#10;&#10;Description automatically generated">
            <a:extLst>
              <a:ext uri="{FF2B5EF4-FFF2-40B4-BE49-F238E27FC236}">
                <a16:creationId xmlns:a16="http://schemas.microsoft.com/office/drawing/2014/main" id="{7A9443C0-17CB-2CBB-BD07-7448BF3BFA8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936017" y="6003290"/>
            <a:ext cx="2635885" cy="854710"/>
          </a:xfrm>
          <a:prstGeom prst="rect">
            <a:avLst/>
          </a:prstGeom>
          <a:noFill/>
          <a:ln>
            <a:noFill/>
            <a:prstDash/>
          </a:ln>
        </p:spPr>
      </p:pic>
      <p:graphicFrame>
        <p:nvGraphicFramePr>
          <p:cNvPr id="27653" name="Rectangle 3">
            <a:extLst>
              <a:ext uri="{FF2B5EF4-FFF2-40B4-BE49-F238E27FC236}">
                <a16:creationId xmlns:a16="http://schemas.microsoft.com/office/drawing/2014/main" id="{8BB1493D-956F-3F29-32F1-1A8034FB16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2252995"/>
              </p:ext>
            </p:extLst>
          </p:nvPr>
        </p:nvGraphicFramePr>
        <p:xfrm>
          <a:off x="457200" y="1343025"/>
          <a:ext cx="8229600" cy="43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21E2E-92EF-152D-1730-087F8081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179"/>
          </a:xfrm>
        </p:spPr>
        <p:txBody>
          <a:bodyPr/>
          <a:lstStyle/>
          <a:p>
            <a:r>
              <a:rPr lang="en-GB" sz="3200" dirty="0"/>
              <a:t>What parents tell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9F22C-D914-4691-DA9C-A7BC20704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1817"/>
            <a:ext cx="8229600" cy="5054366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/>
              <a:t>322 parents/caregivers responded to a safer sleep survey spring 2024.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Most (98%) recalled receiving safer sleep advice.</a:t>
            </a:r>
          </a:p>
          <a:p>
            <a:endParaRPr lang="en-GB" sz="1400" dirty="0"/>
          </a:p>
          <a:p>
            <a:pPr marL="0" indent="0" algn="ctr">
              <a:buNone/>
            </a:pPr>
            <a:r>
              <a:rPr lang="en-GB" sz="1400" b="1" dirty="0"/>
              <a:t>Encouraging discussion around safer sleep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1400" dirty="0"/>
              <a:t>56% felt the advice was clear and they felt able to discuss and ask to ask questions</a:t>
            </a:r>
          </a:p>
          <a:p>
            <a:r>
              <a:rPr lang="en-GB" sz="1400" dirty="0"/>
              <a:t>11% felt advice was clear but didn’t  feel encouraged to discuss and  ask questions,</a:t>
            </a:r>
          </a:p>
          <a:p>
            <a:r>
              <a:rPr lang="en-GB" sz="1400" dirty="0"/>
              <a:t>28% said the advice was clear but given without any discussion.</a:t>
            </a:r>
          </a:p>
          <a:p>
            <a:endParaRPr lang="en-GB" sz="1400" dirty="0"/>
          </a:p>
          <a:p>
            <a:pPr marL="0" indent="0" algn="ctr">
              <a:buNone/>
            </a:pPr>
            <a:r>
              <a:rPr lang="en-GB" sz="1400" b="1" dirty="0"/>
              <a:t>Bed sharing/co-sleeping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1400" dirty="0"/>
              <a:t>59% said they their baby sometimes sleep is in an adult bed. 32% of those people said they always make a plan when this happens, 9% said they sometimes make a plan and 18% said they never make a plan.</a:t>
            </a:r>
          </a:p>
          <a:p>
            <a:endParaRPr lang="en-GB" sz="1400" dirty="0"/>
          </a:p>
          <a:p>
            <a:r>
              <a:rPr lang="en-GB" sz="1400" dirty="0"/>
              <a:t>Of all 322 respondents, 53% said they had a conversation with a health professional to help make an informed choice around bed sharing and hazards to avoid. 46% said they had not had that conversation. 73% felt confident or very confident about bed sharing with the remainder being less confident.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D28DA4-9082-C3C0-BBD3-EE3E10C8A57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936017" y="6003290"/>
            <a:ext cx="2635885" cy="85471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9" name="Graphic 18" descr="Man with baby with solid fill">
            <a:extLst>
              <a:ext uri="{FF2B5EF4-FFF2-40B4-BE49-F238E27FC236}">
                <a16:creationId xmlns:a16="http://schemas.microsoft.com/office/drawing/2014/main" id="{DABD9E94-C2C7-546B-D569-C0837265C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98779" y="1263694"/>
            <a:ext cx="914400" cy="914400"/>
          </a:xfrm>
          <a:prstGeom prst="rect">
            <a:avLst/>
          </a:prstGeom>
        </p:spPr>
      </p:pic>
      <p:pic>
        <p:nvPicPr>
          <p:cNvPr id="21" name="Graphic 20" descr="Megaphone outline">
            <a:extLst>
              <a:ext uri="{FF2B5EF4-FFF2-40B4-BE49-F238E27FC236}">
                <a16:creationId xmlns:a16="http://schemas.microsoft.com/office/drawing/2014/main" id="{A3CDCA2B-273B-F010-350C-4EA1C65518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13179" y="9018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68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024687B-3153-123C-0A8C-D7D007FAF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9768"/>
            <a:ext cx="9151630" cy="1519356"/>
            <a:chOff x="-1" y="-29768"/>
            <a:chExt cx="12202175" cy="15193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6305F5-7509-0BF5-12D3-30451FCD7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71C5C7A-6D55-5B27-646E-39C962693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B3B1F4-948C-963C-E6EA-60CF7FBF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68A6B87-1834-9FEA-295E-47B78DD7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18" y="301843"/>
            <a:ext cx="7857832" cy="1003532"/>
          </a:xfrm>
        </p:spPr>
        <p:txBody>
          <a:bodyPr anchor="ctr">
            <a:normAutofit/>
          </a:bodyPr>
          <a:lstStyle/>
          <a:p>
            <a:r>
              <a:rPr lang="en-GB" sz="2800" dirty="0">
                <a:solidFill>
                  <a:srgbClr val="FFFFFF"/>
                </a:solidFill>
              </a:rPr>
              <a:t>Evidence based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428FF-E986-38A0-B4B7-107E60D45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18" y="1808967"/>
            <a:ext cx="7857831" cy="417273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GB" sz="1200" dirty="0"/>
          </a:p>
          <a:p>
            <a:pPr marL="0" indent="0">
              <a:lnSpc>
                <a:spcPct val="90000"/>
              </a:lnSpc>
              <a:buNone/>
            </a:pPr>
            <a:endParaRPr lang="en-GB" sz="12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600" dirty="0"/>
              <a:t>“It is vital that professionals understand safe infant sleeping arrangements and give families accurate evidence-based information. </a:t>
            </a:r>
          </a:p>
          <a:p>
            <a:pPr marL="0" indent="0">
              <a:lnSpc>
                <a:spcPct val="90000"/>
              </a:lnSpc>
              <a:buNone/>
            </a:pPr>
            <a:endParaRPr lang="en-GB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600" b="1" dirty="0"/>
              <a:t>Advice should be tailored to individual family circumstances </a:t>
            </a:r>
            <a:r>
              <a:rPr lang="en-GB" sz="1600" dirty="0"/>
              <a:t>with an explanation that bed-sharing is only a risk factor when in the presence of other factors such as smoking, alcohol and drug use, but that falling asleep on a sofa or an armchair with a baby is always dangerous.  </a:t>
            </a:r>
          </a:p>
          <a:p>
            <a:pPr marL="0" indent="0">
              <a:lnSpc>
                <a:spcPct val="90000"/>
              </a:lnSpc>
              <a:buNone/>
            </a:pPr>
            <a:endParaRPr lang="en-GB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600" dirty="0"/>
              <a:t>Almost all parents sometimes fall asleep whilst feeding </a:t>
            </a:r>
            <a:r>
              <a:rPr lang="en-GB" sz="1600"/>
              <a:t>a baby </a:t>
            </a:r>
            <a:r>
              <a:rPr lang="en-GB" sz="1600" dirty="0"/>
              <a:t>at night, so even if they do not plan to routinely bed share, </a:t>
            </a:r>
            <a:r>
              <a:rPr lang="en-GB" sz="1600" b="1" dirty="0"/>
              <a:t>parents should be advised how to make their bed safe for the baby if they fall asleep unintentionally”</a:t>
            </a:r>
          </a:p>
          <a:p>
            <a:pPr marL="0" indent="0">
              <a:lnSpc>
                <a:spcPct val="90000"/>
              </a:lnSpc>
              <a:buNone/>
            </a:pPr>
            <a:endParaRPr lang="en-GB" sz="1600" b="1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600" b="1" dirty="0"/>
              <a:t>Professor Peter Fleming University of Bristol (The National Child mortality Database 2021)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5148A-708C-F611-B73C-E7C44089C74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87068" y="5893616"/>
            <a:ext cx="3347207" cy="96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7110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8D7C-A5CB-1685-D16D-373485921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6481"/>
          </a:xfrm>
        </p:spPr>
        <p:txBody>
          <a:bodyPr/>
          <a:lstStyle/>
          <a:p>
            <a:r>
              <a:rPr lang="en-GB" sz="3200" dirty="0"/>
              <a:t>The risk assessment tool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E172731-8DEA-E7C2-A754-E0B8089930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455062"/>
              </p:ext>
            </p:extLst>
          </p:nvPr>
        </p:nvGraphicFramePr>
        <p:xfrm>
          <a:off x="457200" y="771787"/>
          <a:ext cx="8229600" cy="5050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logo with text on it&#10;&#10;Description automatically generated">
            <a:extLst>
              <a:ext uri="{FF2B5EF4-FFF2-40B4-BE49-F238E27FC236}">
                <a16:creationId xmlns:a16="http://schemas.microsoft.com/office/drawing/2014/main" id="{DB9C2D72-CAE4-6A8B-42C4-3CDA82896DFE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5587068" y="5893616"/>
            <a:ext cx="3347207" cy="96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2140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C25A0-59A1-0CF4-FB3E-2854828F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74" y="274638"/>
            <a:ext cx="8057626" cy="880412"/>
          </a:xfrm>
        </p:spPr>
        <p:txBody>
          <a:bodyPr/>
          <a:lstStyle/>
          <a:p>
            <a:r>
              <a:rPr lang="en-GB" dirty="0"/>
              <a:t>Red 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97F3F-CFB8-1A95-FEF5-EA93F0954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7B1222-42C9-C817-4DB1-CEA70FE9A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85" y="1155050"/>
            <a:ext cx="8058688" cy="4703475"/>
          </a:xfrm>
          <a:prstGeom prst="rect">
            <a:avLst/>
          </a:prstGeom>
        </p:spPr>
      </p:pic>
      <p:pic>
        <p:nvPicPr>
          <p:cNvPr id="5" name="Picture 4" descr="A logo with text on it&#10;&#10;Description automatically generated">
            <a:extLst>
              <a:ext uri="{FF2B5EF4-FFF2-40B4-BE49-F238E27FC236}">
                <a16:creationId xmlns:a16="http://schemas.microsoft.com/office/drawing/2014/main" id="{CEEAA5CC-D174-03F2-F93A-7CBFDD0615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87068" y="5893616"/>
            <a:ext cx="3347207" cy="96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7659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FC36E7-D301-07DC-A113-167A960B5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6582" y="261681"/>
            <a:ext cx="3815418" cy="565759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C489CF-8597-3285-0247-A3292C9BA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055" y="251195"/>
            <a:ext cx="4006758" cy="54494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FD4F9E-3575-CA25-D0E6-2B9E68AF3F01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936017" y="6003290"/>
            <a:ext cx="2635885" cy="8547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665003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B1A9D-9EC1-CE67-6B33-C402EFCC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/>
              <a:t>Use of the tool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9D01B56-99A9-C0B6-91EC-9F3BC387C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2497"/>
              </p:ext>
            </p:extLst>
          </p:nvPr>
        </p:nvGraphicFramePr>
        <p:xfrm>
          <a:off x="457200" y="1343025"/>
          <a:ext cx="8229600" cy="43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ED9436D-D0D4-4F54-6DB6-E34E1C1D9287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5936017" y="6003290"/>
            <a:ext cx="2635885" cy="8547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642918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8A66-1910-417E-D650-A7FE02F0F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Safer sleep poster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4DE8E34-BED6-D847-1F0F-F32AC726E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875" t="11687" r="64046" b="6040"/>
          <a:stretch/>
        </p:blipFill>
        <p:spPr>
          <a:xfrm>
            <a:off x="2507385" y="1343025"/>
            <a:ext cx="4129230" cy="432752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19F487-2309-FFD9-62FD-DB4358D0F11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936017" y="6003290"/>
            <a:ext cx="2635885" cy="8547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410266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64C04-04D4-7055-CD25-74C80FF47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42022"/>
          </a:xfrm>
        </p:spPr>
        <p:txBody>
          <a:bodyPr/>
          <a:lstStyle/>
          <a:p>
            <a:r>
              <a:rPr lang="en-GB" sz="3200" dirty="0"/>
              <a:t>Resources and support for parents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743EC-1C29-07A5-76AB-460ACAE51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3025"/>
            <a:ext cx="8229600" cy="4533900"/>
          </a:xfrm>
        </p:spPr>
        <p:txBody>
          <a:bodyPr/>
          <a:lstStyle/>
          <a:p>
            <a:r>
              <a:rPr lang="en-GB" sz="2400" dirty="0"/>
              <a:t>Lullaby Trust website and resources</a:t>
            </a:r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r>
              <a:rPr lang="en-GB" sz="2000" dirty="0">
                <a:hlinkClick r:id="rId3"/>
              </a:rPr>
              <a:t>The Lullaby Trust - Safer sleep for babies, Support for families</a:t>
            </a:r>
            <a:endParaRPr lang="en-GB" sz="20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 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Apps-DadPad and Baby Buddy App</a:t>
            </a:r>
          </a:p>
          <a:p>
            <a:endParaRPr lang="en-GB" sz="24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3083DE-3B9A-4095-A1F9-E24BD22DA496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936017" y="6003290"/>
            <a:ext cx="2635885" cy="85471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0E3140-2E23-9174-95AE-2C1C6DE2858B}"/>
              </a:ext>
            </a:extLst>
          </p:cNvPr>
          <p:cNvSpPr txBox="1">
            <a:spLocks/>
          </p:cNvSpPr>
          <p:nvPr/>
        </p:nvSpPr>
        <p:spPr bwMode="auto">
          <a:xfrm>
            <a:off x="517196" y="3429000"/>
            <a:ext cx="8109607" cy="46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ea typeface="+mn-lt"/>
                <a:cs typeface="+mn-lt"/>
                <a:hlinkClick r:id="rId5"/>
              </a:rPr>
              <a:t>how to co-sleep more safely youtube video - Google Search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92058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58C01-C446-256C-DE60-FA338027D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How can you make use of the safer sleep tool?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159E3F4-180F-7E82-7DEC-2A534346A6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035494"/>
              </p:ext>
            </p:extLst>
          </p:nvPr>
        </p:nvGraphicFramePr>
        <p:xfrm>
          <a:off x="457200" y="1057013"/>
          <a:ext cx="8229600" cy="476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B24F6BB-39D7-9FFB-D261-EB7D2494E7CD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5936017" y="6003290"/>
            <a:ext cx="2635885" cy="8547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39412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1BD1CFF-2CD8-7447-2CF9-668A73C45D2A}"/>
              </a:ext>
            </a:extLst>
          </p:cNvPr>
          <p:cNvSpPr txBox="1">
            <a:spLocks/>
          </p:cNvSpPr>
          <p:nvPr/>
        </p:nvSpPr>
        <p:spPr>
          <a:xfrm>
            <a:off x="628649" y="1320126"/>
            <a:ext cx="3468892" cy="30723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Sudden Unexpected Death in Infancy 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&amp; Safer Sleep  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What are the local issues and how do we make a change 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</a:t>
            </a:r>
          </a:p>
        </p:txBody>
      </p:sp>
      <p:pic>
        <p:nvPicPr>
          <p:cNvPr id="2" name="Picture 2" descr="Cartoon man thinking Stock Photos, Royalty Free Cartoon man thinking Images  | Depositphotos">
            <a:extLst>
              <a:ext uri="{FF2B5EF4-FFF2-40B4-BE49-F238E27FC236}">
                <a16:creationId xmlns:a16="http://schemas.microsoft.com/office/drawing/2014/main" id="{63D4A6AC-98A8-B6A3-37A3-F001AF6D6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5499" y="1130008"/>
            <a:ext cx="3848165" cy="386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9223DD-D1F6-3FDA-3DD8-91AF0BB4E421}"/>
              </a:ext>
            </a:extLst>
          </p:cNvPr>
          <p:cNvSpPr txBox="1"/>
          <p:nvPr/>
        </p:nvSpPr>
        <p:spPr>
          <a:xfrm>
            <a:off x="780836" y="4551452"/>
            <a:ext cx="3010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 action="ppaction://hlinksldjump"/>
              </a:rPr>
              <a:t>Lullaby Trust Video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C1F7B2-9FAB-60A3-E975-B5F5893A126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949876" y="5981308"/>
            <a:ext cx="2924392" cy="950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2638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4A21C-BB3F-EC09-458A-560FBC731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Where to find the risk assessment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B560E-58F4-E025-50AF-4091C2337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sz="2400" dirty="0"/>
              <a:t>Nottinghamshire safeguarding children partnership website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hlinkClick r:id="rId2"/>
              </a:rPr>
              <a:t>For professionals and volunteers (nottinghamshire.gov.uk)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Nottingham city safeguarding children partnership website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hlinkClick r:id="rId3"/>
              </a:rPr>
              <a:t>Safer Sleep - Nottingham City Council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F83759-8813-4290-6096-88B00718454F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936017" y="6003290"/>
            <a:ext cx="2635885" cy="8547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500106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EFB47958-9C84-1316-B606-2A6BC485CB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002062"/>
              </p:ext>
            </p:extLst>
          </p:nvPr>
        </p:nvGraphicFramePr>
        <p:xfrm>
          <a:off x="457200" y="520117"/>
          <a:ext cx="8114702" cy="5072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logo with text on it&#10;&#10;Description automatically generated">
            <a:extLst>
              <a:ext uri="{FF2B5EF4-FFF2-40B4-BE49-F238E27FC236}">
                <a16:creationId xmlns:a16="http://schemas.microsoft.com/office/drawing/2014/main" id="{B3F2021C-D822-D84B-556C-53639D9F5031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5936017" y="6003290"/>
            <a:ext cx="2635885" cy="8547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371883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2" title="Safer sleep for babies (text free)">
            <a:hlinkClick r:id="" action="ppaction://media"/>
            <a:extLst>
              <a:ext uri="{FF2B5EF4-FFF2-40B4-BE49-F238E27FC236}">
                <a16:creationId xmlns:a16="http://schemas.microsoft.com/office/drawing/2014/main" id="{12D8B481-61DF-F970-C791-963ACF5777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08542" y="226032"/>
            <a:ext cx="7726916" cy="5325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5341B5-0828-1080-0FAC-A59AF252ECE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949876" y="5981308"/>
            <a:ext cx="2924392" cy="950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680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CA5A9-F91A-BD3E-A9CD-2CA1D05AA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713" y="749858"/>
            <a:ext cx="2582636" cy="1616203"/>
          </a:xfrm>
        </p:spPr>
        <p:txBody>
          <a:bodyPr anchor="b">
            <a:normAutofit/>
          </a:bodyPr>
          <a:lstStyle/>
          <a:p>
            <a:r>
              <a:rPr lang="en-GB" sz="2000" dirty="0"/>
              <a:t>Increased Risk factors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505D06E-7700-6D88-5AD6-074DDD36C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335" y="1682533"/>
            <a:ext cx="4837162" cy="342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EE356C-1961-BFD8-5C00-D9E0B6734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2713" y="2533476"/>
            <a:ext cx="2582636" cy="3447832"/>
          </a:xfrm>
        </p:spPr>
        <p:txBody>
          <a:bodyPr anchor="t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Includes:</a:t>
            </a:r>
          </a:p>
          <a:p>
            <a:pPr marL="0" indent="0">
              <a:lnSpc>
                <a:spcPct val="90000"/>
              </a:lnSpc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Prematurity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Low Birth Weight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Age of infant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Male Sex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Prone sleep position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Over heating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Maternal Age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Parental / Carer Drug Use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Parental /Carer Alcohol Use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Unsafe sleep environment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Co sleeping with known risk factors present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Unsafe use of products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B10A5D-7F12-75D3-7688-2A92342AF5F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949876" y="5981308"/>
            <a:ext cx="2924392" cy="950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2905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91AE5-94A5-D54A-4E65-82550A423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SUDI in Nottinghamshire 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DC58BE1-7349-E137-0055-56454182F370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3"/>
          <a:stretch/>
        </p:blipFill>
        <p:spPr bwMode="auto">
          <a:xfrm>
            <a:off x="3716867" y="1822565"/>
            <a:ext cx="5113865" cy="330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AB0A8DE8-59B6-3E0B-2D2D-971279307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9392" y="1822565"/>
            <a:ext cx="2462152" cy="32128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CE000F-893B-22FF-AA2A-7A0BCC0AD7A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949876" y="5981308"/>
            <a:ext cx="2924392" cy="950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754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0C01B-F92F-E730-A6CB-1BBB873B8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143501"/>
            <a:ext cx="6858000" cy="75731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What’s happening locally – (update graph)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375812"/>
            <a:ext cx="8451273" cy="44344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E84457-748C-3BC3-8863-8F8F37D310A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949876" y="5981308"/>
            <a:ext cx="2924392" cy="950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59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6698" y="1075270"/>
            <a:ext cx="4198652" cy="1465236"/>
          </a:xfrm>
        </p:spPr>
        <p:txBody>
          <a:bodyPr anchor="t">
            <a:normAutofit/>
          </a:bodyPr>
          <a:lstStyle/>
          <a:p>
            <a:r>
              <a:rPr lang="en-GB" sz="2800" dirty="0"/>
              <a:t>Co Sleeping with risk factors </a:t>
            </a:r>
          </a:p>
        </p:txBody>
      </p:sp>
      <p:pic>
        <p:nvPicPr>
          <p:cNvPr id="4" name="Content Placeholder 3" descr="A poster of a person holding a baby&#10;&#10;Description automatically generated">
            <a:extLst>
              <a:ext uri="{FF2B5EF4-FFF2-40B4-BE49-F238E27FC236}">
                <a16:creationId xmlns:a16="http://schemas.microsoft.com/office/drawing/2014/main" id="{FC6CFBF8-5C15-486B-B3EA-9D28409E41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059" r="1" b="1"/>
          <a:stretch/>
        </p:blipFill>
        <p:spPr>
          <a:xfrm>
            <a:off x="556591" y="1780489"/>
            <a:ext cx="3274079" cy="34361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6698" y="2551176"/>
            <a:ext cx="4083287" cy="35912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200"/>
              <a:t>Advice on co sleeping risks has not changed -  If there are any risk factors then we should still advise not to co-sleep.</a:t>
            </a:r>
          </a:p>
          <a:p>
            <a:pPr>
              <a:lnSpc>
                <a:spcPct val="90000"/>
              </a:lnSpc>
            </a:pPr>
            <a:r>
              <a:rPr lang="en-GB" sz="1200" b="1"/>
              <a:t>How</a:t>
            </a:r>
            <a:r>
              <a:rPr lang="en-GB" sz="1200"/>
              <a:t> we deliver the information is being challenged </a:t>
            </a:r>
          </a:p>
          <a:p>
            <a:pPr>
              <a:lnSpc>
                <a:spcPct val="90000"/>
              </a:lnSpc>
            </a:pPr>
            <a:r>
              <a:rPr lang="en-GB" sz="1200"/>
              <a:t>Families need to be aware of when the risk increase so that they can make the safe decisions for their baby</a:t>
            </a:r>
          </a:p>
          <a:p>
            <a:pPr>
              <a:lnSpc>
                <a:spcPct val="90000"/>
              </a:lnSpc>
            </a:pPr>
            <a:r>
              <a:rPr lang="en-GB" sz="1200"/>
              <a:t>Bedsharing with an adult who smokes, has been   drinking alcohol or taking recreational drugs carries a high risk</a:t>
            </a:r>
          </a:p>
          <a:p>
            <a:pPr>
              <a:lnSpc>
                <a:spcPct val="90000"/>
              </a:lnSpc>
            </a:pPr>
            <a:r>
              <a:rPr lang="en-GB" sz="1200"/>
              <a:t>Bedsharing on a sofa or armchair carries a high risk</a:t>
            </a:r>
          </a:p>
          <a:p>
            <a:pPr>
              <a:lnSpc>
                <a:spcPct val="90000"/>
              </a:lnSpc>
            </a:pPr>
            <a:r>
              <a:rPr lang="en-GB" sz="1200"/>
              <a:t>The risk is higher for infants born prematurely or of low birthweight</a:t>
            </a:r>
          </a:p>
          <a:p>
            <a:pPr>
              <a:lnSpc>
                <a:spcPct val="90000"/>
              </a:lnSpc>
            </a:pPr>
            <a:r>
              <a:rPr lang="en-GB" sz="1200"/>
              <a:t>Bedsharing with a breastfeeding mother with none of the above risk factors has NOT been shown to be a significant hazard in any study where these data have been collected.</a:t>
            </a:r>
          </a:p>
          <a:p>
            <a:pPr>
              <a:lnSpc>
                <a:spcPct val="90000"/>
              </a:lnSpc>
            </a:pPr>
            <a:endParaRPr lang="en-GB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9498B-49B4-8C5E-B299-8E17EBA7E840}"/>
              </a:ext>
            </a:extLst>
          </p:cNvPr>
          <p:cNvSpPr txBox="1"/>
          <p:nvPr/>
        </p:nvSpPr>
        <p:spPr>
          <a:xfrm>
            <a:off x="5190068" y="1839271"/>
            <a:ext cx="24807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70C0"/>
                </a:solidFill>
              </a:rPr>
              <a:t>You tube link – how to co sleep safely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465FE9-826A-4C1E-98D0-C8842A827FB5}"/>
              </a:ext>
            </a:extLst>
          </p:cNvPr>
          <p:cNvSpPr txBox="1"/>
          <p:nvPr/>
        </p:nvSpPr>
        <p:spPr>
          <a:xfrm>
            <a:off x="981075" y="514350"/>
            <a:ext cx="684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Key Issues for Nottinghamshire  -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0DBAD-90CB-F35C-8AF0-E87743099DA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949876" y="5981308"/>
            <a:ext cx="2924392" cy="950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337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3558D-7B31-F8E7-CFA6-32D079B65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30" y="3520000"/>
            <a:ext cx="3784647" cy="17958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Local Issues:</a:t>
            </a: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use of inappropriate products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1F4938-300B-BF78-00CD-343D9904C2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18" r="5" b="3134"/>
          <a:stretch/>
        </p:blipFill>
        <p:spPr>
          <a:xfrm>
            <a:off x="3" y="881953"/>
            <a:ext cx="2748621" cy="2310286"/>
          </a:xfrm>
          <a:prstGeom prst="rect">
            <a:avLst/>
          </a:prstGeom>
        </p:spPr>
      </p:pic>
      <p:pic>
        <p:nvPicPr>
          <p:cNvPr id="6" name="Picture 5" descr="New Baby Infant Newborn Sleep Positioner Anti Roll Pillow With Sheet  Covernew Baby Infant Newb… | Baby sleep pillow, Baby sleep positioner, Newborn  sleep positioner">
            <a:extLst>
              <a:ext uri="{FF2B5EF4-FFF2-40B4-BE49-F238E27FC236}">
                <a16:creationId xmlns:a16="http://schemas.microsoft.com/office/drawing/2014/main" id="{57F8060F-38CE-6166-EC25-1E3FD21A0C2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5" r="2589" b="-3"/>
          <a:stretch/>
        </p:blipFill>
        <p:spPr bwMode="auto">
          <a:xfrm>
            <a:off x="3632200" y="650743"/>
            <a:ext cx="2600173" cy="2507628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68E908-9BE9-8CBD-CABF-1B57BDE5C8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3" r="4543" b="4"/>
          <a:stretch/>
        </p:blipFill>
        <p:spPr>
          <a:xfrm>
            <a:off x="6359979" y="863600"/>
            <a:ext cx="2122714" cy="1894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94AE67-604B-671E-6FF7-07F8A8DE76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611" r="5" b="5"/>
          <a:stretch/>
        </p:blipFill>
        <p:spPr>
          <a:xfrm>
            <a:off x="4682888" y="3338001"/>
            <a:ext cx="1549485" cy="25076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8C02CC-DE21-6810-AB66-8F793B975E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" b="14775"/>
          <a:stretch/>
        </p:blipFill>
        <p:spPr>
          <a:xfrm>
            <a:off x="6703266" y="2919002"/>
            <a:ext cx="2440734" cy="2940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AA192E-9216-ECD4-E4B5-B7B5A6C6FAA8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949876" y="5981308"/>
            <a:ext cx="2924392" cy="950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5388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C10B0-3747-0EE8-80DF-811BC8429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712" y="741391"/>
            <a:ext cx="2547763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dirty="0"/>
              <a:t> </a:t>
            </a:r>
            <a:r>
              <a:rPr lang="en-US" sz="2000" dirty="0"/>
              <a:t>The challenge </a:t>
            </a:r>
          </a:p>
        </p:txBody>
      </p:sp>
      <p:pic>
        <p:nvPicPr>
          <p:cNvPr id="4" name="Picture 2" descr="Cartoon man thinking Stock Photos, Royalty Free Cartoon man thinking Images  | Depositphotos">
            <a:extLst>
              <a:ext uri="{FF2B5EF4-FFF2-40B4-BE49-F238E27FC236}">
                <a16:creationId xmlns:a16="http://schemas.microsoft.com/office/drawing/2014/main" id="{B69BD28A-4B16-5AC1-1EE3-3EBD9A3C0B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" r="4421" b="1"/>
          <a:stretch/>
        </p:blipFill>
        <p:spPr bwMode="auto">
          <a:xfrm>
            <a:off x="663522" y="877412"/>
            <a:ext cx="4805177" cy="46597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FEC74D-615A-33A6-0C75-6CE306430288}"/>
              </a:ext>
            </a:extLst>
          </p:cNvPr>
          <p:cNvSpPr txBox="1"/>
          <p:nvPr/>
        </p:nvSpPr>
        <p:spPr>
          <a:xfrm>
            <a:off x="5932713" y="2533476"/>
            <a:ext cx="2554061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latin typeface="+mn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latin typeface="+mn-lt"/>
              </a:rPr>
              <a:t>We have 5-6 deaths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latin typeface="+mn-lt"/>
              </a:rPr>
              <a:t>each year that are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latin typeface="+mn-lt"/>
              </a:rPr>
              <a:t>directly attributable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latin typeface="+mn-lt"/>
              </a:rPr>
              <a:t>to unsafe sleep – how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latin typeface="+mn-lt"/>
              </a:rPr>
              <a:t>can we identify the risks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latin typeface="+mn-lt"/>
              </a:rPr>
              <a:t>and support families to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latin typeface="+mn-lt"/>
              </a:rPr>
              <a:t>make change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FFE5AC-ED4E-3A84-3839-3B36C31E3F6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949876" y="5981308"/>
            <a:ext cx="2924392" cy="950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287946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fd7c08e-9c24-436d-a6ad-a8ecb8394d49}" enabled="1" method="Standard" siteId="{6e5a37bb-a961-4e4f-baae-2798a2245f3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555</TotalTime>
  <Words>2929</Words>
  <Application>Microsoft Office PowerPoint</Application>
  <PresentationFormat>On-screen Show (4:3)</PresentationFormat>
  <Paragraphs>297</Paragraphs>
  <Slides>21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Symbol</vt:lpstr>
      <vt:lpstr>Custom Design</vt:lpstr>
      <vt:lpstr>Safer Sleep Risk Assessment Tool webinar</vt:lpstr>
      <vt:lpstr>PowerPoint Presentation</vt:lpstr>
      <vt:lpstr>PowerPoint Presentation</vt:lpstr>
      <vt:lpstr>Increased Risk factors</vt:lpstr>
      <vt:lpstr>SUDI in Nottinghamshire  </vt:lpstr>
      <vt:lpstr>What’s happening locally – (update graph) </vt:lpstr>
      <vt:lpstr>Co Sleeping with risk factors </vt:lpstr>
      <vt:lpstr>Local Issues: use of inappropriate products </vt:lpstr>
      <vt:lpstr> The challenge </vt:lpstr>
      <vt:lpstr>Safer Sleep Risk Assessment Tool and resources</vt:lpstr>
      <vt:lpstr>What parents tell us</vt:lpstr>
      <vt:lpstr>Evidence based approach</vt:lpstr>
      <vt:lpstr>The risk assessment tool</vt:lpstr>
      <vt:lpstr>Red Flags</vt:lpstr>
      <vt:lpstr>PowerPoint Presentation</vt:lpstr>
      <vt:lpstr>Use of the tool</vt:lpstr>
      <vt:lpstr>Safer sleep poster </vt:lpstr>
      <vt:lpstr>Resources and support for parents</vt:lpstr>
      <vt:lpstr>How can you make use of the safer sleep tool? </vt:lpstr>
      <vt:lpstr>Where to find the risk assessment tool</vt:lpstr>
      <vt:lpstr>PowerPoint Presentation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>Information and Communications</dc:subject>
  <dc:creator>Scarlet McCourt</dc:creator>
  <cp:lastModifiedBy>Kate Whittaker</cp:lastModifiedBy>
  <cp:revision>45</cp:revision>
  <dcterms:created xsi:type="dcterms:W3CDTF">2017-07-03T13:03:55Z</dcterms:created>
  <dcterms:modified xsi:type="dcterms:W3CDTF">2024-07-17T07:55:47Z</dcterms:modified>
</cp:coreProperties>
</file>