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3"/>
  </p:sldMasterIdLst>
  <p:notesMasterIdLst>
    <p:notesMasterId r:id="rId16"/>
  </p:notesMasterIdLst>
  <p:sldIdLst>
    <p:sldId id="266" r:id="rId4"/>
    <p:sldId id="267" r:id="rId5"/>
    <p:sldId id="268" r:id="rId6"/>
    <p:sldId id="269" r:id="rId7"/>
    <p:sldId id="270" r:id="rId8"/>
    <p:sldId id="271" r:id="rId9"/>
    <p:sldId id="272" r:id="rId10"/>
    <p:sldId id="273" r:id="rId11"/>
    <p:sldId id="274" r:id="rId12"/>
    <p:sldId id="275" r:id="rId13"/>
    <p:sldId id="277" r:id="rId14"/>
    <p:sldId id="276"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99CC00"/>
    <a:srgbClr val="CCFF33"/>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C22AF9-3C43-4B26-97A3-6215F94530C6}" v="4" dt="2024-07-17T13:53:47.6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5" autoAdjust="0"/>
    <p:restoredTop sz="94660"/>
  </p:normalViewPr>
  <p:slideViewPr>
    <p:cSldViewPr snapToGrid="0">
      <p:cViewPr varScale="1">
        <p:scale>
          <a:sx n="60" d="100"/>
          <a:sy n="60" d="100"/>
        </p:scale>
        <p:origin x="7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Stallwood" userId="25a47408-5a42-4a35-b694-ab3b587b7e41" providerId="ADAL" clId="{B0C22AF9-3C43-4B26-97A3-6215F94530C6}"/>
    <pc:docChg chg="undo custSel delSld modSld">
      <pc:chgData name="Ruth Stallwood" userId="25a47408-5a42-4a35-b694-ab3b587b7e41" providerId="ADAL" clId="{B0C22AF9-3C43-4B26-97A3-6215F94530C6}" dt="2024-07-17T13:59:40.560" v="197" actId="20577"/>
      <pc:docMkLst>
        <pc:docMk/>
      </pc:docMkLst>
      <pc:sldChg chg="modSp mod">
        <pc:chgData name="Ruth Stallwood" userId="25a47408-5a42-4a35-b694-ab3b587b7e41" providerId="ADAL" clId="{B0C22AF9-3C43-4B26-97A3-6215F94530C6}" dt="2024-07-17T13:59:40.560" v="197" actId="20577"/>
        <pc:sldMkLst>
          <pc:docMk/>
          <pc:sldMk cId="610339591" sldId="276"/>
        </pc:sldMkLst>
        <pc:spChg chg="mod">
          <ac:chgData name="Ruth Stallwood" userId="25a47408-5a42-4a35-b694-ab3b587b7e41" providerId="ADAL" clId="{B0C22AF9-3C43-4B26-97A3-6215F94530C6}" dt="2024-07-17T13:59:40.560" v="197" actId="20577"/>
          <ac:spMkLst>
            <pc:docMk/>
            <pc:sldMk cId="610339591" sldId="276"/>
            <ac:spMk id="4" creationId="{A1F31B5B-827D-E6A6-F3BF-48850CE43C64}"/>
          </ac:spMkLst>
        </pc:spChg>
      </pc:sldChg>
      <pc:sldChg chg="delSp modSp mod">
        <pc:chgData name="Ruth Stallwood" userId="25a47408-5a42-4a35-b694-ab3b587b7e41" providerId="ADAL" clId="{B0C22AF9-3C43-4B26-97A3-6215F94530C6}" dt="2024-07-17T13:59:00.318" v="181" actId="20577"/>
        <pc:sldMkLst>
          <pc:docMk/>
          <pc:sldMk cId="318037944" sldId="277"/>
        </pc:sldMkLst>
        <pc:spChg chg="mod">
          <ac:chgData name="Ruth Stallwood" userId="25a47408-5a42-4a35-b694-ab3b587b7e41" providerId="ADAL" clId="{B0C22AF9-3C43-4B26-97A3-6215F94530C6}" dt="2024-07-17T13:59:00.318" v="181" actId="20577"/>
          <ac:spMkLst>
            <pc:docMk/>
            <pc:sldMk cId="318037944" sldId="277"/>
            <ac:spMk id="2" creationId="{906AAFC1-25C0-8A7B-209C-2ED90BE77440}"/>
          </ac:spMkLst>
        </pc:spChg>
        <pc:picChg chg="del">
          <ac:chgData name="Ruth Stallwood" userId="25a47408-5a42-4a35-b694-ab3b587b7e41" providerId="ADAL" clId="{B0C22AF9-3C43-4B26-97A3-6215F94530C6}" dt="2024-07-17T12:46:01.241" v="62" actId="478"/>
          <ac:picMkLst>
            <pc:docMk/>
            <pc:sldMk cId="318037944" sldId="277"/>
            <ac:picMk id="8" creationId="{2D8DFCB0-3E33-D8B0-A0FC-1A1A2D594FBD}"/>
          </ac:picMkLst>
        </pc:picChg>
      </pc:sldChg>
      <pc:sldChg chg="delSp modSp del mod">
        <pc:chgData name="Ruth Stallwood" userId="25a47408-5a42-4a35-b694-ab3b587b7e41" providerId="ADAL" clId="{B0C22AF9-3C43-4B26-97A3-6215F94530C6}" dt="2024-07-17T07:57:05.635" v="2" actId="2696"/>
        <pc:sldMkLst>
          <pc:docMk/>
          <pc:sldMk cId="586930303" sldId="278"/>
        </pc:sldMkLst>
        <pc:spChg chg="del">
          <ac:chgData name="Ruth Stallwood" userId="25a47408-5a42-4a35-b694-ab3b587b7e41" providerId="ADAL" clId="{B0C22AF9-3C43-4B26-97A3-6215F94530C6}" dt="2024-07-17T07:56:33.357" v="0" actId="478"/>
          <ac:spMkLst>
            <pc:docMk/>
            <pc:sldMk cId="586930303" sldId="278"/>
            <ac:spMk id="2" creationId="{2DE01011-9791-6D56-8472-1D16638998E5}"/>
          </ac:spMkLst>
        </pc:spChg>
        <pc:spChg chg="mod">
          <ac:chgData name="Ruth Stallwood" userId="25a47408-5a42-4a35-b694-ab3b587b7e41" providerId="ADAL" clId="{B0C22AF9-3C43-4B26-97A3-6215F94530C6}" dt="2024-07-17T07:56:36.258" v="1" actId="1076"/>
          <ac:spMkLst>
            <pc:docMk/>
            <pc:sldMk cId="586930303" sldId="278"/>
            <ac:spMk id="3" creationId="{6928326D-D14E-DD2E-2F31-829F84958D3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3F95F5E-F2E8-45A6-8861-659141413B2A}" type="datetimeFigureOut">
              <a:rPr lang="en-GB" smtClean="0"/>
              <a:t>16/07/2024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442582C-0852-4FDC-9347-F587FEEB1C8A}" type="slidenum">
              <a:rPr lang="en-GB" smtClean="0"/>
              <a:t>‹#›</a:t>
            </a:fld>
            <a:endParaRPr lang="en-GB"/>
          </a:p>
        </p:txBody>
      </p:sp>
    </p:spTree>
    <p:extLst>
      <p:ext uri="{BB962C8B-B14F-4D97-AF65-F5344CB8AC3E}">
        <p14:creationId xmlns:p14="http://schemas.microsoft.com/office/powerpoint/2010/main" val="2376463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AA1AA-15F8-4806-843A-5E4072F9E68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A3F7DCD-815E-47CD-B2A8-7B9D79540C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B6C61CC-4D55-4E2F-95D5-559B7FB7E8E7}"/>
              </a:ext>
            </a:extLst>
          </p:cNvPr>
          <p:cNvSpPr>
            <a:spLocks noGrp="1"/>
          </p:cNvSpPr>
          <p:nvPr>
            <p:ph type="dt" sz="half" idx="10"/>
          </p:nvPr>
        </p:nvSpPr>
        <p:spPr/>
        <p:txBody>
          <a:bodyPr/>
          <a:lstStyle/>
          <a:p>
            <a:fld id="{20447823-AB08-43BF-A0F4-CDC56DE6A8B7}" type="datetimeFigureOut">
              <a:rPr lang="en-GB" smtClean="0"/>
              <a:t>16/07/2024</a:t>
            </a:fld>
            <a:endParaRPr lang="en-GB" dirty="0"/>
          </a:p>
        </p:txBody>
      </p:sp>
      <p:sp>
        <p:nvSpPr>
          <p:cNvPr id="5" name="Footer Placeholder 4">
            <a:extLst>
              <a:ext uri="{FF2B5EF4-FFF2-40B4-BE49-F238E27FC236}">
                <a16:creationId xmlns:a16="http://schemas.microsoft.com/office/drawing/2014/main" id="{AA3ABEFB-B607-447B-BEAA-75367D611C8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8F4EE82-6404-4DC2-A1B9-104B05566D7F}"/>
              </a:ext>
            </a:extLst>
          </p:cNvPr>
          <p:cNvSpPr>
            <a:spLocks noGrp="1"/>
          </p:cNvSpPr>
          <p:nvPr>
            <p:ph type="sldNum" sz="quarter" idx="12"/>
          </p:nvPr>
        </p:nvSpPr>
        <p:spPr/>
        <p:txBody>
          <a:bodyPr/>
          <a:lstStyle/>
          <a:p>
            <a:fld id="{91546A93-3117-431D-B6DA-26D7EBCDDE9F}" type="slidenum">
              <a:rPr lang="en-GB" smtClean="0"/>
              <a:t>‹#›</a:t>
            </a:fld>
            <a:endParaRPr lang="en-GB" dirty="0"/>
          </a:p>
        </p:txBody>
      </p:sp>
    </p:spTree>
    <p:extLst>
      <p:ext uri="{BB962C8B-B14F-4D97-AF65-F5344CB8AC3E}">
        <p14:creationId xmlns:p14="http://schemas.microsoft.com/office/powerpoint/2010/main" val="163880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82449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Chart&#10;&#10;Description automatically generated with low confidence">
            <a:extLst>
              <a:ext uri="{FF2B5EF4-FFF2-40B4-BE49-F238E27FC236}">
                <a16:creationId xmlns:a16="http://schemas.microsoft.com/office/drawing/2014/main" id="{A3433554-788C-4CD1-B0B7-F683B1C02C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6" y="4725144"/>
            <a:ext cx="12191999" cy="1851660"/>
          </a:xfrm>
          <a:prstGeom prst="rect">
            <a:avLst/>
          </a:prstGeom>
        </p:spPr>
      </p:pic>
      <p:sp>
        <p:nvSpPr>
          <p:cNvPr id="2" name="Rectangle 1">
            <a:extLst>
              <a:ext uri="{FF2B5EF4-FFF2-40B4-BE49-F238E27FC236}">
                <a16:creationId xmlns:a16="http://schemas.microsoft.com/office/drawing/2014/main" id="{567EBC53-9A75-4A16-8070-1C8D2EB39382}"/>
              </a:ext>
            </a:extLst>
          </p:cNvPr>
          <p:cNvSpPr/>
          <p:nvPr/>
        </p:nvSpPr>
        <p:spPr>
          <a:xfrm>
            <a:off x="0" y="6151450"/>
            <a:ext cx="12192000" cy="706550"/>
          </a:xfrm>
          <a:prstGeom prst="rect">
            <a:avLst/>
          </a:prstGeom>
          <a:solidFill>
            <a:srgbClr val="3333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pic>
        <p:nvPicPr>
          <p:cNvPr id="4" name="Picture 3" descr="Graphical user interface&#10;&#10;Description automatically generated with low confidence">
            <a:extLst>
              <a:ext uri="{FF2B5EF4-FFF2-40B4-BE49-F238E27FC236}">
                <a16:creationId xmlns:a16="http://schemas.microsoft.com/office/drawing/2014/main" id="{B4B6D9D8-C747-49F1-B287-FD9CBF2CF9B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76320" y="6151451"/>
            <a:ext cx="2880320" cy="601751"/>
          </a:xfrm>
          <a:prstGeom prst="rect">
            <a:avLst/>
          </a:prstGeom>
        </p:spPr>
      </p:pic>
    </p:spTree>
    <p:extLst>
      <p:ext uri="{BB962C8B-B14F-4D97-AF65-F5344CB8AC3E}">
        <p14:creationId xmlns:p14="http://schemas.microsoft.com/office/powerpoint/2010/main" val="1629162650"/>
      </p:ext>
    </p:extLst>
  </p:cSld>
  <p:clrMap bg1="lt1" tx1="dk1" bg2="lt2" tx2="dk2" accent1="accent1" accent2="accent2" accent3="accent3" accent4="accent4" accent5="accent5" accent6="accent6" hlink="hlink" folHlink="folHlink"/>
  <p:sldLayoutIdLst>
    <p:sldLayoutId id="2147483713" r:id="rId1"/>
    <p:sldLayoutId id="2147483702" r:id="rId2"/>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nottinghamcity.gov.uk/engage-nottingham-hub/open-consultations/housing-strategy-consulta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ynottinghamnews.co.uk/nottingham-city-council-launches-consultation-on-new-housing-strategy/" TargetMode="External"/><Relationship Id="rId2" Type="http://schemas.openxmlformats.org/officeDocument/2006/relationships/hyperlink" Target="https://www.nottinghamcity.gov.uk/engage-nottingham-hub/open-consultations/housing-strategy-consultation/" TargetMode="External"/><Relationship Id="rId1" Type="http://schemas.openxmlformats.org/officeDocument/2006/relationships/slideLayout" Target="../slideLayouts/slideLayout2.xml"/><Relationship Id="rId5" Type="http://schemas.openxmlformats.org/officeDocument/2006/relationships/hyperlink" Target="https://shorturl.at/k3oH1" TargetMode="External"/><Relationship Id="rId4" Type="http://schemas.openxmlformats.org/officeDocument/2006/relationships/hyperlink" Target="https://x.com/NottinghamNouse/status/181355503958952756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40E5D1-477D-4F27-B958-D87A3233980F}"/>
              </a:ext>
            </a:extLst>
          </p:cNvPr>
          <p:cNvSpPr txBox="1"/>
          <p:nvPr/>
        </p:nvSpPr>
        <p:spPr>
          <a:xfrm>
            <a:off x="685800" y="381000"/>
            <a:ext cx="10887075" cy="3416320"/>
          </a:xfrm>
          <a:prstGeom prst="rect">
            <a:avLst/>
          </a:prstGeom>
          <a:noFill/>
        </p:spPr>
        <p:txBody>
          <a:bodyPr wrap="square" rtlCol="0">
            <a:spAutoFit/>
          </a:bodyPr>
          <a:lstStyle/>
          <a:p>
            <a:pPr algn="ctr"/>
            <a:r>
              <a:rPr lang="en-GB" sz="5400" b="1" dirty="0">
                <a:solidFill>
                  <a:srgbClr val="CCCC00"/>
                </a:solidFill>
              </a:rPr>
              <a:t>Homes Fit for the Future</a:t>
            </a:r>
            <a:br>
              <a:rPr lang="en-GB" sz="5400" b="1" dirty="0">
                <a:solidFill>
                  <a:srgbClr val="CCCC00"/>
                </a:solidFill>
              </a:rPr>
            </a:br>
            <a:r>
              <a:rPr lang="en-GB" sz="5400" b="1" dirty="0">
                <a:solidFill>
                  <a:srgbClr val="CCCC00"/>
                </a:solidFill>
              </a:rPr>
              <a:t>Nottingham’s Housing Strategy 2024-2028</a:t>
            </a:r>
            <a:br>
              <a:rPr lang="en-GB" sz="4800" b="1" dirty="0">
                <a:solidFill>
                  <a:srgbClr val="CCCC00"/>
                </a:solidFill>
              </a:rPr>
            </a:br>
            <a:br>
              <a:rPr lang="en-GB" b="1" dirty="0">
                <a:solidFill>
                  <a:srgbClr val="CCCC00"/>
                </a:solidFill>
              </a:rPr>
            </a:br>
            <a:r>
              <a:rPr lang="en-GB" sz="3600" b="1" dirty="0">
                <a:solidFill>
                  <a:srgbClr val="CCCC00"/>
                </a:solidFill>
              </a:rPr>
              <a:t>Strategic Enabler, Strategic Partner and Landlord </a:t>
            </a:r>
          </a:p>
        </p:txBody>
      </p:sp>
      <p:sp>
        <p:nvSpPr>
          <p:cNvPr id="4" name="TextBox 3">
            <a:extLst>
              <a:ext uri="{FF2B5EF4-FFF2-40B4-BE49-F238E27FC236}">
                <a16:creationId xmlns:a16="http://schemas.microsoft.com/office/drawing/2014/main" id="{3363FCF8-2811-48F4-8108-A20A7B739A70}"/>
              </a:ext>
            </a:extLst>
          </p:cNvPr>
          <p:cNvSpPr txBox="1"/>
          <p:nvPr/>
        </p:nvSpPr>
        <p:spPr>
          <a:xfrm>
            <a:off x="1680519" y="3978448"/>
            <a:ext cx="9474286" cy="830997"/>
          </a:xfrm>
          <a:prstGeom prst="rect">
            <a:avLst/>
          </a:prstGeom>
          <a:noFill/>
        </p:spPr>
        <p:txBody>
          <a:bodyPr wrap="square" rtlCol="0">
            <a:spAutoFit/>
          </a:bodyPr>
          <a:lstStyle/>
          <a:p>
            <a:r>
              <a:rPr lang="en-GB" sz="2400" dirty="0"/>
              <a:t>Councillor Jay Hayes, Executive Member for Housing and </a:t>
            </a:r>
            <a:r>
              <a:rPr lang="en-GB" sz="2400"/>
              <a:t>Planning Mark </a:t>
            </a:r>
            <a:r>
              <a:rPr lang="en-GB" sz="2400" dirty="0"/>
              <a:t>Lowe, Head of Housing &amp; Regeneration</a:t>
            </a:r>
            <a:endParaRPr lang="en-GB" dirty="0"/>
          </a:p>
        </p:txBody>
      </p:sp>
    </p:spTree>
    <p:extLst>
      <p:ext uri="{BB962C8B-B14F-4D97-AF65-F5344CB8AC3E}">
        <p14:creationId xmlns:p14="http://schemas.microsoft.com/office/powerpoint/2010/main" val="377679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939B92-C2A9-4435-B58D-801B43588AE0}"/>
              </a:ext>
            </a:extLst>
          </p:cNvPr>
          <p:cNvSpPr txBox="1"/>
          <p:nvPr/>
        </p:nvSpPr>
        <p:spPr>
          <a:xfrm>
            <a:off x="647700" y="176629"/>
            <a:ext cx="8772525" cy="769441"/>
          </a:xfrm>
          <a:prstGeom prst="rect">
            <a:avLst/>
          </a:prstGeom>
          <a:noFill/>
        </p:spPr>
        <p:txBody>
          <a:bodyPr wrap="square" rtlCol="0">
            <a:spAutoFit/>
          </a:bodyPr>
          <a:lstStyle/>
          <a:p>
            <a:r>
              <a:rPr lang="en-GB" sz="4400" b="1" dirty="0">
                <a:solidFill>
                  <a:srgbClr val="CCCC00"/>
                </a:solidFill>
              </a:rPr>
              <a:t>Have your say</a:t>
            </a:r>
            <a:endParaRPr lang="en-GB" sz="1200" b="1" dirty="0">
              <a:solidFill>
                <a:srgbClr val="FF0000"/>
              </a:solidFill>
            </a:endParaRPr>
          </a:p>
        </p:txBody>
      </p:sp>
      <p:sp>
        <p:nvSpPr>
          <p:cNvPr id="4" name="TextBox 3">
            <a:extLst>
              <a:ext uri="{FF2B5EF4-FFF2-40B4-BE49-F238E27FC236}">
                <a16:creationId xmlns:a16="http://schemas.microsoft.com/office/drawing/2014/main" id="{B91FC06B-BE01-D1DD-1464-EE37FAA8A6C0}"/>
              </a:ext>
            </a:extLst>
          </p:cNvPr>
          <p:cNvSpPr txBox="1"/>
          <p:nvPr/>
        </p:nvSpPr>
        <p:spPr>
          <a:xfrm>
            <a:off x="1264388" y="988274"/>
            <a:ext cx="9857267" cy="1631216"/>
          </a:xfrm>
          <a:prstGeom prst="rect">
            <a:avLst/>
          </a:prstGeom>
          <a:noFill/>
        </p:spPr>
        <p:txBody>
          <a:bodyPr wrap="square" rtlCol="0">
            <a:spAutoFit/>
          </a:bodyPr>
          <a:lstStyle/>
          <a:p>
            <a:pPr algn="ctr"/>
            <a:r>
              <a:rPr lang="en-GB" sz="2000" dirty="0">
                <a:solidFill>
                  <a:srgbClr val="000000"/>
                </a:solidFill>
                <a:effectLst/>
                <a:highlight>
                  <a:srgbClr val="FFFFFF"/>
                </a:highlight>
                <a:latin typeface="+mj-lt"/>
                <a:ea typeface="Aptos" panose="020B0004020202020204" pitchFamily="34" charset="0"/>
              </a:rPr>
              <a:t>To take part in the consultation please fill out our online survey which is available on the council’s </a:t>
            </a:r>
            <a:br>
              <a:rPr lang="en-GB" sz="2000" dirty="0">
                <a:solidFill>
                  <a:srgbClr val="000000"/>
                </a:solidFill>
                <a:effectLst/>
                <a:highlight>
                  <a:srgbClr val="FFFFFF"/>
                </a:highlight>
                <a:latin typeface="+mj-lt"/>
                <a:ea typeface="Aptos" panose="020B0004020202020204" pitchFamily="34" charset="0"/>
              </a:rPr>
            </a:br>
            <a:r>
              <a:rPr lang="en-GB" sz="2000" b="1" dirty="0">
                <a:solidFill>
                  <a:srgbClr val="000000"/>
                </a:solidFill>
                <a:effectLst/>
                <a:highlight>
                  <a:srgbClr val="FFFFFF"/>
                </a:highlight>
                <a:latin typeface="+mj-lt"/>
                <a:ea typeface="Aptos" panose="020B0004020202020204" pitchFamily="34" charset="0"/>
              </a:rPr>
              <a:t>Engage Nottingham Hub </a:t>
            </a:r>
            <a:r>
              <a:rPr lang="en-GB" sz="2000" dirty="0">
                <a:solidFill>
                  <a:srgbClr val="000000"/>
                </a:solidFill>
                <a:effectLst/>
                <a:highlight>
                  <a:srgbClr val="FFFFFF"/>
                </a:highlight>
                <a:latin typeface="+mj-lt"/>
                <a:ea typeface="Aptos" panose="020B0004020202020204" pitchFamily="34" charset="0"/>
              </a:rPr>
              <a:t>webpage</a:t>
            </a:r>
            <a:endParaRPr lang="en-GB" sz="2000" dirty="0">
              <a:solidFill>
                <a:srgbClr val="FF0000"/>
              </a:solidFill>
              <a:latin typeface="+mj-lt"/>
            </a:endParaRPr>
          </a:p>
          <a:p>
            <a:pPr algn="ctr"/>
            <a:r>
              <a:rPr lang="en-GB" sz="2000" dirty="0">
                <a:solidFill>
                  <a:srgbClr val="FF0000"/>
                </a:solidFill>
                <a:latin typeface="+mj-lt"/>
                <a:hlinkClick r:id="rId2"/>
              </a:rPr>
              <a:t>https://www.nottinghamcity.gov.uk/engage-nottingham-hub/open-consultations/housing-strategy-consultation/</a:t>
            </a:r>
            <a:r>
              <a:rPr lang="en-GB" sz="2000" dirty="0">
                <a:solidFill>
                  <a:srgbClr val="FF0000"/>
                </a:solidFill>
                <a:latin typeface="+mj-lt"/>
              </a:rPr>
              <a:t> </a:t>
            </a:r>
          </a:p>
        </p:txBody>
      </p:sp>
      <p:sp>
        <p:nvSpPr>
          <p:cNvPr id="2" name="TextBox 1">
            <a:extLst>
              <a:ext uri="{FF2B5EF4-FFF2-40B4-BE49-F238E27FC236}">
                <a16:creationId xmlns:a16="http://schemas.microsoft.com/office/drawing/2014/main" id="{9C648D4F-0085-B818-B5EF-456567007225}"/>
              </a:ext>
            </a:extLst>
          </p:cNvPr>
          <p:cNvSpPr txBox="1"/>
          <p:nvPr/>
        </p:nvSpPr>
        <p:spPr>
          <a:xfrm>
            <a:off x="2181988" y="2884978"/>
            <a:ext cx="7576985" cy="2041585"/>
          </a:xfrm>
          <a:prstGeom prst="rect">
            <a:avLst/>
          </a:prstGeom>
          <a:noFill/>
        </p:spPr>
        <p:txBody>
          <a:bodyPr wrap="square" rtlCol="0">
            <a:spAutoFit/>
          </a:bodyPr>
          <a:lstStyle/>
          <a:p>
            <a:pPr>
              <a:spcAft>
                <a:spcPts val="800"/>
              </a:spcAft>
            </a:pPr>
            <a:r>
              <a:rPr lang="en-GB" sz="2000" dirty="0">
                <a:latin typeface="Arial" panose="020B0604020202020204" pitchFamily="34" charset="0"/>
              </a:rPr>
              <a:t>Questions include</a:t>
            </a:r>
          </a:p>
          <a:p>
            <a:pPr marL="285750" indent="-285750">
              <a:spcAft>
                <a:spcPts val="800"/>
              </a:spcAft>
              <a:buFont typeface="Arial" panose="020B0604020202020204" pitchFamily="34" charset="0"/>
              <a:buChar char="•"/>
            </a:pPr>
            <a:r>
              <a:rPr lang="en-GB" sz="2000" dirty="0">
                <a:latin typeface="Arial" panose="020B0604020202020204" pitchFamily="34" charset="0"/>
              </a:rPr>
              <a:t>What do you think are the city’s most pressing housing issues? </a:t>
            </a:r>
          </a:p>
          <a:p>
            <a:pPr marL="285750" indent="-285750">
              <a:spcAft>
                <a:spcPts val="800"/>
              </a:spcAft>
              <a:buFont typeface="Arial" panose="020B0604020202020204" pitchFamily="34" charset="0"/>
              <a:buChar char="•"/>
            </a:pPr>
            <a:r>
              <a:rPr lang="en-GB" sz="2000" dirty="0">
                <a:latin typeface="Arial" panose="020B0604020202020204" pitchFamily="34" charset="0"/>
              </a:rPr>
              <a:t>What do you think of the vision? </a:t>
            </a:r>
          </a:p>
          <a:p>
            <a:pPr marL="285750" indent="-285750">
              <a:spcAft>
                <a:spcPts val="800"/>
              </a:spcAft>
              <a:buFont typeface="Arial" panose="020B0604020202020204" pitchFamily="34" charset="0"/>
              <a:buChar char="•"/>
            </a:pPr>
            <a:r>
              <a:rPr lang="en-GB" sz="2000" dirty="0">
                <a:latin typeface="Arial" panose="020B0604020202020204" pitchFamily="34" charset="0"/>
              </a:rPr>
              <a:t>Do you agree with the priorities and key actions? </a:t>
            </a:r>
          </a:p>
          <a:p>
            <a:pPr marL="285750" indent="-285750">
              <a:spcAft>
                <a:spcPts val="800"/>
              </a:spcAft>
              <a:buFont typeface="Arial" panose="020B0604020202020204" pitchFamily="34" charset="0"/>
              <a:buChar char="•"/>
            </a:pPr>
            <a:r>
              <a:rPr lang="en-GB" sz="2000" dirty="0">
                <a:effectLst/>
                <a:latin typeface="Arial" panose="020B0604020202020204" pitchFamily="34" charset="0"/>
                <a:ea typeface="Times New Roman" panose="02020603050405020304" pitchFamily="18" charset="0"/>
              </a:rPr>
              <a:t>How can your organisation be involved in achieving the vision?</a:t>
            </a:r>
            <a:endParaRPr lang="en-GB" sz="2000" dirty="0"/>
          </a:p>
        </p:txBody>
      </p:sp>
    </p:spTree>
    <p:extLst>
      <p:ext uri="{BB962C8B-B14F-4D97-AF65-F5344CB8AC3E}">
        <p14:creationId xmlns:p14="http://schemas.microsoft.com/office/powerpoint/2010/main" val="47799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939B92-C2A9-4435-B58D-801B43588AE0}"/>
              </a:ext>
            </a:extLst>
          </p:cNvPr>
          <p:cNvSpPr txBox="1"/>
          <p:nvPr/>
        </p:nvSpPr>
        <p:spPr>
          <a:xfrm>
            <a:off x="647700" y="176629"/>
            <a:ext cx="8772525" cy="769441"/>
          </a:xfrm>
          <a:prstGeom prst="rect">
            <a:avLst/>
          </a:prstGeom>
          <a:noFill/>
        </p:spPr>
        <p:txBody>
          <a:bodyPr wrap="square" rtlCol="0">
            <a:spAutoFit/>
          </a:bodyPr>
          <a:lstStyle/>
          <a:p>
            <a:r>
              <a:rPr lang="en-GB" sz="4400" b="1" dirty="0">
                <a:solidFill>
                  <a:srgbClr val="CCCC00"/>
                </a:solidFill>
              </a:rPr>
              <a:t>Support the consultation </a:t>
            </a:r>
            <a:endParaRPr lang="en-GB" sz="1200" b="1" dirty="0">
              <a:solidFill>
                <a:srgbClr val="FF0000"/>
              </a:solidFill>
            </a:endParaRPr>
          </a:p>
        </p:txBody>
      </p:sp>
      <p:sp>
        <p:nvSpPr>
          <p:cNvPr id="2" name="TextBox 1">
            <a:extLst>
              <a:ext uri="{FF2B5EF4-FFF2-40B4-BE49-F238E27FC236}">
                <a16:creationId xmlns:a16="http://schemas.microsoft.com/office/drawing/2014/main" id="{906AAFC1-25C0-8A7B-209C-2ED90BE77440}"/>
              </a:ext>
            </a:extLst>
          </p:cNvPr>
          <p:cNvSpPr txBox="1"/>
          <p:nvPr/>
        </p:nvSpPr>
        <p:spPr>
          <a:xfrm>
            <a:off x="647700" y="1054899"/>
            <a:ext cx="9727617" cy="4093428"/>
          </a:xfrm>
          <a:prstGeom prst="rect">
            <a:avLst/>
          </a:prstGeom>
          <a:noFill/>
        </p:spPr>
        <p:txBody>
          <a:bodyPr wrap="square" rtlCol="0">
            <a:spAutoFit/>
          </a:bodyPr>
          <a:lstStyle/>
          <a:p>
            <a:pPr marL="285750" indent="-285750">
              <a:buFont typeface="Wingdings" panose="05000000000000000000" pitchFamily="2" charset="2"/>
              <a:buChar char="Ø"/>
            </a:pPr>
            <a:r>
              <a:rPr lang="en-GB" sz="2000" dirty="0"/>
              <a:t>Please share the consultation page with your colleagues and networks to help us raise awareness that the consultation is open. </a:t>
            </a:r>
          </a:p>
          <a:p>
            <a:pPr marL="285750" indent="-285750">
              <a:buFont typeface="Wingdings" panose="05000000000000000000" pitchFamily="2" charset="2"/>
              <a:buChar char="Ø"/>
            </a:pPr>
            <a:r>
              <a:rPr lang="en-GB" sz="2000" dirty="0"/>
              <a:t>Supporting materials</a:t>
            </a:r>
          </a:p>
          <a:p>
            <a:pPr marL="742950" lvl="1" indent="-285750">
              <a:buFont typeface="Wingdings" panose="05000000000000000000" pitchFamily="2" charset="2"/>
              <a:buChar char="Ø"/>
            </a:pPr>
            <a:r>
              <a:rPr lang="en-GB" sz="2000" dirty="0"/>
              <a:t>Housing Strategy - public consultation web page </a:t>
            </a:r>
            <a:r>
              <a:rPr lang="en-GB" sz="2000" dirty="0">
                <a:hlinkClick r:id="rId2"/>
              </a:rPr>
              <a:t>https://www.nottinghamcity.gov.uk/engage-nottingham-hub/open-consultations/housing-strategy-consultation/</a:t>
            </a:r>
            <a:r>
              <a:rPr lang="en-GB" sz="2000" dirty="0"/>
              <a:t>   </a:t>
            </a:r>
          </a:p>
          <a:p>
            <a:pPr marL="742950" lvl="1" indent="-285750">
              <a:buFont typeface="Wingdings" panose="05000000000000000000" pitchFamily="2" charset="2"/>
              <a:buChar char="Ø"/>
            </a:pPr>
            <a:r>
              <a:rPr lang="en-GB" sz="2000" dirty="0"/>
              <a:t>Press release</a:t>
            </a:r>
            <a:br>
              <a:rPr lang="en-GB" sz="2000" dirty="0"/>
            </a:br>
            <a:r>
              <a:rPr lang="en-GB" sz="2000" dirty="0">
                <a:hlinkClick r:id="rId3"/>
              </a:rPr>
              <a:t>https://www.mynottinghamnews.co.uk/nottingham-city-council-launches-consultation-on-new-housing-strategy/</a:t>
            </a:r>
            <a:r>
              <a:rPr lang="en-GB" sz="2000" dirty="0"/>
              <a:t> </a:t>
            </a:r>
          </a:p>
          <a:p>
            <a:pPr marL="742950" lvl="1" indent="-285750">
              <a:buFont typeface="Wingdings" panose="05000000000000000000" pitchFamily="2" charset="2"/>
              <a:buChar char="Ø"/>
            </a:pPr>
            <a:r>
              <a:rPr lang="en-GB" sz="2000" dirty="0"/>
              <a:t>Twitter </a:t>
            </a:r>
            <a:br>
              <a:rPr lang="en-GB" sz="2000" dirty="0"/>
            </a:br>
            <a:r>
              <a:rPr lang="en-GB" sz="2000" dirty="0">
                <a:hlinkClick r:id="rId4"/>
              </a:rPr>
              <a:t>https://x.com/NottinghamNouse/status/1813555039589527563</a:t>
            </a:r>
            <a:r>
              <a:rPr lang="en-GB" sz="2000" dirty="0"/>
              <a:t> </a:t>
            </a:r>
          </a:p>
          <a:p>
            <a:pPr marL="742950" lvl="1" indent="-285750">
              <a:buFont typeface="Wingdings" panose="05000000000000000000" pitchFamily="2" charset="2"/>
              <a:buChar char="Ø"/>
            </a:pPr>
            <a:r>
              <a:rPr lang="en-GB" sz="2000" dirty="0"/>
              <a:t>Facebook</a:t>
            </a:r>
            <a:br>
              <a:rPr lang="en-GB" sz="2000" dirty="0"/>
            </a:br>
            <a:r>
              <a:rPr lang="en-GB" sz="2000" dirty="0">
                <a:hlinkClick r:id="rId5"/>
              </a:rPr>
              <a:t>https://shorturl.at/k3oH1</a:t>
            </a:r>
            <a:r>
              <a:rPr lang="en-GB" sz="2000" dirty="0"/>
              <a:t> </a:t>
            </a:r>
          </a:p>
        </p:txBody>
      </p:sp>
    </p:spTree>
    <p:extLst>
      <p:ext uri="{BB962C8B-B14F-4D97-AF65-F5344CB8AC3E}">
        <p14:creationId xmlns:p14="http://schemas.microsoft.com/office/powerpoint/2010/main" val="318037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6CA0C5-3C91-23F3-A13A-032C6CA74DAC}"/>
              </a:ext>
            </a:extLst>
          </p:cNvPr>
          <p:cNvSpPr txBox="1"/>
          <p:nvPr/>
        </p:nvSpPr>
        <p:spPr>
          <a:xfrm>
            <a:off x="647700" y="176629"/>
            <a:ext cx="8772525" cy="769441"/>
          </a:xfrm>
          <a:prstGeom prst="rect">
            <a:avLst/>
          </a:prstGeom>
          <a:noFill/>
        </p:spPr>
        <p:txBody>
          <a:bodyPr wrap="square" rtlCol="0">
            <a:spAutoFit/>
          </a:bodyPr>
          <a:lstStyle/>
          <a:p>
            <a:r>
              <a:rPr lang="en-GB" sz="4400" b="1" dirty="0">
                <a:solidFill>
                  <a:srgbClr val="CCCC00"/>
                </a:solidFill>
              </a:rPr>
              <a:t>Next Steps</a:t>
            </a:r>
            <a:endParaRPr lang="en-GB" sz="1200" b="1" dirty="0">
              <a:solidFill>
                <a:srgbClr val="FF0000"/>
              </a:solidFill>
            </a:endParaRPr>
          </a:p>
        </p:txBody>
      </p:sp>
      <p:sp>
        <p:nvSpPr>
          <p:cNvPr id="4" name="TextBox 3">
            <a:extLst>
              <a:ext uri="{FF2B5EF4-FFF2-40B4-BE49-F238E27FC236}">
                <a16:creationId xmlns:a16="http://schemas.microsoft.com/office/drawing/2014/main" id="{A1F31B5B-827D-E6A6-F3BF-48850CE43C64}"/>
              </a:ext>
            </a:extLst>
          </p:cNvPr>
          <p:cNvSpPr txBox="1"/>
          <p:nvPr/>
        </p:nvSpPr>
        <p:spPr>
          <a:xfrm>
            <a:off x="1051437" y="1545359"/>
            <a:ext cx="10089126" cy="2800767"/>
          </a:xfrm>
          <a:prstGeom prst="rect">
            <a:avLst/>
          </a:prstGeom>
          <a:noFill/>
        </p:spPr>
        <p:txBody>
          <a:bodyPr wrap="square" rtlCol="0">
            <a:spAutoFit/>
          </a:bodyPr>
          <a:lstStyle/>
          <a:p>
            <a:pPr marL="285750" indent="-285750">
              <a:buFont typeface="Wingdings" panose="05000000000000000000" pitchFamily="2" charset="2"/>
              <a:buChar char="Ø"/>
            </a:pPr>
            <a:r>
              <a:rPr lang="en-GB" sz="2000" dirty="0">
                <a:solidFill>
                  <a:srgbClr val="000000"/>
                </a:solidFill>
                <a:highlight>
                  <a:srgbClr val="FFFFFF"/>
                </a:highlight>
                <a:latin typeface="+mj-lt"/>
                <a:ea typeface="Aptos" panose="020B0004020202020204" pitchFamily="34" charset="0"/>
              </a:rPr>
              <a:t>The public consultation closes midnight 27 August. </a:t>
            </a:r>
          </a:p>
          <a:p>
            <a:pPr marL="285750" indent="-285750">
              <a:buFont typeface="Wingdings" panose="05000000000000000000" pitchFamily="2" charset="2"/>
              <a:buChar char="Ø"/>
            </a:pPr>
            <a:r>
              <a:rPr lang="en-GB" sz="2000" dirty="0">
                <a:solidFill>
                  <a:srgbClr val="000000"/>
                </a:solidFill>
                <a:effectLst/>
                <a:highlight>
                  <a:srgbClr val="FFFFFF"/>
                </a:highlight>
                <a:latin typeface="+mj-lt"/>
                <a:ea typeface="Aptos" panose="020B0004020202020204" pitchFamily="34" charset="0"/>
              </a:rPr>
              <a:t>The responses we receive through the survey will help shape the final strategy document and our actions for the next four years. </a:t>
            </a:r>
          </a:p>
          <a:p>
            <a:pPr marL="285750" indent="-285750">
              <a:buFont typeface="Wingdings" panose="05000000000000000000" pitchFamily="2" charset="2"/>
              <a:buChar char="Ø"/>
            </a:pPr>
            <a:r>
              <a:rPr lang="en-GB" sz="2000" dirty="0">
                <a:solidFill>
                  <a:srgbClr val="000000"/>
                </a:solidFill>
                <a:highlight>
                  <a:srgbClr val="FFFFFF"/>
                </a:highlight>
                <a:latin typeface="+mj-lt"/>
                <a:ea typeface="Times New Roman" panose="02020603050405020304" pitchFamily="18" charset="0"/>
              </a:rPr>
              <a:t>The strategy will be agreed at the council’s Executive Board in Winter 2024 so it can be adopted formally as a council document.</a:t>
            </a:r>
          </a:p>
          <a:p>
            <a:pPr marL="285750" indent="-285750">
              <a:buFont typeface="Wingdings" panose="05000000000000000000" pitchFamily="2" charset="2"/>
              <a:buChar char="Ø"/>
            </a:pPr>
            <a:r>
              <a:rPr lang="en-GB" sz="2000" dirty="0">
                <a:solidFill>
                  <a:srgbClr val="000000"/>
                </a:solidFill>
                <a:highlight>
                  <a:srgbClr val="FFFFFF"/>
                </a:highlight>
                <a:latin typeface="+mj-lt"/>
                <a:ea typeface="Times New Roman" panose="02020603050405020304" pitchFamily="18" charset="0"/>
              </a:rPr>
              <a:t>An Implementation Plan will be published with the Housing Strategy </a:t>
            </a:r>
            <a:r>
              <a:rPr lang="en-GB" sz="2000">
                <a:solidFill>
                  <a:srgbClr val="000000"/>
                </a:solidFill>
                <a:highlight>
                  <a:srgbClr val="FFFFFF"/>
                </a:highlight>
                <a:latin typeface="+mj-lt"/>
                <a:ea typeface="Times New Roman" panose="02020603050405020304" pitchFamily="18" charset="0"/>
              </a:rPr>
              <a:t>and regularly monitored and </a:t>
            </a:r>
            <a:r>
              <a:rPr lang="en-GB" sz="2000" dirty="0">
                <a:solidFill>
                  <a:srgbClr val="000000"/>
                </a:solidFill>
                <a:highlight>
                  <a:srgbClr val="FFFFFF"/>
                </a:highlight>
                <a:latin typeface="+mj-lt"/>
                <a:ea typeface="Times New Roman" panose="02020603050405020304" pitchFamily="18" charset="0"/>
              </a:rPr>
              <a:t>reviewed.</a:t>
            </a:r>
          </a:p>
          <a:p>
            <a:endParaRPr lang="en-GB" dirty="0">
              <a:solidFill>
                <a:srgbClr val="FF0000"/>
              </a:solidFill>
            </a:endParaRPr>
          </a:p>
          <a:p>
            <a:endParaRPr lang="en-GB" dirty="0">
              <a:solidFill>
                <a:srgbClr val="FF0000"/>
              </a:solidFill>
            </a:endParaRPr>
          </a:p>
        </p:txBody>
      </p:sp>
    </p:spTree>
    <p:extLst>
      <p:ext uri="{BB962C8B-B14F-4D97-AF65-F5344CB8AC3E}">
        <p14:creationId xmlns:p14="http://schemas.microsoft.com/office/powerpoint/2010/main" val="610339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A1AF1-2DFF-4253-BB1D-ECC3E06AEC42}"/>
              </a:ext>
            </a:extLst>
          </p:cNvPr>
          <p:cNvSpPr>
            <a:spLocks noGrp="1"/>
          </p:cNvSpPr>
          <p:nvPr>
            <p:ph type="title"/>
          </p:nvPr>
        </p:nvSpPr>
        <p:spPr/>
        <p:txBody>
          <a:bodyPr/>
          <a:lstStyle/>
          <a:p>
            <a:r>
              <a:rPr lang="en-GB" dirty="0"/>
              <a:t>                                                                                                </a:t>
            </a:r>
            <a:br>
              <a:rPr lang="en-GB" dirty="0"/>
            </a:br>
            <a:endParaRPr lang="en-GB" dirty="0"/>
          </a:p>
        </p:txBody>
      </p:sp>
      <p:sp>
        <p:nvSpPr>
          <p:cNvPr id="3" name="Content Placeholder 2">
            <a:extLst>
              <a:ext uri="{FF2B5EF4-FFF2-40B4-BE49-F238E27FC236}">
                <a16:creationId xmlns:a16="http://schemas.microsoft.com/office/drawing/2014/main" id="{01431E74-CE53-42AA-85AD-EB0CCCD018D9}"/>
              </a:ext>
            </a:extLst>
          </p:cNvPr>
          <p:cNvSpPr>
            <a:spLocks noGrp="1"/>
          </p:cNvSpPr>
          <p:nvPr>
            <p:ph idx="1"/>
          </p:nvPr>
        </p:nvSpPr>
        <p:spPr>
          <a:xfrm>
            <a:off x="750404" y="1367086"/>
            <a:ext cx="10691191" cy="3862139"/>
          </a:xfrm>
        </p:spPr>
        <p:txBody>
          <a:bodyPr/>
          <a:lstStyle/>
          <a:p>
            <a:pPr>
              <a:lnSpc>
                <a:spcPct val="100000"/>
              </a:lnSpc>
              <a:spcAft>
                <a:spcPts val="800"/>
              </a:spcAft>
              <a:buSzPts val="1000"/>
              <a:buFont typeface="Arial" panose="020B0604020202020204" pitchFamily="34" charset="0"/>
              <a:buChar char="•"/>
              <a:tabLst>
                <a:tab pos="457200" algn="l"/>
              </a:tabLst>
            </a:pPr>
            <a:r>
              <a:rPr lang="en-GB" sz="2400" dirty="0">
                <a:solidFill>
                  <a:srgbClr val="242424"/>
                </a:solidFill>
                <a:latin typeface="Arial" panose="020B0604020202020204" pitchFamily="34" charset="0"/>
                <a:ea typeface="Times New Roman" panose="02020603050405020304" pitchFamily="18" charset="0"/>
                <a:cs typeface="Arial" panose="020B0604020202020204" pitchFamily="34" charset="0"/>
              </a:rPr>
              <a:t>Nottingham’s Housing Strategy for 2024-2028 outlines the vision, priorities, and actions for improving the quality, supply, and affordability of housing in the city.</a:t>
            </a:r>
          </a:p>
          <a:p>
            <a:pPr>
              <a:lnSpc>
                <a:spcPct val="100000"/>
              </a:lnSpc>
              <a:spcAft>
                <a:spcPts val="800"/>
              </a:spcAft>
              <a:buSzPts val="1000"/>
              <a:buFont typeface="Arial" panose="020B0604020202020204" pitchFamily="34" charset="0"/>
              <a:buChar char="•"/>
              <a:tabLst>
                <a:tab pos="457200" algn="l"/>
              </a:tabLst>
            </a:pPr>
            <a:r>
              <a:rPr lang="en-GB" sz="2400" dirty="0">
                <a:solidFill>
                  <a:srgbClr val="242424"/>
                </a:solidFill>
                <a:latin typeface="Arial" panose="020B0604020202020204" pitchFamily="34" charset="0"/>
                <a:cs typeface="Arial" panose="020B0604020202020204" pitchFamily="34" charset="0"/>
              </a:rPr>
              <a:t>The goal is to create safe, clean, green communities with good quality, safe housing where people want to live, and everyone can thrive.</a:t>
            </a:r>
          </a:p>
          <a:p>
            <a:pPr>
              <a:lnSpc>
                <a:spcPct val="100000"/>
              </a:lnSpc>
              <a:spcAft>
                <a:spcPts val="800"/>
              </a:spcAft>
              <a:buSzPts val="1000"/>
              <a:buFont typeface="Arial" panose="020B0604020202020204" pitchFamily="34" charset="0"/>
              <a:buChar char="•"/>
              <a:tabLst>
                <a:tab pos="457200" algn="l"/>
              </a:tabLst>
            </a:pPr>
            <a:r>
              <a:rPr lang="en-GB" sz="2400" dirty="0">
                <a:solidFill>
                  <a:srgbClr val="242424"/>
                </a:solidFill>
                <a:latin typeface="Arial" panose="020B0604020202020204" pitchFamily="34" charset="0"/>
                <a:cs typeface="Arial" panose="020B0604020202020204" pitchFamily="34" charset="0"/>
              </a:rPr>
              <a:t>The strategy is aligned with key council strategies and responds to the national and local context of housing challenges and opportunities.</a:t>
            </a:r>
          </a:p>
          <a:p>
            <a:endParaRPr lang="en-GB" dirty="0"/>
          </a:p>
        </p:txBody>
      </p:sp>
      <p:sp>
        <p:nvSpPr>
          <p:cNvPr id="4" name="TextBox 3">
            <a:extLst>
              <a:ext uri="{FF2B5EF4-FFF2-40B4-BE49-F238E27FC236}">
                <a16:creationId xmlns:a16="http://schemas.microsoft.com/office/drawing/2014/main" id="{7D6BE962-0FBC-4A37-BACA-D0904324B263}"/>
              </a:ext>
            </a:extLst>
          </p:cNvPr>
          <p:cNvSpPr txBox="1"/>
          <p:nvPr/>
        </p:nvSpPr>
        <p:spPr>
          <a:xfrm>
            <a:off x="750404" y="297250"/>
            <a:ext cx="5206180" cy="923330"/>
          </a:xfrm>
          <a:prstGeom prst="rect">
            <a:avLst/>
          </a:prstGeom>
          <a:noFill/>
        </p:spPr>
        <p:txBody>
          <a:bodyPr wrap="square" rtlCol="0">
            <a:spAutoFit/>
          </a:bodyPr>
          <a:lstStyle/>
          <a:p>
            <a:r>
              <a:rPr lang="en-GB" sz="5400" b="1" dirty="0">
                <a:solidFill>
                  <a:srgbClr val="CCCC00"/>
                </a:solidFill>
                <a:effectLst/>
                <a:latin typeface="Arial" panose="020B0604020202020204" pitchFamily="34" charset="0"/>
                <a:ea typeface="Times New Roman" panose="02020603050405020304" pitchFamily="18" charset="0"/>
                <a:cs typeface="Arial" panose="020B0604020202020204" pitchFamily="34" charset="0"/>
              </a:rPr>
              <a:t>Introduction</a:t>
            </a:r>
            <a:endParaRPr lang="en-GB" sz="5400" b="1" dirty="0">
              <a:solidFill>
                <a:srgbClr val="CCCC00"/>
              </a:solidFill>
              <a:latin typeface="HelveticaNeue" panose="00000400000000000000" pitchFamily="2" charset="0"/>
              <a:ea typeface="+mj-ea"/>
              <a:cs typeface="+mj-cs"/>
            </a:endParaRPr>
          </a:p>
        </p:txBody>
      </p:sp>
    </p:spTree>
    <p:extLst>
      <p:ext uri="{BB962C8B-B14F-4D97-AF65-F5344CB8AC3E}">
        <p14:creationId xmlns:p14="http://schemas.microsoft.com/office/powerpoint/2010/main" val="285145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EAEC51-4D41-45A5-807F-F02C65C21CA9}"/>
              </a:ext>
            </a:extLst>
          </p:cNvPr>
          <p:cNvSpPr txBox="1"/>
          <p:nvPr/>
        </p:nvSpPr>
        <p:spPr>
          <a:xfrm>
            <a:off x="638175" y="361950"/>
            <a:ext cx="6543675" cy="923330"/>
          </a:xfrm>
          <a:prstGeom prst="rect">
            <a:avLst/>
          </a:prstGeom>
          <a:noFill/>
        </p:spPr>
        <p:txBody>
          <a:bodyPr wrap="square" rtlCol="0">
            <a:spAutoFit/>
          </a:bodyPr>
          <a:lstStyle/>
          <a:p>
            <a:r>
              <a:rPr lang="en-GB" sz="5400" b="1" dirty="0">
                <a:solidFill>
                  <a:srgbClr val="CCCC00"/>
                </a:solidFill>
                <a:latin typeface="Arial" panose="020B0604020202020204" pitchFamily="34" charset="0"/>
                <a:cs typeface="Arial" panose="020B0604020202020204" pitchFamily="34" charset="0"/>
              </a:rPr>
              <a:t>Vision</a:t>
            </a:r>
            <a:endParaRPr lang="en-GB" sz="5400" dirty="0">
              <a:solidFill>
                <a:srgbClr val="CCCC00"/>
              </a:solidFill>
            </a:endParaRPr>
          </a:p>
        </p:txBody>
      </p:sp>
      <p:sp>
        <p:nvSpPr>
          <p:cNvPr id="3" name="TextBox 2">
            <a:extLst>
              <a:ext uri="{FF2B5EF4-FFF2-40B4-BE49-F238E27FC236}">
                <a16:creationId xmlns:a16="http://schemas.microsoft.com/office/drawing/2014/main" id="{8C301DE2-A74E-429B-8530-886C6A9C7B31}"/>
              </a:ext>
            </a:extLst>
          </p:cNvPr>
          <p:cNvSpPr txBox="1"/>
          <p:nvPr/>
        </p:nvSpPr>
        <p:spPr>
          <a:xfrm>
            <a:off x="714374" y="1524000"/>
            <a:ext cx="9563101" cy="3139321"/>
          </a:xfrm>
          <a:prstGeom prst="rect">
            <a:avLst/>
          </a:prstGeom>
          <a:noFill/>
        </p:spPr>
        <p:txBody>
          <a:bodyPr wrap="square" rtlCol="0">
            <a:spAutoFit/>
          </a:bodyPr>
          <a:lstStyle/>
          <a:p>
            <a:r>
              <a:rPr lang="en-GB" sz="3600" dirty="0">
                <a:effectLst/>
                <a:latin typeface="Arial" panose="020B0604020202020204" pitchFamily="34" charset="0"/>
                <a:ea typeface="Times New Roman" panose="02020603050405020304" pitchFamily="18" charset="0"/>
                <a:cs typeface="Arial" panose="020B0604020202020204" pitchFamily="34" charset="0"/>
              </a:rPr>
              <a:t>Homes in Nottingham meet the aspirations and needs of our current and future residents. People live in safe, warm homes that they can afford, in vibrant local neighbourhoods where everyone can thrive.</a:t>
            </a:r>
            <a:endParaRPr lang="en-GB" sz="3600" dirty="0">
              <a:effectLst/>
              <a:latin typeface="Arial" panose="020B0604020202020204" pitchFamily="34" charset="0"/>
              <a:ea typeface="Meiryo" panose="020B0604030504040204" pitchFamily="34" charset="-128"/>
              <a:cs typeface="Tahoma" panose="020B0604030504040204" pitchFamily="34" charset="0"/>
            </a:endParaRPr>
          </a:p>
          <a:p>
            <a:endParaRPr lang="en-GB" dirty="0"/>
          </a:p>
        </p:txBody>
      </p:sp>
    </p:spTree>
    <p:extLst>
      <p:ext uri="{BB962C8B-B14F-4D97-AF65-F5344CB8AC3E}">
        <p14:creationId xmlns:p14="http://schemas.microsoft.com/office/powerpoint/2010/main" val="1622391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775F48-EDE0-4FC9-A50A-D584580896F4}"/>
              </a:ext>
            </a:extLst>
          </p:cNvPr>
          <p:cNvSpPr txBox="1"/>
          <p:nvPr/>
        </p:nvSpPr>
        <p:spPr>
          <a:xfrm>
            <a:off x="552450" y="295275"/>
            <a:ext cx="4352925" cy="923330"/>
          </a:xfrm>
          <a:prstGeom prst="rect">
            <a:avLst/>
          </a:prstGeom>
          <a:noFill/>
        </p:spPr>
        <p:txBody>
          <a:bodyPr wrap="square" rtlCol="0">
            <a:spAutoFit/>
          </a:bodyPr>
          <a:lstStyle/>
          <a:p>
            <a:r>
              <a:rPr lang="en-GB" sz="5400" b="1" dirty="0">
                <a:solidFill>
                  <a:srgbClr val="CCCC00"/>
                </a:solidFill>
                <a:latin typeface="Arial" panose="020B0604020202020204" pitchFamily="34" charset="0"/>
                <a:cs typeface="Arial" panose="020B0604020202020204" pitchFamily="34" charset="0"/>
              </a:rPr>
              <a:t>Priorities</a:t>
            </a:r>
            <a:endParaRPr lang="en-GB" sz="5400" dirty="0">
              <a:solidFill>
                <a:srgbClr val="CCCC00"/>
              </a:solidFill>
            </a:endParaRPr>
          </a:p>
        </p:txBody>
      </p:sp>
      <p:sp>
        <p:nvSpPr>
          <p:cNvPr id="3" name="TextBox 2">
            <a:extLst>
              <a:ext uri="{FF2B5EF4-FFF2-40B4-BE49-F238E27FC236}">
                <a16:creationId xmlns:a16="http://schemas.microsoft.com/office/drawing/2014/main" id="{CC8AF36B-69D7-4481-9023-B683576D2F30}"/>
              </a:ext>
            </a:extLst>
          </p:cNvPr>
          <p:cNvSpPr txBox="1"/>
          <p:nvPr/>
        </p:nvSpPr>
        <p:spPr>
          <a:xfrm>
            <a:off x="552450" y="1323380"/>
            <a:ext cx="10077450" cy="3734356"/>
          </a:xfrm>
          <a:prstGeom prst="rect">
            <a:avLst/>
          </a:prstGeom>
          <a:noFill/>
        </p:spPr>
        <p:txBody>
          <a:bodyPr wrap="square" rtlCol="0">
            <a:spAutoFit/>
          </a:bodyPr>
          <a:lstStyle/>
          <a:p>
            <a:pPr marL="342900" indent="-342900">
              <a:lnSpc>
                <a:spcPct val="100000"/>
              </a:lnSpc>
              <a:spcAft>
                <a:spcPts val="800"/>
              </a:spcAft>
              <a:buSzPts val="1000"/>
              <a:buFont typeface="Arial" panose="020B0604020202020204" pitchFamily="34" charset="0"/>
              <a:buChar char="•"/>
              <a:tabLst>
                <a:tab pos="457200" algn="l"/>
              </a:tabLst>
            </a:pPr>
            <a:r>
              <a:rPr lang="en-GB" sz="2400" dirty="0">
                <a:solidFill>
                  <a:srgbClr val="242424"/>
                </a:solidFill>
                <a:latin typeface="Arial" panose="020B0604020202020204" pitchFamily="34" charset="0"/>
                <a:cs typeface="Arial" panose="020B0604020202020204" pitchFamily="34" charset="0"/>
              </a:rPr>
              <a:t>Strategically enabling housing led delivery and regeneration and improving housing </a:t>
            </a:r>
            <a:r>
              <a:rPr lang="en-GB" sz="2400">
                <a:solidFill>
                  <a:srgbClr val="242424"/>
                </a:solidFill>
                <a:latin typeface="Arial" panose="020B0604020202020204" pitchFamily="34" charset="0"/>
                <a:cs typeface="Arial" panose="020B0604020202020204" pitchFamily="34" charset="0"/>
              </a:rPr>
              <a:t>standards while </a:t>
            </a:r>
            <a:r>
              <a:rPr lang="en-GB" sz="2400" dirty="0">
                <a:solidFill>
                  <a:srgbClr val="242424"/>
                </a:solidFill>
                <a:latin typeface="Arial" panose="020B0604020202020204" pitchFamily="34" charset="0"/>
                <a:cs typeface="Arial" panose="020B0604020202020204" pitchFamily="34" charset="0"/>
              </a:rPr>
              <a:t>continuing the progress towards a carbon net zero future.</a:t>
            </a:r>
          </a:p>
          <a:p>
            <a:pPr marL="342900" indent="-342900">
              <a:lnSpc>
                <a:spcPct val="100000"/>
              </a:lnSpc>
              <a:spcAft>
                <a:spcPts val="800"/>
              </a:spcAft>
              <a:buSzPts val="1000"/>
              <a:buFont typeface="Arial" panose="020B0604020202020204" pitchFamily="34" charset="0"/>
              <a:buChar char="•"/>
              <a:tabLst>
                <a:tab pos="457200" algn="l"/>
              </a:tabLst>
            </a:pPr>
            <a:r>
              <a:rPr lang="en-GB" sz="2400" dirty="0">
                <a:solidFill>
                  <a:srgbClr val="242424"/>
                </a:solidFill>
                <a:latin typeface="Arial" panose="020B0604020202020204" pitchFamily="34" charset="0"/>
                <a:cs typeface="Arial" panose="020B0604020202020204" pitchFamily="34" charset="0"/>
              </a:rPr>
              <a:t>Making the best use of the available housing stock and supporting the development and acquisition of more affordable homes.</a:t>
            </a:r>
          </a:p>
          <a:p>
            <a:pPr marL="342900" indent="-342900">
              <a:lnSpc>
                <a:spcPct val="100000"/>
              </a:lnSpc>
              <a:spcAft>
                <a:spcPts val="800"/>
              </a:spcAft>
              <a:buSzPts val="1000"/>
              <a:buFont typeface="Arial" panose="020B0604020202020204" pitchFamily="34" charset="0"/>
              <a:buChar char="•"/>
              <a:tabLst>
                <a:tab pos="457200" algn="l"/>
              </a:tabLst>
            </a:pPr>
            <a:r>
              <a:rPr lang="en-GB" sz="2400" dirty="0">
                <a:solidFill>
                  <a:srgbClr val="242424"/>
                </a:solidFill>
                <a:latin typeface="Arial" panose="020B0604020202020204" pitchFamily="34" charset="0"/>
                <a:cs typeface="Arial" panose="020B0604020202020204" pitchFamily="34" charset="0"/>
              </a:rPr>
              <a:t>Preventing and reducing homelessness and rough sleeping.</a:t>
            </a:r>
          </a:p>
          <a:p>
            <a:pPr marL="342900" indent="-342900">
              <a:lnSpc>
                <a:spcPct val="100000"/>
              </a:lnSpc>
              <a:spcAft>
                <a:spcPts val="800"/>
              </a:spcAft>
              <a:buSzPts val="1000"/>
              <a:buFont typeface="Arial" panose="020B0604020202020204" pitchFamily="34" charset="0"/>
              <a:buChar char="•"/>
              <a:tabLst>
                <a:tab pos="457200" algn="l"/>
              </a:tabLst>
            </a:pPr>
            <a:r>
              <a:rPr lang="en-GB" sz="2400" dirty="0">
                <a:solidFill>
                  <a:srgbClr val="242424"/>
                </a:solidFill>
                <a:latin typeface="Arial" panose="020B0604020202020204" pitchFamily="34" charset="0"/>
                <a:cs typeface="Arial" panose="020B0604020202020204" pitchFamily="34" charset="0"/>
              </a:rPr>
              <a:t>In partnership with health services, social care and other partner agencies, supporting people to live independently.</a:t>
            </a:r>
          </a:p>
          <a:p>
            <a:endParaRPr lang="en-GB" dirty="0"/>
          </a:p>
        </p:txBody>
      </p:sp>
    </p:spTree>
    <p:extLst>
      <p:ext uri="{BB962C8B-B14F-4D97-AF65-F5344CB8AC3E}">
        <p14:creationId xmlns:p14="http://schemas.microsoft.com/office/powerpoint/2010/main" val="3497611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CD1D49-9595-49F0-8CCE-FF338D5675CD}"/>
              </a:ext>
            </a:extLst>
          </p:cNvPr>
          <p:cNvSpPr txBox="1"/>
          <p:nvPr/>
        </p:nvSpPr>
        <p:spPr>
          <a:xfrm>
            <a:off x="438150" y="120313"/>
            <a:ext cx="6362700" cy="769441"/>
          </a:xfrm>
          <a:prstGeom prst="rect">
            <a:avLst/>
          </a:prstGeom>
          <a:noFill/>
        </p:spPr>
        <p:txBody>
          <a:bodyPr wrap="square" rtlCol="0">
            <a:spAutoFit/>
          </a:bodyPr>
          <a:lstStyle/>
          <a:p>
            <a:r>
              <a:rPr lang="en-GB" sz="4400" b="1" dirty="0">
                <a:solidFill>
                  <a:srgbClr val="CCCC00"/>
                </a:solidFill>
              </a:rPr>
              <a:t>Strategic context</a:t>
            </a:r>
          </a:p>
        </p:txBody>
      </p:sp>
      <p:sp>
        <p:nvSpPr>
          <p:cNvPr id="3" name="TextBox 2">
            <a:extLst>
              <a:ext uri="{FF2B5EF4-FFF2-40B4-BE49-F238E27FC236}">
                <a16:creationId xmlns:a16="http://schemas.microsoft.com/office/drawing/2014/main" id="{0B123051-4699-4230-92B2-B8C974BED40A}"/>
              </a:ext>
            </a:extLst>
          </p:cNvPr>
          <p:cNvSpPr txBox="1"/>
          <p:nvPr/>
        </p:nvSpPr>
        <p:spPr>
          <a:xfrm>
            <a:off x="514350" y="889754"/>
            <a:ext cx="10848975" cy="4793620"/>
          </a:xfrm>
          <a:prstGeom prst="rect">
            <a:avLst/>
          </a:prstGeom>
          <a:noFill/>
        </p:spPr>
        <p:txBody>
          <a:bodyPr wrap="square" rtlCol="0">
            <a:spAutoFit/>
          </a:bodyPr>
          <a:lstStyle/>
          <a:p>
            <a:pPr marL="342900" lvl="0" indent="-342900">
              <a:lnSpc>
                <a:spcPts val="1500"/>
              </a:lnSpc>
              <a:buSzPts val="1000"/>
              <a:buFont typeface="Symbol" panose="05050102010706020507" pitchFamily="18" charset="2"/>
              <a:buChar char=""/>
              <a:tabLst>
                <a:tab pos="457200" algn="l"/>
              </a:tabLst>
            </a:pPr>
            <a:r>
              <a:rPr lang="en-GB" sz="1600" b="1" dirty="0">
                <a:solidFill>
                  <a:srgbClr val="242424"/>
                </a:solidFill>
                <a:effectLst/>
                <a:ea typeface="Calibri" panose="020F0502020204030204" pitchFamily="34" charset="0"/>
                <a:cs typeface="Calibri" panose="020F0502020204030204" pitchFamily="34" charset="0"/>
              </a:rPr>
              <a:t>Governance and Operating Context: </a:t>
            </a:r>
            <a:r>
              <a:rPr lang="en-GB" sz="1600" dirty="0">
                <a:solidFill>
                  <a:srgbClr val="242424"/>
                </a:solidFill>
                <a:effectLst/>
                <a:ea typeface="Calibri" panose="020F0502020204030204" pitchFamily="34" charset="0"/>
                <a:cs typeface="Calibri" panose="020F0502020204030204" pitchFamily="34" charset="0"/>
              </a:rPr>
              <a:t>The council faces financial challenges and opportunities from devolution and housing management changes.</a:t>
            </a:r>
          </a:p>
          <a:p>
            <a:pPr lvl="0">
              <a:lnSpc>
                <a:spcPts val="1500"/>
              </a:lnSpc>
              <a:buSzPts val="1000"/>
              <a:tabLst>
                <a:tab pos="457200" algn="l"/>
              </a:tabLst>
            </a:pPr>
            <a:endParaRPr lang="en-GB" sz="1600" dirty="0">
              <a:effectLst/>
              <a:ea typeface="Calibri" panose="020F0502020204030204" pitchFamily="34" charset="0"/>
              <a:cs typeface="Calibri" panose="020F0502020204030204" pitchFamily="34" charset="0"/>
            </a:endParaRPr>
          </a:p>
          <a:p>
            <a:pPr marL="342900" lvl="0" indent="-342900">
              <a:lnSpc>
                <a:spcPts val="1500"/>
              </a:lnSpc>
              <a:buSzPts val="1000"/>
              <a:buFont typeface="Symbol" panose="05050102010706020507" pitchFamily="18" charset="2"/>
              <a:buChar char=""/>
              <a:tabLst>
                <a:tab pos="457200" algn="l"/>
              </a:tabLst>
            </a:pPr>
            <a:r>
              <a:rPr lang="en-GB" sz="1600" b="1" dirty="0">
                <a:solidFill>
                  <a:srgbClr val="242424"/>
                </a:solidFill>
                <a:effectLst/>
                <a:ea typeface="Calibri" panose="020F0502020204030204" pitchFamily="34" charset="0"/>
                <a:cs typeface="Calibri" panose="020F0502020204030204" pitchFamily="34" charset="0"/>
              </a:rPr>
              <a:t>Strategic Council Plan: </a:t>
            </a:r>
            <a:r>
              <a:rPr lang="en-GB" sz="1600" dirty="0">
                <a:solidFill>
                  <a:srgbClr val="242424"/>
                </a:solidFill>
                <a:effectLst/>
                <a:ea typeface="Calibri" panose="020F0502020204030204" pitchFamily="34" charset="0"/>
                <a:cs typeface="Calibri" panose="020F0502020204030204" pitchFamily="34" charset="0"/>
              </a:rPr>
              <a:t>The plan outlines ten outcomes for Nottingham, including better housing and carbon neutrality.</a:t>
            </a:r>
          </a:p>
          <a:p>
            <a:pPr lvl="0">
              <a:lnSpc>
                <a:spcPts val="1500"/>
              </a:lnSpc>
              <a:buSzPts val="1000"/>
              <a:tabLst>
                <a:tab pos="457200" algn="l"/>
              </a:tabLst>
            </a:pPr>
            <a:endParaRPr lang="en-GB" sz="1600" dirty="0">
              <a:effectLst/>
              <a:ea typeface="Calibri" panose="020F0502020204030204" pitchFamily="34" charset="0"/>
              <a:cs typeface="Calibri" panose="020F0502020204030204" pitchFamily="34" charset="0"/>
            </a:endParaRPr>
          </a:p>
          <a:p>
            <a:pPr marL="342900" lvl="0" indent="-342900">
              <a:lnSpc>
                <a:spcPts val="1500"/>
              </a:lnSpc>
              <a:buSzPts val="1000"/>
              <a:buFont typeface="Symbol" panose="05050102010706020507" pitchFamily="18" charset="2"/>
              <a:buChar char=""/>
              <a:tabLst>
                <a:tab pos="457200" algn="l"/>
              </a:tabLst>
            </a:pPr>
            <a:r>
              <a:rPr lang="en-GB" sz="1600" b="1" dirty="0">
                <a:solidFill>
                  <a:srgbClr val="242424"/>
                </a:solidFill>
                <a:effectLst/>
                <a:ea typeface="Calibri" panose="020F0502020204030204" pitchFamily="34" charset="0"/>
                <a:cs typeface="Calibri" panose="020F0502020204030204" pitchFamily="34" charset="0"/>
              </a:rPr>
              <a:t>Nottingham’s Economic Plan for Growth: </a:t>
            </a:r>
            <a:r>
              <a:rPr lang="en-GB" sz="1600" dirty="0">
                <a:solidFill>
                  <a:srgbClr val="242424"/>
                </a:solidFill>
                <a:effectLst/>
                <a:ea typeface="Calibri" panose="020F0502020204030204" pitchFamily="34" charset="0"/>
                <a:cs typeface="Calibri" panose="020F0502020204030204" pitchFamily="34" charset="0"/>
              </a:rPr>
              <a:t>The plan aims to deliver a sustainable and inclusive city with housing growth as a priority.</a:t>
            </a:r>
          </a:p>
          <a:p>
            <a:pPr lvl="0">
              <a:lnSpc>
                <a:spcPts val="1500"/>
              </a:lnSpc>
              <a:buSzPts val="1000"/>
              <a:tabLst>
                <a:tab pos="457200" algn="l"/>
              </a:tabLst>
            </a:pPr>
            <a:endParaRPr lang="en-GB" sz="1600" dirty="0">
              <a:effectLst/>
              <a:ea typeface="Calibri" panose="020F0502020204030204" pitchFamily="34" charset="0"/>
              <a:cs typeface="Calibri" panose="020F0502020204030204" pitchFamily="34" charset="0"/>
            </a:endParaRPr>
          </a:p>
          <a:p>
            <a:pPr marL="342900" lvl="0" indent="-342900">
              <a:lnSpc>
                <a:spcPts val="1500"/>
              </a:lnSpc>
              <a:buSzPts val="1000"/>
              <a:buFont typeface="Symbol" panose="05050102010706020507" pitchFamily="18" charset="2"/>
              <a:buChar char=""/>
              <a:tabLst>
                <a:tab pos="457200" algn="l"/>
              </a:tabLst>
            </a:pPr>
            <a:r>
              <a:rPr lang="en-GB" sz="1600" b="1" dirty="0">
                <a:solidFill>
                  <a:srgbClr val="242424"/>
                </a:solidFill>
                <a:effectLst/>
                <a:ea typeface="Calibri" panose="020F0502020204030204" pitchFamily="34" charset="0"/>
                <a:cs typeface="Calibri" panose="020F0502020204030204" pitchFamily="34" charset="0"/>
              </a:rPr>
              <a:t>Nottingham City Local Plan: </a:t>
            </a:r>
            <a:r>
              <a:rPr lang="en-GB" sz="1600" dirty="0">
                <a:solidFill>
                  <a:srgbClr val="242424"/>
                </a:solidFill>
                <a:effectLst/>
                <a:ea typeface="Calibri" panose="020F0502020204030204" pitchFamily="34" charset="0"/>
                <a:cs typeface="Calibri" panose="020F0502020204030204" pitchFamily="34" charset="0"/>
              </a:rPr>
              <a:t>The plan sets the strategic planning context and the target for new housing provision in the city.</a:t>
            </a:r>
          </a:p>
          <a:p>
            <a:pPr lvl="0">
              <a:lnSpc>
                <a:spcPts val="1500"/>
              </a:lnSpc>
              <a:buSzPts val="1000"/>
              <a:tabLst>
                <a:tab pos="457200" algn="l"/>
              </a:tabLst>
            </a:pPr>
            <a:endParaRPr lang="en-GB" sz="1600" dirty="0">
              <a:effectLst/>
              <a:ea typeface="Calibri" panose="020F0502020204030204" pitchFamily="34" charset="0"/>
              <a:cs typeface="Calibri" panose="020F0502020204030204" pitchFamily="34" charset="0"/>
            </a:endParaRPr>
          </a:p>
          <a:p>
            <a:pPr marL="342900" lvl="0" indent="-342900">
              <a:lnSpc>
                <a:spcPts val="1500"/>
              </a:lnSpc>
              <a:buSzPts val="1000"/>
              <a:buFont typeface="Symbol" panose="05050102010706020507" pitchFamily="18" charset="2"/>
              <a:buChar char=""/>
              <a:tabLst>
                <a:tab pos="457200" algn="l"/>
              </a:tabLst>
            </a:pPr>
            <a:r>
              <a:rPr lang="en-GB" sz="1600" b="1" dirty="0">
                <a:solidFill>
                  <a:srgbClr val="242424"/>
                </a:solidFill>
                <a:effectLst/>
                <a:ea typeface="Calibri" panose="020F0502020204030204" pitchFamily="34" charset="0"/>
                <a:cs typeface="Calibri" panose="020F0502020204030204" pitchFamily="34" charset="0"/>
              </a:rPr>
              <a:t>Changing Futures: Tackling Severe Multiple Disadvantage: </a:t>
            </a:r>
            <a:r>
              <a:rPr lang="en-GB" sz="1600" dirty="0">
                <a:solidFill>
                  <a:srgbClr val="242424"/>
                </a:solidFill>
                <a:effectLst/>
                <a:ea typeface="Calibri" panose="020F0502020204030204" pitchFamily="34" charset="0"/>
                <a:cs typeface="Calibri" panose="020F0502020204030204" pitchFamily="34" charset="0"/>
              </a:rPr>
              <a:t>The programme seeks to improve the experiences and outcomes of people with complex needs.</a:t>
            </a:r>
          </a:p>
          <a:p>
            <a:pPr lvl="0">
              <a:lnSpc>
                <a:spcPts val="1500"/>
              </a:lnSpc>
              <a:buSzPts val="1000"/>
              <a:tabLst>
                <a:tab pos="457200" algn="l"/>
              </a:tabLst>
            </a:pPr>
            <a:endParaRPr lang="en-GB" sz="1600" dirty="0">
              <a:effectLst/>
              <a:ea typeface="Calibri" panose="020F0502020204030204" pitchFamily="34" charset="0"/>
              <a:cs typeface="Calibri" panose="020F0502020204030204" pitchFamily="34" charset="0"/>
            </a:endParaRPr>
          </a:p>
          <a:p>
            <a:pPr marL="342900" lvl="0" indent="-342900">
              <a:lnSpc>
                <a:spcPts val="1500"/>
              </a:lnSpc>
              <a:buSzPts val="1000"/>
              <a:buFont typeface="Symbol" panose="05050102010706020507" pitchFamily="18" charset="2"/>
              <a:buChar char=""/>
              <a:tabLst>
                <a:tab pos="457200" algn="l"/>
              </a:tabLst>
            </a:pPr>
            <a:r>
              <a:rPr lang="en-GB" sz="1600" b="1" dirty="0">
                <a:solidFill>
                  <a:srgbClr val="242424"/>
                </a:solidFill>
                <a:effectLst/>
                <a:ea typeface="Calibri" panose="020F0502020204030204" pitchFamily="34" charset="0"/>
                <a:cs typeface="Calibri" panose="020F0502020204030204" pitchFamily="34" charset="0"/>
              </a:rPr>
              <a:t>Joint Health and Wellbeing Strategy for Nottingham: </a:t>
            </a:r>
            <a:r>
              <a:rPr lang="en-GB" sz="1600" dirty="0">
                <a:solidFill>
                  <a:srgbClr val="242424"/>
                </a:solidFill>
                <a:effectLst/>
                <a:ea typeface="Calibri" panose="020F0502020204030204" pitchFamily="34" charset="0"/>
                <a:cs typeface="Calibri" panose="020F0502020204030204" pitchFamily="34" charset="0"/>
              </a:rPr>
              <a:t>The strategy promotes collaborative action to address the wider determinants of health, including housing.</a:t>
            </a:r>
          </a:p>
          <a:p>
            <a:pPr lvl="0">
              <a:lnSpc>
                <a:spcPts val="1500"/>
              </a:lnSpc>
              <a:buSzPts val="1000"/>
              <a:tabLst>
                <a:tab pos="457200" algn="l"/>
              </a:tabLst>
            </a:pPr>
            <a:endParaRPr lang="en-GB" sz="1600" dirty="0">
              <a:effectLst/>
              <a:ea typeface="Calibri" panose="020F0502020204030204" pitchFamily="34" charset="0"/>
              <a:cs typeface="Calibri" panose="020F0502020204030204" pitchFamily="34" charset="0"/>
            </a:endParaRPr>
          </a:p>
          <a:p>
            <a:pPr marL="342900" lvl="0" indent="-342900">
              <a:lnSpc>
                <a:spcPts val="1500"/>
              </a:lnSpc>
              <a:buSzPts val="1000"/>
              <a:buFont typeface="Symbol" panose="05050102010706020507" pitchFamily="18" charset="2"/>
              <a:buChar char=""/>
              <a:tabLst>
                <a:tab pos="457200" algn="l"/>
              </a:tabLst>
            </a:pPr>
            <a:r>
              <a:rPr lang="en-GB" sz="1600" b="1" dirty="0">
                <a:solidFill>
                  <a:srgbClr val="242424"/>
                </a:solidFill>
                <a:effectLst/>
                <a:ea typeface="Calibri" panose="020F0502020204030204" pitchFamily="34" charset="0"/>
                <a:cs typeface="Calibri" panose="020F0502020204030204" pitchFamily="34" charset="0"/>
              </a:rPr>
              <a:t>Better Lives, Better Outcomes: A Strategy for Adult Social Care in Nottingham: </a:t>
            </a:r>
            <a:r>
              <a:rPr lang="en-GB" sz="1600" dirty="0">
                <a:solidFill>
                  <a:srgbClr val="242424"/>
                </a:solidFill>
                <a:effectLst/>
                <a:ea typeface="Calibri" panose="020F0502020204030204" pitchFamily="34" charset="0"/>
                <a:cs typeface="Calibri" panose="020F0502020204030204" pitchFamily="34" charset="0"/>
              </a:rPr>
              <a:t>The strategy focuses on prevention, community connections, independent lives, and choice and control.</a:t>
            </a:r>
          </a:p>
          <a:p>
            <a:pPr lvl="0">
              <a:lnSpc>
                <a:spcPts val="1500"/>
              </a:lnSpc>
              <a:buSzPts val="1000"/>
              <a:tabLst>
                <a:tab pos="457200" algn="l"/>
              </a:tabLst>
            </a:pPr>
            <a:endParaRPr lang="en-GB" sz="1600" dirty="0">
              <a:effectLst/>
              <a:ea typeface="Calibri" panose="020F0502020204030204" pitchFamily="34" charset="0"/>
              <a:cs typeface="Calibri" panose="020F0502020204030204" pitchFamily="34" charset="0"/>
            </a:endParaRPr>
          </a:p>
          <a:p>
            <a:pPr marL="342900" lvl="0" indent="-342900">
              <a:lnSpc>
                <a:spcPts val="1500"/>
              </a:lnSpc>
              <a:buSzPts val="1000"/>
              <a:buFont typeface="Symbol" panose="05050102010706020507" pitchFamily="18" charset="2"/>
              <a:buChar char=""/>
              <a:tabLst>
                <a:tab pos="457200" algn="l"/>
              </a:tabLst>
            </a:pPr>
            <a:r>
              <a:rPr lang="en-GB" sz="1600" b="1" dirty="0">
                <a:solidFill>
                  <a:srgbClr val="242424"/>
                </a:solidFill>
                <a:effectLst/>
                <a:ea typeface="Calibri" panose="020F0502020204030204" pitchFamily="34" charset="0"/>
                <a:cs typeface="Calibri" panose="020F0502020204030204" pitchFamily="34" charset="0"/>
              </a:rPr>
              <a:t>Carbon Neutral Action Plan, 2020-2028: </a:t>
            </a:r>
            <a:r>
              <a:rPr lang="en-GB" sz="1600" dirty="0">
                <a:solidFill>
                  <a:srgbClr val="242424"/>
                </a:solidFill>
                <a:effectLst/>
                <a:ea typeface="Calibri" panose="020F0502020204030204" pitchFamily="34" charset="0"/>
                <a:cs typeface="Calibri" panose="020F0502020204030204" pitchFamily="34" charset="0"/>
              </a:rPr>
              <a:t>The plan outlines the objectives and actions to achieve a resilient and sustainable carbon-neutral city by 2028.</a:t>
            </a:r>
            <a:endParaRPr lang="en-GB" sz="1600" dirty="0">
              <a:effectLst/>
              <a:ea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1056483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57C05D-B392-460D-A417-FD2D352490D3}"/>
              </a:ext>
            </a:extLst>
          </p:cNvPr>
          <p:cNvSpPr txBox="1"/>
          <p:nvPr/>
        </p:nvSpPr>
        <p:spPr>
          <a:xfrm>
            <a:off x="771525" y="171450"/>
            <a:ext cx="5191125" cy="769441"/>
          </a:xfrm>
          <a:prstGeom prst="rect">
            <a:avLst/>
          </a:prstGeom>
          <a:noFill/>
        </p:spPr>
        <p:txBody>
          <a:bodyPr wrap="square" rtlCol="0">
            <a:spAutoFit/>
          </a:bodyPr>
          <a:lstStyle/>
          <a:p>
            <a:r>
              <a:rPr lang="en-GB" sz="4400" b="1" dirty="0">
                <a:solidFill>
                  <a:srgbClr val="CCCC00"/>
                </a:solidFill>
                <a:latin typeface="Arial" panose="020B0604020202020204" pitchFamily="34" charset="0"/>
                <a:cs typeface="Arial" panose="020B0604020202020204" pitchFamily="34" charset="0"/>
              </a:rPr>
              <a:t>Local</a:t>
            </a:r>
            <a:r>
              <a:rPr lang="en-GB" sz="4400" b="1" dirty="0">
                <a:solidFill>
                  <a:srgbClr val="CCCC00"/>
                </a:solidFill>
              </a:rPr>
              <a:t> </a:t>
            </a:r>
            <a:r>
              <a:rPr lang="en-GB" sz="4400" b="1" dirty="0">
                <a:solidFill>
                  <a:srgbClr val="CCCC00"/>
                </a:solidFill>
                <a:latin typeface="Arial" panose="020B0604020202020204" pitchFamily="34" charset="0"/>
                <a:cs typeface="Arial" panose="020B0604020202020204" pitchFamily="34" charset="0"/>
              </a:rPr>
              <a:t>Context</a:t>
            </a:r>
            <a:endParaRPr lang="en-GB" sz="4400" b="1" dirty="0">
              <a:solidFill>
                <a:srgbClr val="CCCC00"/>
              </a:solidFill>
            </a:endParaRPr>
          </a:p>
        </p:txBody>
      </p:sp>
      <p:sp>
        <p:nvSpPr>
          <p:cNvPr id="3" name="TextBox 2">
            <a:extLst>
              <a:ext uri="{FF2B5EF4-FFF2-40B4-BE49-F238E27FC236}">
                <a16:creationId xmlns:a16="http://schemas.microsoft.com/office/drawing/2014/main" id="{742400DC-E1D7-4379-9F48-5CE909F91D73}"/>
              </a:ext>
            </a:extLst>
          </p:cNvPr>
          <p:cNvSpPr txBox="1"/>
          <p:nvPr/>
        </p:nvSpPr>
        <p:spPr>
          <a:xfrm>
            <a:off x="809625" y="1200150"/>
            <a:ext cx="9620250" cy="3929281"/>
          </a:xfrm>
          <a:prstGeom prst="rect">
            <a:avLst/>
          </a:prstGeom>
          <a:noFill/>
        </p:spPr>
        <p:txBody>
          <a:bodyPr wrap="square" rtlCol="0">
            <a:spAutoFit/>
          </a:bodyPr>
          <a:lstStyle/>
          <a:p>
            <a:pPr marL="285750" indent="-285750">
              <a:lnSpc>
                <a:spcPct val="110000"/>
              </a:lnSpc>
              <a:spcAft>
                <a:spcPts val="800"/>
              </a:spcAft>
              <a:buSzPts val="1000"/>
              <a:buFont typeface="Arial" panose="020B0604020202020204" pitchFamily="34" charset="0"/>
              <a:buChar char="•"/>
              <a:tabLst>
                <a:tab pos="457200" algn="l"/>
              </a:tabLst>
            </a:pPr>
            <a:r>
              <a:rPr lang="en-GB" sz="1800" dirty="0">
                <a:solidFill>
                  <a:srgbClr val="242424"/>
                </a:solidFill>
                <a:latin typeface="Arial" panose="020B0604020202020204" pitchFamily="34" charset="0"/>
                <a:cs typeface="Arial" panose="020B0604020202020204" pitchFamily="34" charset="0"/>
              </a:rPr>
              <a:t>The housing market has changed nationally and locally over the last few years, with house prices and rents increasing, and the tenure mix of homes shifting locally.</a:t>
            </a:r>
          </a:p>
          <a:p>
            <a:pPr marL="285750" indent="-285750">
              <a:lnSpc>
                <a:spcPct val="110000"/>
              </a:lnSpc>
              <a:spcAft>
                <a:spcPts val="800"/>
              </a:spcAft>
              <a:buSzPts val="1000"/>
              <a:buFont typeface="Arial" panose="020B0604020202020204" pitchFamily="34" charset="0"/>
              <a:buChar char="•"/>
              <a:tabLst>
                <a:tab pos="457200" algn="l"/>
              </a:tabLst>
            </a:pPr>
            <a:r>
              <a:rPr lang="en-GB" sz="1800" dirty="0">
                <a:solidFill>
                  <a:srgbClr val="242424"/>
                </a:solidFill>
                <a:latin typeface="Arial" panose="020B0604020202020204" pitchFamily="34" charset="0"/>
                <a:cs typeface="Arial" panose="020B0604020202020204" pitchFamily="34" charset="0"/>
              </a:rPr>
              <a:t>Local rents are below the national average, but still unaffordable for many due to lower average earnings in Nottingham.</a:t>
            </a:r>
          </a:p>
          <a:p>
            <a:pPr marL="285750" indent="-285750">
              <a:lnSpc>
                <a:spcPct val="110000"/>
              </a:lnSpc>
              <a:spcAft>
                <a:spcPts val="800"/>
              </a:spcAft>
              <a:buSzPts val="1000"/>
              <a:buFont typeface="Arial" panose="020B0604020202020204" pitchFamily="34" charset="0"/>
              <a:buChar char="•"/>
              <a:tabLst>
                <a:tab pos="457200" algn="l"/>
              </a:tabLst>
            </a:pPr>
            <a:r>
              <a:rPr lang="en-GB" sz="1800" dirty="0">
                <a:solidFill>
                  <a:srgbClr val="242424"/>
                </a:solidFill>
                <a:latin typeface="Arial" panose="020B0604020202020204" pitchFamily="34" charset="0"/>
                <a:cs typeface="Arial" panose="020B0604020202020204" pitchFamily="34" charset="0"/>
              </a:rPr>
              <a:t>Nottingham has a lower proportion of owner-occupation and a higher proportion of both social and private rented than both the regional and national average.</a:t>
            </a:r>
          </a:p>
          <a:p>
            <a:pPr marL="285750" indent="-285750">
              <a:lnSpc>
                <a:spcPct val="110000"/>
              </a:lnSpc>
              <a:spcAft>
                <a:spcPts val="800"/>
              </a:spcAft>
              <a:buSzPts val="1000"/>
              <a:buFont typeface="Arial" panose="020B0604020202020204" pitchFamily="34" charset="0"/>
              <a:buChar char="•"/>
              <a:tabLst>
                <a:tab pos="457200" algn="l"/>
              </a:tabLst>
            </a:pPr>
            <a:r>
              <a:rPr lang="en-GB" sz="1800" dirty="0">
                <a:solidFill>
                  <a:srgbClr val="242424"/>
                </a:solidFill>
                <a:latin typeface="Arial" panose="020B0604020202020204" pitchFamily="34" charset="0"/>
                <a:cs typeface="Arial" panose="020B0604020202020204" pitchFamily="34" charset="0"/>
              </a:rPr>
              <a:t>Homelessness and the reliance on bed and breakfast accommodation has surged over the past four years.</a:t>
            </a:r>
          </a:p>
          <a:p>
            <a:pPr marL="285750" indent="-285750">
              <a:lnSpc>
                <a:spcPct val="110000"/>
              </a:lnSpc>
              <a:spcAft>
                <a:spcPts val="800"/>
              </a:spcAft>
              <a:buSzPts val="1000"/>
              <a:buFont typeface="Arial" panose="020B0604020202020204" pitchFamily="34" charset="0"/>
              <a:buChar char="•"/>
              <a:tabLst>
                <a:tab pos="457200" algn="l"/>
              </a:tabLst>
            </a:pPr>
            <a:r>
              <a:rPr lang="en-GB" sz="1800" dirty="0">
                <a:solidFill>
                  <a:srgbClr val="242424"/>
                </a:solidFill>
                <a:latin typeface="Arial" panose="020B0604020202020204" pitchFamily="34" charset="0"/>
                <a:cs typeface="Arial" panose="020B0604020202020204" pitchFamily="34" charset="0"/>
              </a:rPr>
              <a:t>The council has successful partnerships with health and social care agencies to provide suitable housing and support options for vulnerable residents</a:t>
            </a:r>
          </a:p>
          <a:p>
            <a:endParaRPr lang="en-GB" dirty="0"/>
          </a:p>
        </p:txBody>
      </p:sp>
    </p:spTree>
    <p:extLst>
      <p:ext uri="{BB962C8B-B14F-4D97-AF65-F5344CB8AC3E}">
        <p14:creationId xmlns:p14="http://schemas.microsoft.com/office/powerpoint/2010/main" val="720650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16225A-755B-49C9-B18E-991589F4984C}"/>
              </a:ext>
            </a:extLst>
          </p:cNvPr>
          <p:cNvSpPr txBox="1"/>
          <p:nvPr/>
        </p:nvSpPr>
        <p:spPr>
          <a:xfrm>
            <a:off x="581025" y="257175"/>
            <a:ext cx="7305675" cy="830997"/>
          </a:xfrm>
          <a:prstGeom prst="rect">
            <a:avLst/>
          </a:prstGeom>
          <a:noFill/>
        </p:spPr>
        <p:txBody>
          <a:bodyPr wrap="square" rtlCol="0">
            <a:spAutoFit/>
          </a:bodyPr>
          <a:lstStyle/>
          <a:p>
            <a:r>
              <a:rPr lang="en-GB" sz="4800" b="1" dirty="0">
                <a:solidFill>
                  <a:srgbClr val="CCCC00"/>
                </a:solidFill>
                <a:latin typeface="Arial" panose="020B0604020202020204" pitchFamily="34" charset="0"/>
                <a:cs typeface="Arial" panose="020B0604020202020204" pitchFamily="34" charset="0"/>
              </a:rPr>
              <a:t>Challenges</a:t>
            </a:r>
            <a:endParaRPr lang="en-GB" sz="4800" dirty="0">
              <a:solidFill>
                <a:srgbClr val="CCCC00"/>
              </a:solidFill>
            </a:endParaRPr>
          </a:p>
        </p:txBody>
      </p:sp>
      <p:sp>
        <p:nvSpPr>
          <p:cNvPr id="3" name="TextBox 2">
            <a:extLst>
              <a:ext uri="{FF2B5EF4-FFF2-40B4-BE49-F238E27FC236}">
                <a16:creationId xmlns:a16="http://schemas.microsoft.com/office/drawing/2014/main" id="{094B5CE4-4CFB-466E-9263-E7D9DA0517BE}"/>
              </a:ext>
            </a:extLst>
          </p:cNvPr>
          <p:cNvSpPr txBox="1"/>
          <p:nvPr/>
        </p:nvSpPr>
        <p:spPr>
          <a:xfrm>
            <a:off x="647700" y="1215060"/>
            <a:ext cx="10620375" cy="4427879"/>
          </a:xfrm>
          <a:prstGeom prst="rect">
            <a:avLst/>
          </a:prstGeom>
          <a:noFill/>
        </p:spPr>
        <p:txBody>
          <a:bodyPr wrap="square" rtlCol="0">
            <a:spAutoFit/>
          </a:bodyPr>
          <a:lstStyle/>
          <a:p>
            <a:pPr marL="285750" indent="-285750">
              <a:lnSpc>
                <a:spcPct val="120000"/>
              </a:lnSpc>
              <a:spcAft>
                <a:spcPts val="800"/>
              </a:spcAft>
              <a:buSzPts val="1000"/>
              <a:buFont typeface="Arial" panose="020B0604020202020204" pitchFamily="34" charset="0"/>
              <a:buChar char="•"/>
              <a:tabLst>
                <a:tab pos="457200" algn="l"/>
              </a:tabLst>
            </a:pPr>
            <a:r>
              <a:rPr lang="en-GB" sz="1600" dirty="0">
                <a:solidFill>
                  <a:srgbClr val="242424"/>
                </a:solidFill>
                <a:latin typeface="Arial" panose="020B0604020202020204" pitchFamily="34" charset="0"/>
                <a:cs typeface="Arial" panose="020B0604020202020204" pitchFamily="34" charset="0"/>
              </a:rPr>
              <a:t>Financial constraints: The council faces significant financial challenges and limited resources to deliver the strategy's vision and priorities.</a:t>
            </a:r>
          </a:p>
          <a:p>
            <a:pPr marL="285750" indent="-285750">
              <a:lnSpc>
                <a:spcPct val="120000"/>
              </a:lnSpc>
              <a:spcAft>
                <a:spcPts val="800"/>
              </a:spcAft>
              <a:buSzPts val="1000"/>
              <a:buFont typeface="Arial" panose="020B0604020202020204" pitchFamily="34" charset="0"/>
              <a:buChar char="•"/>
              <a:tabLst>
                <a:tab pos="457200" algn="l"/>
              </a:tabLst>
            </a:pPr>
            <a:r>
              <a:rPr lang="en-GB" sz="1600" dirty="0">
                <a:solidFill>
                  <a:srgbClr val="242424"/>
                </a:solidFill>
                <a:latin typeface="Arial" panose="020B0604020202020204" pitchFamily="34" charset="0"/>
                <a:cs typeface="Arial" panose="020B0604020202020204" pitchFamily="34" charset="0"/>
              </a:rPr>
              <a:t>Housing supply and affordability: The city has a high demand for affordable housing that exceeds the available supply. The council needs to enable and support the development of more social and affordable homes.</a:t>
            </a:r>
          </a:p>
          <a:p>
            <a:pPr marL="285750" indent="-285750">
              <a:lnSpc>
                <a:spcPct val="120000"/>
              </a:lnSpc>
              <a:spcAft>
                <a:spcPts val="800"/>
              </a:spcAft>
              <a:buSzPts val="1000"/>
              <a:buFont typeface="Arial" panose="020B0604020202020204" pitchFamily="34" charset="0"/>
              <a:buChar char="•"/>
              <a:tabLst>
                <a:tab pos="457200" algn="l"/>
              </a:tabLst>
            </a:pPr>
            <a:r>
              <a:rPr lang="en-GB" sz="1600" dirty="0">
                <a:solidFill>
                  <a:srgbClr val="242424"/>
                </a:solidFill>
                <a:latin typeface="Arial" panose="020B0604020202020204" pitchFamily="34" charset="0"/>
                <a:cs typeface="Arial" panose="020B0604020202020204" pitchFamily="34" charset="0"/>
              </a:rPr>
              <a:t>Housing quality and standards: The council has to ensure that all housing in the city meets the safety and quality standards set by the government and the Regulator of Social Housing. The council also has to improve the energy efficiency of its own and private sector homes.</a:t>
            </a:r>
          </a:p>
          <a:p>
            <a:pPr marL="285750" indent="-285750">
              <a:lnSpc>
                <a:spcPct val="120000"/>
              </a:lnSpc>
              <a:spcAft>
                <a:spcPts val="800"/>
              </a:spcAft>
              <a:buSzPts val="1000"/>
              <a:buFont typeface="Arial" panose="020B0604020202020204" pitchFamily="34" charset="0"/>
              <a:buChar char="•"/>
              <a:tabLst>
                <a:tab pos="457200" algn="l"/>
              </a:tabLst>
            </a:pPr>
            <a:r>
              <a:rPr lang="en-GB" sz="1600" dirty="0">
                <a:solidFill>
                  <a:srgbClr val="242424"/>
                </a:solidFill>
                <a:latin typeface="Arial" panose="020B0604020202020204" pitchFamily="34" charset="0"/>
                <a:cs typeface="Arial" panose="020B0604020202020204" pitchFamily="34" charset="0"/>
              </a:rPr>
              <a:t>Homelessness and rough sleeping: The council has to prevent and reduce homelessness and rough sleeping, which have increased in the city and nationally. The council also has to end the routine use of B&amp;B for families with children.</a:t>
            </a:r>
          </a:p>
          <a:p>
            <a:pPr marL="285750" indent="-285750">
              <a:lnSpc>
                <a:spcPct val="120000"/>
              </a:lnSpc>
              <a:spcAft>
                <a:spcPts val="800"/>
              </a:spcAft>
              <a:buSzPts val="1000"/>
              <a:buFont typeface="Arial" panose="020B0604020202020204" pitchFamily="34" charset="0"/>
              <a:buChar char="•"/>
              <a:tabLst>
                <a:tab pos="457200" algn="l"/>
              </a:tabLst>
            </a:pPr>
            <a:r>
              <a:rPr lang="en-GB" sz="1600" dirty="0">
                <a:solidFill>
                  <a:srgbClr val="242424"/>
                </a:solidFill>
                <a:latin typeface="Arial" panose="020B0604020202020204" pitchFamily="34" charset="0"/>
                <a:cs typeface="Arial" panose="020B0604020202020204" pitchFamily="34" charset="0"/>
              </a:rPr>
              <a:t>Housing and support needs: The City Council has to respond to the needs of a diverse range of people with different and changing needs associated with age, health, disability, and levels of vulnerability.</a:t>
            </a:r>
          </a:p>
          <a:p>
            <a:endParaRPr lang="en-GB" dirty="0"/>
          </a:p>
        </p:txBody>
      </p:sp>
    </p:spTree>
    <p:extLst>
      <p:ext uri="{BB962C8B-B14F-4D97-AF65-F5344CB8AC3E}">
        <p14:creationId xmlns:p14="http://schemas.microsoft.com/office/powerpoint/2010/main" val="170345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24C5BC-DFDA-44A1-B053-B121105A232A}"/>
              </a:ext>
            </a:extLst>
          </p:cNvPr>
          <p:cNvSpPr txBox="1"/>
          <p:nvPr/>
        </p:nvSpPr>
        <p:spPr>
          <a:xfrm>
            <a:off x="552450" y="190500"/>
            <a:ext cx="5543550" cy="830997"/>
          </a:xfrm>
          <a:prstGeom prst="rect">
            <a:avLst/>
          </a:prstGeom>
          <a:noFill/>
        </p:spPr>
        <p:txBody>
          <a:bodyPr wrap="square" rtlCol="0">
            <a:spAutoFit/>
          </a:bodyPr>
          <a:lstStyle/>
          <a:p>
            <a:r>
              <a:rPr lang="en-GB" sz="4800" b="1" dirty="0">
                <a:solidFill>
                  <a:srgbClr val="CCCC00"/>
                </a:solidFill>
                <a:latin typeface="Arial" panose="020B0604020202020204" pitchFamily="34" charset="0"/>
                <a:cs typeface="Arial" panose="020B0604020202020204" pitchFamily="34" charset="0"/>
              </a:rPr>
              <a:t>Key Initiatives</a:t>
            </a:r>
            <a:endParaRPr lang="en-GB" sz="4800" dirty="0">
              <a:solidFill>
                <a:srgbClr val="CCCC00"/>
              </a:solidFill>
            </a:endParaRPr>
          </a:p>
        </p:txBody>
      </p:sp>
      <p:sp>
        <p:nvSpPr>
          <p:cNvPr id="3" name="TextBox 2">
            <a:extLst>
              <a:ext uri="{FF2B5EF4-FFF2-40B4-BE49-F238E27FC236}">
                <a16:creationId xmlns:a16="http://schemas.microsoft.com/office/drawing/2014/main" id="{7880515D-27E9-4DE7-BB9B-3D607C19CC74}"/>
              </a:ext>
            </a:extLst>
          </p:cNvPr>
          <p:cNvSpPr txBox="1"/>
          <p:nvPr/>
        </p:nvSpPr>
        <p:spPr>
          <a:xfrm>
            <a:off x="552450" y="1333500"/>
            <a:ext cx="9486900" cy="3970318"/>
          </a:xfrm>
          <a:prstGeom prst="rect">
            <a:avLst/>
          </a:prstGeom>
          <a:noFill/>
        </p:spPr>
        <p:txBody>
          <a:bodyPr wrap="square" rtlCol="0">
            <a:spAutoFit/>
          </a:bodyPr>
          <a:lstStyle/>
          <a:p>
            <a:pPr marL="285750" indent="-285750">
              <a:buFont typeface="Arial" panose="020B0604020202020204" pitchFamily="34" charset="0"/>
              <a:buChar char="•"/>
            </a:pPr>
            <a:r>
              <a:rPr lang="en-GB" dirty="0"/>
              <a:t>Work with partners to deliver new housing and quality new neighbourhoods that meet the City's vision and needs.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Review the Housing Allocations Policy and work with social housing providers to maximise the use of existing affordable homes and reduce overcrowding and under-occupation.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Prevent and reduce homelessness and end the routine use of B&amp;B for families with children.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Work with the Place-Based Partnership to enable integrated partnerships between health, housing, and social care to promote investment in housing and our collectively identified priorities.</a:t>
            </a:r>
          </a:p>
          <a:p>
            <a:endParaRPr lang="en-GB" dirty="0"/>
          </a:p>
        </p:txBody>
      </p:sp>
    </p:spTree>
    <p:extLst>
      <p:ext uri="{BB962C8B-B14F-4D97-AF65-F5344CB8AC3E}">
        <p14:creationId xmlns:p14="http://schemas.microsoft.com/office/powerpoint/2010/main" val="3610342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DDFCA0-E503-4B3E-AA98-F562EE892460}"/>
              </a:ext>
            </a:extLst>
          </p:cNvPr>
          <p:cNvSpPr txBox="1"/>
          <p:nvPr/>
        </p:nvSpPr>
        <p:spPr>
          <a:xfrm>
            <a:off x="647700" y="176629"/>
            <a:ext cx="8772525" cy="769441"/>
          </a:xfrm>
          <a:prstGeom prst="rect">
            <a:avLst/>
          </a:prstGeom>
          <a:noFill/>
        </p:spPr>
        <p:txBody>
          <a:bodyPr wrap="square" rtlCol="0">
            <a:spAutoFit/>
          </a:bodyPr>
          <a:lstStyle/>
          <a:p>
            <a:r>
              <a:rPr lang="en-GB" sz="4400" b="1" dirty="0">
                <a:solidFill>
                  <a:srgbClr val="CCCC00"/>
                </a:solidFill>
              </a:rPr>
              <a:t>Key Actions</a:t>
            </a:r>
          </a:p>
        </p:txBody>
      </p:sp>
      <p:sp>
        <p:nvSpPr>
          <p:cNvPr id="3" name="TextBox 2">
            <a:extLst>
              <a:ext uri="{FF2B5EF4-FFF2-40B4-BE49-F238E27FC236}">
                <a16:creationId xmlns:a16="http://schemas.microsoft.com/office/drawing/2014/main" id="{12764659-AFED-49DE-87D0-79F2A9FB3488}"/>
              </a:ext>
            </a:extLst>
          </p:cNvPr>
          <p:cNvSpPr txBox="1"/>
          <p:nvPr/>
        </p:nvSpPr>
        <p:spPr>
          <a:xfrm>
            <a:off x="647700" y="977740"/>
            <a:ext cx="10706100" cy="4524315"/>
          </a:xfrm>
          <a:prstGeom prst="rect">
            <a:avLst/>
          </a:prstGeom>
          <a:noFill/>
        </p:spPr>
        <p:txBody>
          <a:bodyPr wrap="square" rtlCol="0">
            <a:spAutoFit/>
          </a:bodyPr>
          <a:lstStyle/>
          <a:p>
            <a:pPr marL="342900" indent="-342900">
              <a:buFont typeface="+mj-lt"/>
              <a:buAutoNum type="arabicParenR"/>
            </a:pPr>
            <a:r>
              <a:rPr lang="en-GB" dirty="0"/>
              <a:t>Supporting regeneration and economic growth </a:t>
            </a:r>
          </a:p>
          <a:p>
            <a:pPr marL="342900" indent="-342900">
              <a:buFont typeface="+mj-lt"/>
              <a:buAutoNum type="arabicParenR"/>
            </a:pPr>
            <a:r>
              <a:rPr lang="en-GB" dirty="0"/>
              <a:t>Encouraging age-friendly and health-promoting homes and neighbourhoods</a:t>
            </a:r>
          </a:p>
          <a:p>
            <a:pPr marL="342900" indent="-342900">
              <a:buFont typeface="+mj-lt"/>
              <a:buAutoNum type="arabicParenR"/>
            </a:pPr>
            <a:r>
              <a:rPr lang="en-GB" dirty="0"/>
              <a:t>Building homes and neighbourhoods for a greener Nottingham</a:t>
            </a:r>
          </a:p>
          <a:p>
            <a:pPr marL="342900" indent="-342900">
              <a:buFont typeface="+mj-lt"/>
              <a:buAutoNum type="arabicParenR"/>
            </a:pPr>
            <a:r>
              <a:rPr lang="en-GB" dirty="0"/>
              <a:t>Bringing empty homes back into use </a:t>
            </a:r>
          </a:p>
          <a:p>
            <a:pPr marL="342900" indent="-342900">
              <a:buFont typeface="+mj-lt"/>
              <a:buAutoNum type="arabicParenR"/>
            </a:pPr>
            <a:r>
              <a:rPr lang="en-GB" dirty="0"/>
              <a:t>Achieving the right balance of student housing</a:t>
            </a:r>
          </a:p>
          <a:p>
            <a:pPr marL="342900" indent="-342900">
              <a:buFont typeface="+mj-lt"/>
              <a:buAutoNum type="arabicParenR"/>
            </a:pPr>
            <a:r>
              <a:rPr lang="en-GB" dirty="0"/>
              <a:t>Improving neighbourhoods, homes, and services for our tenants</a:t>
            </a:r>
          </a:p>
          <a:p>
            <a:pPr marL="342900" indent="-342900">
              <a:buFont typeface="+mj-lt"/>
              <a:buAutoNum type="arabicParenR"/>
            </a:pPr>
            <a:r>
              <a:rPr lang="en-GB" dirty="0"/>
              <a:t>Ensuring social housing landlords invest in their homes and in neighbourhoods in Nottingham</a:t>
            </a:r>
          </a:p>
          <a:p>
            <a:pPr marL="342900" indent="-342900">
              <a:buFont typeface="+mj-lt"/>
              <a:buAutoNum type="arabicParenR"/>
            </a:pPr>
            <a:r>
              <a:rPr lang="en-GB" dirty="0"/>
              <a:t>Ensuring that homes in the private rented sector are high quality, sustainable, and secure</a:t>
            </a:r>
          </a:p>
          <a:p>
            <a:pPr marL="342900" indent="-342900">
              <a:buFont typeface="+mj-lt"/>
              <a:buAutoNum type="arabicParenR"/>
            </a:pPr>
            <a:r>
              <a:rPr lang="en-GB" dirty="0"/>
              <a:t>Supporting owner occupiers with low incomes to maintain their homes</a:t>
            </a:r>
          </a:p>
          <a:p>
            <a:pPr marL="342900" indent="-342900">
              <a:buFont typeface="+mj-lt"/>
              <a:buAutoNum type="arabicParenR"/>
            </a:pPr>
            <a:r>
              <a:rPr lang="en-GB" dirty="0"/>
              <a:t>Making best use of affordable housing  </a:t>
            </a:r>
          </a:p>
          <a:p>
            <a:pPr marL="342900" indent="-342900">
              <a:buFont typeface="+mj-lt"/>
              <a:buAutoNum type="arabicParenR"/>
            </a:pPr>
            <a:r>
              <a:rPr lang="en-GB" dirty="0"/>
              <a:t>Supporting the development of affordable homes </a:t>
            </a:r>
          </a:p>
          <a:p>
            <a:pPr marL="342900" indent="-342900">
              <a:buFont typeface="+mj-lt"/>
              <a:buAutoNum type="arabicParenR"/>
            </a:pPr>
            <a:r>
              <a:rPr lang="en-GB" dirty="0"/>
              <a:t>Preventing homelessness and rough sleeping</a:t>
            </a:r>
          </a:p>
          <a:p>
            <a:pPr marL="342900" indent="-342900">
              <a:buFont typeface="+mj-lt"/>
              <a:buAutoNum type="arabicParenR"/>
            </a:pPr>
            <a:r>
              <a:rPr lang="en-GB" dirty="0"/>
              <a:t>In partnership with health, social care and other partner agencies, supporting vulnerable people to live independently.</a:t>
            </a:r>
          </a:p>
          <a:p>
            <a:pPr marL="342900" indent="-342900">
              <a:buFont typeface="+mj-lt"/>
              <a:buAutoNum type="arabicParenR"/>
            </a:pPr>
            <a:r>
              <a:rPr lang="en-GB" dirty="0"/>
              <a:t>Meeting the needs and aspirations of minority community groups</a:t>
            </a:r>
          </a:p>
          <a:p>
            <a:endParaRPr lang="en-GB" dirty="0"/>
          </a:p>
        </p:txBody>
      </p:sp>
    </p:spTree>
    <p:extLst>
      <p:ext uri="{BB962C8B-B14F-4D97-AF65-F5344CB8AC3E}">
        <p14:creationId xmlns:p14="http://schemas.microsoft.com/office/powerpoint/2010/main" val="3883317507"/>
      </p:ext>
    </p:extLst>
  </p:cSld>
  <p:clrMapOvr>
    <a:masterClrMapping/>
  </p:clrMapOvr>
</p:sld>
</file>

<file path=ppt/theme/theme1.xml><?xml version="1.0" encoding="utf-8"?>
<a:theme xmlns:a="http://schemas.openxmlformats.org/drawingml/2006/main" name="Powerpoint template_standard view">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F03ED33C90E8B469B8BEBA14F2D9DEC" ma:contentTypeVersion="13" ma:contentTypeDescription="Create a new document." ma:contentTypeScope="" ma:versionID="e403b50564cff3db4d018e9339add0f8">
  <xsd:schema xmlns:xsd="http://www.w3.org/2001/XMLSchema" xmlns:xs="http://www.w3.org/2001/XMLSchema" xmlns:p="http://schemas.microsoft.com/office/2006/metadata/properties" xmlns:ns2="064cd3b1-60ff-4f60-8ef7-1a8fcdd4a53b" xmlns:ns3="7b061d7a-a674-4d5c-80d8-b416253c4f91" targetNamespace="http://schemas.microsoft.com/office/2006/metadata/properties" ma:root="true" ma:fieldsID="838c4689f3a78eb54c372c98f2adf90d" ns2:_="" ns3:_="">
    <xsd:import namespace="064cd3b1-60ff-4f60-8ef7-1a8fcdd4a53b"/>
    <xsd:import namespace="7b061d7a-a674-4d5c-80d8-b416253c4f9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4cd3b1-60ff-4f60-8ef7-1a8fcdd4a53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9819879-1417-4ebd-ac9c-ad650188f95c}" ma:internalName="TaxCatchAll" ma:showField="CatchAllData" ma:web="064cd3b1-60ff-4f60-8ef7-1a8fcdd4a53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b061d7a-a674-4d5c-80d8-b416253c4f9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bead0dd-f964-4ef9-8e58-aedd6ddb9887"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F0DC92-0882-4227-B133-EF4BA7E74E11}">
  <ds:schemaRefs>
    <ds:schemaRef ds:uri="http://schemas.microsoft.com/sharepoint/v3/contenttype/forms"/>
  </ds:schemaRefs>
</ds:datastoreItem>
</file>

<file path=customXml/itemProps2.xml><?xml version="1.0" encoding="utf-8"?>
<ds:datastoreItem xmlns:ds="http://schemas.openxmlformats.org/officeDocument/2006/customXml" ds:itemID="{655A5EF9-3053-4286-9F8F-0F12060A9D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4cd3b1-60ff-4f60-8ef7-1a8fcdd4a53b"/>
    <ds:schemaRef ds:uri="7b061d7a-a674-4d5c-80d8-b416253c4f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3422</TotalTime>
  <Words>1185</Words>
  <Application>Microsoft Office PowerPoint</Application>
  <PresentationFormat>Widescreen</PresentationFormat>
  <Paragraphs>85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HelveticaNeue</vt:lpstr>
      <vt:lpstr>Symbol</vt:lpstr>
      <vt:lpstr>Wingdings</vt:lpstr>
      <vt:lpstr>Powerpoint template_standard view</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Homes Fit for the Future Nottingham’s Housing Strategy 2024-2028</dc:title>
  <dc:creator>Moh hussein</dc:creator>
  <cp:lastModifiedBy>Ruth Stallwood</cp:lastModifiedBy>
  <cp:revision>18</cp:revision>
  <cp:lastPrinted>2024-07-16T09:03:57Z</cp:lastPrinted>
  <dcterms:created xsi:type="dcterms:W3CDTF">2024-04-23T08:11:08Z</dcterms:created>
  <dcterms:modified xsi:type="dcterms:W3CDTF">2024-07-17T13:59:43Z</dcterms:modified>
</cp:coreProperties>
</file>