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147473339" r:id="rId2"/>
    <p:sldId id="2147473341" r:id="rId3"/>
    <p:sldId id="2147473342" r:id="rId4"/>
    <p:sldId id="2147473343" r:id="rId5"/>
    <p:sldId id="2147473344" r:id="rId6"/>
    <p:sldId id="2147473693" r:id="rId7"/>
    <p:sldId id="2147473352" r:id="rId8"/>
    <p:sldId id="2147473353" r:id="rId9"/>
    <p:sldId id="2147473695" r:id="rId10"/>
    <p:sldId id="2147473277" r:id="rId11"/>
    <p:sldId id="373" r:id="rId12"/>
    <p:sldId id="2147473405" r:id="rId13"/>
    <p:sldId id="3283" r:id="rId14"/>
    <p:sldId id="2147473397" r:id="rId15"/>
    <p:sldId id="2147473398" r:id="rId16"/>
    <p:sldId id="2147473691" r:id="rId17"/>
    <p:sldId id="2147473402" r:id="rId18"/>
    <p:sldId id="2147473406" r:id="rId19"/>
    <p:sldId id="2147473278" r:id="rId20"/>
    <p:sldId id="436" r:id="rId21"/>
    <p:sldId id="2147473392" r:id="rId22"/>
    <p:sldId id="2147473404" r:id="rId23"/>
    <p:sldId id="2147473645" r:id="rId24"/>
    <p:sldId id="2147473367" r:id="rId25"/>
    <p:sldId id="2147473351" r:id="rId26"/>
    <p:sldId id="2147473696" r:id="rId27"/>
    <p:sldId id="2147473697" r:id="rId28"/>
    <p:sldId id="2147473365" r:id="rId29"/>
    <p:sldId id="2147473698" r:id="rId30"/>
    <p:sldId id="2147473149" r:id="rId31"/>
    <p:sldId id="2147473699" r:id="rId32"/>
    <p:sldId id="2147473206" r:id="rId33"/>
  </p:sldIdLst>
  <p:sldSz cx="12192000" cy="6858000"/>
  <p:notesSz cx="6888163" cy="10021888"/>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13D6A"/>
    <a:srgbClr val="2092B6"/>
    <a:srgbClr val="ED7936"/>
    <a:srgbClr val="9B5BA5"/>
    <a:srgbClr val="201562"/>
    <a:srgbClr val="8AB23E"/>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93" autoAdjust="0"/>
  </p:normalViewPr>
  <p:slideViewPr>
    <p:cSldViewPr snapToGrid="0">
      <p:cViewPr varScale="1">
        <p:scale>
          <a:sx n="56" d="100"/>
          <a:sy n="56" d="100"/>
        </p:scale>
        <p:origin x="1685" y="4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Marong" userId="1a086cbe-a5cb-45f1-8f95-6ebb1514655d" providerId="ADAL" clId="{F78DE7CF-A316-409A-BEED-83CA0151373B}"/>
    <pc:docChg chg="mod">
      <pc:chgData name="Susan Marong" userId="1a086cbe-a5cb-45f1-8f95-6ebb1514655d" providerId="ADAL" clId="{F78DE7CF-A316-409A-BEED-83CA0151373B}" dt="2025-11-06T10:09:13.020"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4871" cy="502834"/>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9" y="2"/>
            <a:ext cx="2984871" cy="502834"/>
          </a:xfrm>
          <a:prstGeom prst="rect">
            <a:avLst/>
          </a:prstGeom>
        </p:spPr>
        <p:txBody>
          <a:bodyPr vert="horz" lIns="96625" tIns="48312" rIns="96625" bIns="48312" rtlCol="0"/>
          <a:lstStyle>
            <a:lvl1pPr algn="r">
              <a:defRPr sz="1300"/>
            </a:lvl1pPr>
          </a:lstStyle>
          <a:p>
            <a:fld id="{300812B7-BA50-4B3C-BA1C-072AD8F34562}" type="datetimeFigureOut">
              <a:rPr lang="en-GB" smtClean="0"/>
              <a:t>06/11/2025</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9" y="9519055"/>
            <a:ext cx="2984871" cy="502834"/>
          </a:xfrm>
          <a:prstGeom prst="rect">
            <a:avLst/>
          </a:prstGeom>
        </p:spPr>
        <p:txBody>
          <a:bodyPr vert="horz" lIns="96625" tIns="48312" rIns="96625" bIns="48312" rtlCol="0" anchor="b"/>
          <a:lstStyle>
            <a:lvl1pPr algn="r">
              <a:defRPr sz="1300"/>
            </a:lvl1pPr>
          </a:lstStyle>
          <a:p>
            <a:fld id="{18D88139-8EF8-47E7-8E0D-D2B3490E220A}" type="slidenum">
              <a:rPr lang="en-GB" smtClean="0"/>
              <a:t>‹#›</a:t>
            </a:fld>
            <a:endParaRPr lang="en-GB"/>
          </a:p>
        </p:txBody>
      </p:sp>
    </p:spTree>
    <p:extLst>
      <p:ext uri="{BB962C8B-B14F-4D97-AF65-F5344CB8AC3E}">
        <p14:creationId xmlns:p14="http://schemas.microsoft.com/office/powerpoint/2010/main" val="355660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1</a:t>
            </a:fld>
            <a:endParaRPr lang="en-GB"/>
          </a:p>
        </p:txBody>
      </p:sp>
    </p:spTree>
    <p:extLst>
      <p:ext uri="{BB962C8B-B14F-4D97-AF65-F5344CB8AC3E}">
        <p14:creationId xmlns:p14="http://schemas.microsoft.com/office/powerpoint/2010/main" val="206393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D5BD4-8FF3-C915-8147-25F7E9363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7E193-89EF-BB0E-A271-B9B84ABD9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11904-C8E1-C4BC-478A-772C60DEBA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ECC6E8-35F0-53C2-9621-DAB3CEBFB8A7}"/>
              </a:ext>
            </a:extLst>
          </p:cNvPr>
          <p:cNvSpPr>
            <a:spLocks noGrp="1"/>
          </p:cNvSpPr>
          <p:nvPr>
            <p:ph type="sldNum" sz="quarter" idx="5"/>
          </p:nvPr>
        </p:nvSpPr>
        <p:spPr/>
        <p:txBody>
          <a:bodyPr/>
          <a:lstStyle/>
          <a:p>
            <a:fld id="{5A89FBD9-7137-4D5C-A793-2620AAF05C84}" type="slidenum">
              <a:rPr lang="en-GB" smtClean="0"/>
              <a:t>10</a:t>
            </a:fld>
            <a:endParaRPr lang="en-GB"/>
          </a:p>
        </p:txBody>
      </p:sp>
    </p:spTree>
    <p:extLst>
      <p:ext uri="{BB962C8B-B14F-4D97-AF65-F5344CB8AC3E}">
        <p14:creationId xmlns:p14="http://schemas.microsoft.com/office/powerpoint/2010/main" val="123316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7D8A81-1115-45E6-905D-FE63D462F5E6}" type="slidenum">
              <a:rPr lang="en-GB" smtClean="0"/>
              <a:t>11</a:t>
            </a:fld>
            <a:endParaRPr lang="en-GB"/>
          </a:p>
        </p:txBody>
      </p:sp>
    </p:spTree>
    <p:extLst>
      <p:ext uri="{BB962C8B-B14F-4D97-AF65-F5344CB8AC3E}">
        <p14:creationId xmlns:p14="http://schemas.microsoft.com/office/powerpoint/2010/main" val="72958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12</a:t>
            </a:fld>
            <a:endParaRPr lang="en-GB"/>
          </a:p>
        </p:txBody>
      </p:sp>
    </p:spTree>
    <p:extLst>
      <p:ext uri="{BB962C8B-B14F-4D97-AF65-F5344CB8AC3E}">
        <p14:creationId xmlns:p14="http://schemas.microsoft.com/office/powerpoint/2010/main" val="330668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FBCC0D-8FF5-443F-9901-3DCE19179E7B}" type="slidenum">
              <a:rPr lang="en-GB" smtClean="0"/>
              <a:t>13</a:t>
            </a:fld>
            <a:endParaRPr lang="en-GB"/>
          </a:p>
        </p:txBody>
      </p:sp>
    </p:spTree>
    <p:extLst>
      <p:ext uri="{BB962C8B-B14F-4D97-AF65-F5344CB8AC3E}">
        <p14:creationId xmlns:p14="http://schemas.microsoft.com/office/powerpoint/2010/main" val="357541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14</a:t>
            </a:fld>
            <a:endParaRPr lang="en-GB"/>
          </a:p>
        </p:txBody>
      </p:sp>
    </p:spTree>
    <p:extLst>
      <p:ext uri="{BB962C8B-B14F-4D97-AF65-F5344CB8AC3E}">
        <p14:creationId xmlns:p14="http://schemas.microsoft.com/office/powerpoint/2010/main" val="2529939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3D0FF-E724-CCCF-80B9-30ACF552F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32097-BF86-7A10-F47E-C3E32C9EF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C0D39-8033-DC71-A009-8E75EEB3FA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670BFD3-6DEC-DBE1-7503-80C9CCDD0934}"/>
              </a:ext>
            </a:extLst>
          </p:cNvPr>
          <p:cNvSpPr>
            <a:spLocks noGrp="1"/>
          </p:cNvSpPr>
          <p:nvPr>
            <p:ph type="sldNum" sz="quarter" idx="5"/>
          </p:nvPr>
        </p:nvSpPr>
        <p:spPr/>
        <p:txBody>
          <a:bodyPr/>
          <a:lstStyle/>
          <a:p>
            <a:fld id="{18D88139-8EF8-47E7-8E0D-D2B3490E220A}" type="slidenum">
              <a:rPr lang="en-GB" smtClean="0"/>
              <a:t>15</a:t>
            </a:fld>
            <a:endParaRPr lang="en-GB"/>
          </a:p>
        </p:txBody>
      </p:sp>
    </p:spTree>
    <p:extLst>
      <p:ext uri="{BB962C8B-B14F-4D97-AF65-F5344CB8AC3E}">
        <p14:creationId xmlns:p14="http://schemas.microsoft.com/office/powerpoint/2010/main" val="381833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610"/>
            <a:ext cx="5683250" cy="5001670"/>
          </a:xfrm>
        </p:spPr>
        <p:txBody>
          <a:bodyPr/>
          <a:lstStyle/>
          <a:p>
            <a:endParaRPr lang="en-GB" dirty="0"/>
          </a:p>
        </p:txBody>
      </p:sp>
      <p:sp>
        <p:nvSpPr>
          <p:cNvPr id="4" name="Slide Number Placeholder 3"/>
          <p:cNvSpPr>
            <a:spLocks noGrp="1"/>
          </p:cNvSpPr>
          <p:nvPr>
            <p:ph type="sldNum" sz="quarter" idx="5"/>
          </p:nvPr>
        </p:nvSpPr>
        <p:spPr/>
        <p:txBody>
          <a:bodyPr/>
          <a:lstStyle/>
          <a:p>
            <a:fld id="{18D88139-8EF8-47E7-8E0D-D2B3490E220A}" type="slidenum">
              <a:rPr lang="en-GB" smtClean="0"/>
              <a:t>16</a:t>
            </a:fld>
            <a:endParaRPr lang="en-GB"/>
          </a:p>
        </p:txBody>
      </p:sp>
    </p:spTree>
    <p:extLst>
      <p:ext uri="{BB962C8B-B14F-4D97-AF65-F5344CB8AC3E}">
        <p14:creationId xmlns:p14="http://schemas.microsoft.com/office/powerpoint/2010/main" val="426313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17</a:t>
            </a:fld>
            <a:endParaRPr lang="en-GB"/>
          </a:p>
        </p:txBody>
      </p:sp>
    </p:spTree>
    <p:extLst>
      <p:ext uri="{BB962C8B-B14F-4D97-AF65-F5344CB8AC3E}">
        <p14:creationId xmlns:p14="http://schemas.microsoft.com/office/powerpoint/2010/main" val="293739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18</a:t>
            </a:fld>
            <a:endParaRPr lang="en-GB"/>
          </a:p>
        </p:txBody>
      </p:sp>
    </p:spTree>
    <p:extLst>
      <p:ext uri="{BB962C8B-B14F-4D97-AF65-F5344CB8AC3E}">
        <p14:creationId xmlns:p14="http://schemas.microsoft.com/office/powerpoint/2010/main" val="187905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9DFC8-A742-A6EA-13B2-46675FC6B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A0B7D-6EB0-476E-C890-765942076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CADB1-0406-24F0-CC24-22BBE6F4D7C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280889-45C6-368B-3929-CB92B5BFA3EA}"/>
              </a:ext>
            </a:extLst>
          </p:cNvPr>
          <p:cNvSpPr>
            <a:spLocks noGrp="1"/>
          </p:cNvSpPr>
          <p:nvPr>
            <p:ph type="sldNum" sz="quarter" idx="5"/>
          </p:nvPr>
        </p:nvSpPr>
        <p:spPr/>
        <p:txBody>
          <a:bodyPr/>
          <a:lstStyle/>
          <a:p>
            <a:fld id="{5A89FBD9-7137-4D5C-A793-2620AAF05C84}" type="slidenum">
              <a:rPr lang="en-GB" smtClean="0"/>
              <a:t>19</a:t>
            </a:fld>
            <a:endParaRPr lang="en-GB"/>
          </a:p>
        </p:txBody>
      </p:sp>
    </p:spTree>
    <p:extLst>
      <p:ext uri="{BB962C8B-B14F-4D97-AF65-F5344CB8AC3E}">
        <p14:creationId xmlns:p14="http://schemas.microsoft.com/office/powerpoint/2010/main" val="363228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2</a:t>
            </a:fld>
            <a:endParaRPr lang="en-GB"/>
          </a:p>
        </p:txBody>
      </p:sp>
    </p:spTree>
    <p:extLst>
      <p:ext uri="{BB962C8B-B14F-4D97-AF65-F5344CB8AC3E}">
        <p14:creationId xmlns:p14="http://schemas.microsoft.com/office/powerpoint/2010/main" val="2802477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DFBCC0D-8FF5-443F-9901-3DCE19179E7B}" type="slidenum">
              <a:rPr lang="en-GB" smtClean="0"/>
              <a:t>20</a:t>
            </a:fld>
            <a:endParaRPr lang="en-GB"/>
          </a:p>
        </p:txBody>
      </p:sp>
    </p:spTree>
    <p:extLst>
      <p:ext uri="{BB962C8B-B14F-4D97-AF65-F5344CB8AC3E}">
        <p14:creationId xmlns:p14="http://schemas.microsoft.com/office/powerpoint/2010/main" val="278904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FCD8A-7600-C599-957A-D81F3887E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88493-F9A5-C0DC-4096-56BFB2ED6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87B2A-CA76-1E6F-15E4-2F7D812840C2}"/>
              </a:ext>
            </a:extLst>
          </p:cNvPr>
          <p:cNvSpPr>
            <a:spLocks noGrp="1"/>
          </p:cNvSpPr>
          <p:nvPr>
            <p:ph type="body" idx="1"/>
          </p:nvPr>
        </p:nvSpPr>
        <p:spPr>
          <a:xfrm>
            <a:off x="688817" y="4823033"/>
            <a:ext cx="5510530" cy="4418937"/>
          </a:xfrm>
        </p:spPr>
        <p:txBody>
          <a:bodyPr/>
          <a:lstStyle/>
          <a:p>
            <a:endParaRPr lang="en-GB"/>
          </a:p>
        </p:txBody>
      </p:sp>
      <p:sp>
        <p:nvSpPr>
          <p:cNvPr id="4" name="Slide Number Placeholder 3">
            <a:extLst>
              <a:ext uri="{FF2B5EF4-FFF2-40B4-BE49-F238E27FC236}">
                <a16:creationId xmlns:a16="http://schemas.microsoft.com/office/drawing/2014/main" id="{C8BB8EB3-C081-DAC6-FFC0-B18A4921E52B}"/>
              </a:ext>
            </a:extLst>
          </p:cNvPr>
          <p:cNvSpPr>
            <a:spLocks noGrp="1"/>
          </p:cNvSpPr>
          <p:nvPr>
            <p:ph type="sldNum" sz="quarter" idx="5"/>
          </p:nvPr>
        </p:nvSpPr>
        <p:spPr/>
        <p:txBody>
          <a:bodyPr/>
          <a:lstStyle/>
          <a:p>
            <a:fld id="{18D88139-8EF8-47E7-8E0D-D2B3490E220A}" type="slidenum">
              <a:rPr lang="en-GB" smtClean="0"/>
              <a:t>21</a:t>
            </a:fld>
            <a:endParaRPr lang="en-GB"/>
          </a:p>
        </p:txBody>
      </p:sp>
    </p:spTree>
    <p:extLst>
      <p:ext uri="{BB962C8B-B14F-4D97-AF65-F5344CB8AC3E}">
        <p14:creationId xmlns:p14="http://schemas.microsoft.com/office/powerpoint/2010/main" val="3294133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22</a:t>
            </a:fld>
            <a:endParaRPr lang="en-GB"/>
          </a:p>
        </p:txBody>
      </p:sp>
    </p:spTree>
    <p:extLst>
      <p:ext uri="{BB962C8B-B14F-4D97-AF65-F5344CB8AC3E}">
        <p14:creationId xmlns:p14="http://schemas.microsoft.com/office/powerpoint/2010/main" val="2616785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23</a:t>
            </a:fld>
            <a:endParaRPr lang="en-GB"/>
          </a:p>
        </p:txBody>
      </p:sp>
    </p:spTree>
    <p:extLst>
      <p:ext uri="{BB962C8B-B14F-4D97-AF65-F5344CB8AC3E}">
        <p14:creationId xmlns:p14="http://schemas.microsoft.com/office/powerpoint/2010/main" val="3225842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25</a:t>
            </a:fld>
            <a:endParaRPr lang="en-GB"/>
          </a:p>
        </p:txBody>
      </p:sp>
    </p:spTree>
    <p:extLst>
      <p:ext uri="{BB962C8B-B14F-4D97-AF65-F5344CB8AC3E}">
        <p14:creationId xmlns:p14="http://schemas.microsoft.com/office/powerpoint/2010/main" val="1161793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DFC4-248D-4E69-011D-DA3D172C0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4D2546-82DA-8D2C-1DC0-3FBC3CA13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69A81-C005-D9F2-E4A7-BD479AB83D54}"/>
              </a:ext>
            </a:extLst>
          </p:cNvPr>
          <p:cNvSpPr>
            <a:spLocks noGrp="1"/>
          </p:cNvSpPr>
          <p:nvPr>
            <p:ph type="body" idx="1"/>
          </p:nvPr>
        </p:nvSpPr>
        <p:spPr/>
        <p:txBody>
          <a:bodyPr/>
          <a:lstStyle/>
          <a:p>
            <a:pPr algn="l">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0AD68B17-7B36-0377-0655-DDA653A3E847}"/>
              </a:ext>
            </a:extLst>
          </p:cNvPr>
          <p:cNvSpPr>
            <a:spLocks noGrp="1"/>
          </p:cNvSpPr>
          <p:nvPr>
            <p:ph type="sldNum" sz="quarter" idx="5"/>
          </p:nvPr>
        </p:nvSpPr>
        <p:spPr/>
        <p:txBody>
          <a:bodyPr/>
          <a:lstStyle/>
          <a:p>
            <a:fld id="{18D88139-8EF8-47E7-8E0D-D2B3490E220A}" type="slidenum">
              <a:rPr lang="en-GB" smtClean="0"/>
              <a:t>26</a:t>
            </a:fld>
            <a:endParaRPr lang="en-GB"/>
          </a:p>
        </p:txBody>
      </p:sp>
    </p:spTree>
    <p:extLst>
      <p:ext uri="{BB962C8B-B14F-4D97-AF65-F5344CB8AC3E}">
        <p14:creationId xmlns:p14="http://schemas.microsoft.com/office/powerpoint/2010/main" val="1298892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02B5F-A1A3-CD31-BF23-643EAFA62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BD985-315D-C199-89DE-9ADCBD2BD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34955-0106-5E0B-82CA-3A246054FB0C}"/>
              </a:ext>
            </a:extLst>
          </p:cNvPr>
          <p:cNvSpPr>
            <a:spLocks noGrp="1"/>
          </p:cNvSpPr>
          <p:nvPr>
            <p:ph type="body" idx="1"/>
          </p:nvPr>
        </p:nvSpPr>
        <p:spPr/>
        <p:txBody>
          <a:bodyPr/>
          <a:lstStyle/>
          <a:p>
            <a:pPr algn="l">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CA2A9230-1D71-BA28-D8D9-7594AAFE6FE7}"/>
              </a:ext>
            </a:extLst>
          </p:cNvPr>
          <p:cNvSpPr>
            <a:spLocks noGrp="1"/>
          </p:cNvSpPr>
          <p:nvPr>
            <p:ph type="sldNum" sz="quarter" idx="5"/>
          </p:nvPr>
        </p:nvSpPr>
        <p:spPr/>
        <p:txBody>
          <a:bodyPr/>
          <a:lstStyle/>
          <a:p>
            <a:fld id="{18D88139-8EF8-47E7-8E0D-D2B3490E220A}" type="slidenum">
              <a:rPr lang="en-GB" smtClean="0"/>
              <a:t>27</a:t>
            </a:fld>
            <a:endParaRPr lang="en-GB"/>
          </a:p>
        </p:txBody>
      </p:sp>
    </p:spTree>
    <p:extLst>
      <p:ext uri="{BB962C8B-B14F-4D97-AF65-F5344CB8AC3E}">
        <p14:creationId xmlns:p14="http://schemas.microsoft.com/office/powerpoint/2010/main" val="364156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29</a:t>
            </a:fld>
            <a:endParaRPr lang="en-GB"/>
          </a:p>
        </p:txBody>
      </p:sp>
    </p:spTree>
    <p:extLst>
      <p:ext uri="{BB962C8B-B14F-4D97-AF65-F5344CB8AC3E}">
        <p14:creationId xmlns:p14="http://schemas.microsoft.com/office/powerpoint/2010/main" val="238213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30</a:t>
            </a:fld>
            <a:endParaRPr lang="en-GB"/>
          </a:p>
        </p:txBody>
      </p:sp>
    </p:spTree>
    <p:extLst>
      <p:ext uri="{BB962C8B-B14F-4D97-AF65-F5344CB8AC3E}">
        <p14:creationId xmlns:p14="http://schemas.microsoft.com/office/powerpoint/2010/main" val="3648970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32</a:t>
            </a:fld>
            <a:endParaRPr lang="en-GB"/>
          </a:p>
        </p:txBody>
      </p:sp>
    </p:spTree>
    <p:extLst>
      <p:ext uri="{BB962C8B-B14F-4D97-AF65-F5344CB8AC3E}">
        <p14:creationId xmlns:p14="http://schemas.microsoft.com/office/powerpoint/2010/main" val="232097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ts val="1751"/>
              </a:lnSpc>
              <a:spcAft>
                <a:spcPts val="845"/>
              </a:spcAft>
            </a:pPr>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a:t>
            </a:fld>
            <a:endParaRPr lang="en-GB"/>
          </a:p>
        </p:txBody>
      </p:sp>
    </p:spTree>
    <p:extLst>
      <p:ext uri="{BB962C8B-B14F-4D97-AF65-F5344CB8AC3E}">
        <p14:creationId xmlns:p14="http://schemas.microsoft.com/office/powerpoint/2010/main" val="263676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4</a:t>
            </a:fld>
            <a:endParaRPr lang="en-GB"/>
          </a:p>
        </p:txBody>
      </p:sp>
    </p:spTree>
    <p:extLst>
      <p:ext uri="{BB962C8B-B14F-4D97-AF65-F5344CB8AC3E}">
        <p14:creationId xmlns:p14="http://schemas.microsoft.com/office/powerpoint/2010/main" val="110598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9333" y="4635500"/>
            <a:ext cx="6717237" cy="6010072"/>
          </a:xfrm>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5</a:t>
            </a:fld>
            <a:endParaRPr lang="en-GB"/>
          </a:p>
        </p:txBody>
      </p:sp>
    </p:spTree>
    <p:extLst>
      <p:ext uri="{BB962C8B-B14F-4D97-AF65-F5344CB8AC3E}">
        <p14:creationId xmlns:p14="http://schemas.microsoft.com/office/powerpoint/2010/main" val="230916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6</a:t>
            </a:fld>
            <a:endParaRPr lang="en-GB"/>
          </a:p>
        </p:txBody>
      </p:sp>
    </p:spTree>
    <p:extLst>
      <p:ext uri="{BB962C8B-B14F-4D97-AF65-F5344CB8AC3E}">
        <p14:creationId xmlns:p14="http://schemas.microsoft.com/office/powerpoint/2010/main" val="397791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D88139-8EF8-47E7-8E0D-D2B3490E220A}" type="slidenum">
              <a:rPr lang="en-GB" smtClean="0"/>
              <a:t>7</a:t>
            </a:fld>
            <a:endParaRPr lang="en-GB"/>
          </a:p>
        </p:txBody>
      </p:sp>
    </p:spTree>
    <p:extLst>
      <p:ext uri="{BB962C8B-B14F-4D97-AF65-F5344CB8AC3E}">
        <p14:creationId xmlns:p14="http://schemas.microsoft.com/office/powerpoint/2010/main" val="397466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B3DD598-A83D-4D2E-A3E2-72CBB22FA70E}" type="slidenum">
              <a:rPr lang="en-GB" smtClean="0"/>
              <a:t>8</a:t>
            </a:fld>
            <a:endParaRPr lang="en-GB"/>
          </a:p>
        </p:txBody>
      </p:sp>
    </p:spTree>
    <p:extLst>
      <p:ext uri="{BB962C8B-B14F-4D97-AF65-F5344CB8AC3E}">
        <p14:creationId xmlns:p14="http://schemas.microsoft.com/office/powerpoint/2010/main" val="114445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DC6A6-EE42-1A2A-B247-6A01127DA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7AF28-9F04-7302-4E21-9510A29E2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50B2D-2225-12BC-F7DB-EB735A8D53FE}"/>
              </a:ext>
            </a:extLst>
          </p:cNvPr>
          <p:cNvSpPr>
            <a:spLocks noGrp="1"/>
          </p:cNvSpPr>
          <p:nvPr>
            <p:ph type="body" idx="1"/>
          </p:nvPr>
        </p:nvSpPr>
        <p:spPr>
          <a:xfrm>
            <a:off x="688817" y="4823033"/>
            <a:ext cx="5510530" cy="4952337"/>
          </a:xfrm>
        </p:spPr>
        <p:txBody>
          <a:bodyPr/>
          <a:lstStyle/>
          <a:p>
            <a:endParaRPr lang="en-GB"/>
          </a:p>
        </p:txBody>
      </p:sp>
      <p:sp>
        <p:nvSpPr>
          <p:cNvPr id="4" name="Slide Number Placeholder 3">
            <a:extLst>
              <a:ext uri="{FF2B5EF4-FFF2-40B4-BE49-F238E27FC236}">
                <a16:creationId xmlns:a16="http://schemas.microsoft.com/office/drawing/2014/main" id="{1EEC3DC6-3405-9744-BF40-732176693EEB}"/>
              </a:ext>
            </a:extLst>
          </p:cNvPr>
          <p:cNvSpPr>
            <a:spLocks noGrp="1"/>
          </p:cNvSpPr>
          <p:nvPr>
            <p:ph type="sldNum" sz="quarter" idx="5"/>
          </p:nvPr>
        </p:nvSpPr>
        <p:spPr/>
        <p:txBody>
          <a:bodyPr/>
          <a:lstStyle/>
          <a:p>
            <a:fld id="{18D88139-8EF8-47E7-8E0D-D2B3490E220A}" type="slidenum">
              <a:rPr lang="en-GB" smtClean="0"/>
              <a:t>9</a:t>
            </a:fld>
            <a:endParaRPr lang="en-GB"/>
          </a:p>
        </p:txBody>
      </p:sp>
    </p:spTree>
    <p:extLst>
      <p:ext uri="{BB962C8B-B14F-4D97-AF65-F5344CB8AC3E}">
        <p14:creationId xmlns:p14="http://schemas.microsoft.com/office/powerpoint/2010/main" val="275947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slide with log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745304" y="130018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744817" y="2531594"/>
            <a:ext cx="9676654"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709F6D05-EEAB-480D-9B5D-69D178A4B137}"/>
              </a:ext>
            </a:extLst>
          </p:cNvPr>
          <p:cNvGrpSpPr/>
          <p:nvPr userDrawn="1"/>
        </p:nvGrpSpPr>
        <p:grpSpPr>
          <a:xfrm>
            <a:off x="9455806" y="4262717"/>
            <a:ext cx="2461495" cy="2411013"/>
            <a:chOff x="-2039938" y="4012733"/>
            <a:chExt cx="1935163" cy="1895475"/>
          </a:xfrm>
          <a:effectLst>
            <a:outerShdw blurRad="50800" dist="38100" dir="2700000" algn="tl" rotWithShape="0">
              <a:prstClr val="black">
                <a:alpha val="40000"/>
              </a:prstClr>
            </a:outerShdw>
          </a:effectLst>
        </p:grpSpPr>
        <p:sp>
          <p:nvSpPr>
            <p:cNvPr id="8" name="Freeform 58">
              <a:extLst>
                <a:ext uri="{FF2B5EF4-FFF2-40B4-BE49-F238E27FC236}">
                  <a16:creationId xmlns:a16="http://schemas.microsoft.com/office/drawing/2014/main" id="{31E9127F-4C0E-43A6-9CA0-716AE5FFDD91}"/>
                </a:ext>
              </a:extLst>
            </p:cNvPr>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9" name="Freeform 59">
              <a:extLst>
                <a:ext uri="{FF2B5EF4-FFF2-40B4-BE49-F238E27FC236}">
                  <a16:creationId xmlns:a16="http://schemas.microsoft.com/office/drawing/2014/main" id="{90E52F57-A207-4375-98A7-2953E3A39262}"/>
                </a:ext>
              </a:extLst>
            </p:cNvPr>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A01DD5C7-8C73-4244-93D3-E540CCCD0321}"/>
                </a:ext>
              </a:extLst>
            </p:cNvPr>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0993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 poi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4E890E-12AA-C371-3F21-BC8E41BE8F07}"/>
              </a:ext>
            </a:extLst>
          </p:cNvPr>
          <p:cNvSpPr/>
          <p:nvPr userDrawn="1"/>
        </p:nvSpPr>
        <p:spPr>
          <a:xfrm>
            <a:off x="0" y="3952875"/>
            <a:ext cx="12192000" cy="2905125"/>
          </a:xfrm>
          <a:prstGeom prst="rect">
            <a:avLst/>
          </a:prstGeom>
          <a:gradFill flip="none" rotWithShape="1">
            <a:gsLst>
              <a:gs pos="0">
                <a:srgbClr val="2092B6"/>
              </a:gs>
              <a:gs pos="100000">
                <a:srgbClr val="170C5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4AF7A138-5D25-B171-E65C-4F56B0D157F6}"/>
              </a:ext>
            </a:extLst>
          </p:cNvPr>
          <p:cNvSpPr/>
          <p:nvPr userDrawn="1"/>
        </p:nvSpPr>
        <p:spPr>
          <a:xfrm>
            <a:off x="1358900" y="2366305"/>
            <a:ext cx="2800350" cy="4113517"/>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B26BFC29-7887-C37A-40AF-55E8F572D6D7}"/>
              </a:ext>
            </a:extLst>
          </p:cNvPr>
          <p:cNvSpPr/>
          <p:nvPr userDrawn="1"/>
        </p:nvSpPr>
        <p:spPr>
          <a:xfrm>
            <a:off x="4691063" y="2366305"/>
            <a:ext cx="2800350" cy="4113517"/>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E8079484-BC9D-F31E-F77B-BDF2E533BC8A}"/>
              </a:ext>
            </a:extLst>
          </p:cNvPr>
          <p:cNvSpPr/>
          <p:nvPr userDrawn="1"/>
        </p:nvSpPr>
        <p:spPr>
          <a:xfrm>
            <a:off x="8023225" y="2366305"/>
            <a:ext cx="2800350" cy="4113517"/>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3" name="Picture Placeholder 9"/>
          <p:cNvSpPr>
            <a:spLocks noGrp="1"/>
          </p:cNvSpPr>
          <p:nvPr>
            <p:ph type="pic" sz="quarter" idx="14"/>
          </p:nvPr>
        </p:nvSpPr>
        <p:spPr>
          <a:xfrm>
            <a:off x="4690876" y="2366306"/>
            <a:ext cx="2800170" cy="1587140"/>
          </a:xfrm>
          <a:custGeom>
            <a:avLst/>
            <a:gdLst>
              <a:gd name="connsiteX0" fmla="*/ 51797 w 2453640"/>
              <a:gd name="connsiteY0" fmla="*/ 0 h 1587140"/>
              <a:gd name="connsiteX1" fmla="*/ 2401843 w 2453640"/>
              <a:gd name="connsiteY1" fmla="*/ 0 h 1587140"/>
              <a:gd name="connsiteX2" fmla="*/ 2453640 w 2453640"/>
              <a:gd name="connsiteY2" fmla="*/ 22097 h 1587140"/>
              <a:gd name="connsiteX3" fmla="*/ 2453640 w 2453640"/>
              <a:gd name="connsiteY3" fmla="*/ 1565043 h 1587140"/>
              <a:gd name="connsiteX4" fmla="*/ 2401843 w 2453640"/>
              <a:gd name="connsiteY4" fmla="*/ 1587140 h 1587140"/>
              <a:gd name="connsiteX5" fmla="*/ 51797 w 2453640"/>
              <a:gd name="connsiteY5" fmla="*/ 1587140 h 1587140"/>
              <a:gd name="connsiteX6" fmla="*/ 0 w 2453640"/>
              <a:gd name="connsiteY6" fmla="*/ 1565043 h 1587140"/>
              <a:gd name="connsiteX7" fmla="*/ 0 w 2453640"/>
              <a:gd name="connsiteY7" fmla="*/ 22097 h 1587140"/>
              <a:gd name="connsiteX8" fmla="*/ 51797 w 2453640"/>
              <a:gd name="connsiteY8" fmla="*/ 0 h 158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640" h="1587140">
                <a:moveTo>
                  <a:pt x="51797" y="0"/>
                </a:moveTo>
                <a:lnTo>
                  <a:pt x="2401843" y="0"/>
                </a:lnTo>
                <a:cubicBezTo>
                  <a:pt x="2430450" y="0"/>
                  <a:pt x="2453640" y="9893"/>
                  <a:pt x="2453640" y="22097"/>
                </a:cubicBezTo>
                <a:lnTo>
                  <a:pt x="2453640" y="1565043"/>
                </a:lnTo>
                <a:cubicBezTo>
                  <a:pt x="2453640" y="1577247"/>
                  <a:pt x="2430450" y="1587140"/>
                  <a:pt x="2401843" y="1587140"/>
                </a:cubicBezTo>
                <a:lnTo>
                  <a:pt x="51797" y="1587140"/>
                </a:lnTo>
                <a:cubicBezTo>
                  <a:pt x="23190" y="1587140"/>
                  <a:pt x="0" y="1577247"/>
                  <a:pt x="0" y="1565043"/>
                </a:cubicBezTo>
                <a:lnTo>
                  <a:pt x="0" y="22097"/>
                </a:lnTo>
                <a:cubicBezTo>
                  <a:pt x="0" y="9893"/>
                  <a:pt x="23190" y="0"/>
                  <a:pt x="51797" y="0"/>
                </a:cubicBezTo>
                <a:close/>
              </a:path>
            </a:pathLst>
          </a:custGeom>
        </p:spPr>
        <p:txBody>
          <a:bodyPr/>
          <a:lstStyle/>
          <a:p>
            <a:endParaRPr lang="en-GB"/>
          </a:p>
        </p:txBody>
      </p:sp>
      <p:sp>
        <p:nvSpPr>
          <p:cNvPr id="24" name="Picture Placeholder 11"/>
          <p:cNvSpPr>
            <a:spLocks noGrp="1"/>
          </p:cNvSpPr>
          <p:nvPr>
            <p:ph type="pic" sz="quarter" idx="15"/>
          </p:nvPr>
        </p:nvSpPr>
        <p:spPr>
          <a:xfrm>
            <a:off x="8023274" y="2366306"/>
            <a:ext cx="2800170" cy="1587140"/>
          </a:xfrm>
          <a:custGeom>
            <a:avLst/>
            <a:gdLst>
              <a:gd name="connsiteX0" fmla="*/ 0 w 2453640"/>
              <a:gd name="connsiteY0" fmla="*/ 0 h 1587140"/>
              <a:gd name="connsiteX1" fmla="*/ 2453640 w 2453640"/>
              <a:gd name="connsiteY1" fmla="*/ 0 h 1587140"/>
              <a:gd name="connsiteX2" fmla="*/ 2453640 w 2453640"/>
              <a:gd name="connsiteY2" fmla="*/ 1587140 h 1587140"/>
              <a:gd name="connsiteX3" fmla="*/ 0 w 2453640"/>
              <a:gd name="connsiteY3" fmla="*/ 1587140 h 1587140"/>
            </a:gdLst>
            <a:ahLst/>
            <a:cxnLst>
              <a:cxn ang="0">
                <a:pos x="connsiteX0" y="connsiteY0"/>
              </a:cxn>
              <a:cxn ang="0">
                <a:pos x="connsiteX1" y="connsiteY1"/>
              </a:cxn>
              <a:cxn ang="0">
                <a:pos x="connsiteX2" y="connsiteY2"/>
              </a:cxn>
              <a:cxn ang="0">
                <a:pos x="connsiteX3" y="connsiteY3"/>
              </a:cxn>
            </a:cxnLst>
            <a:rect l="l" t="t" r="r" b="b"/>
            <a:pathLst>
              <a:path w="2453640" h="1587140">
                <a:moveTo>
                  <a:pt x="0" y="0"/>
                </a:moveTo>
                <a:lnTo>
                  <a:pt x="2453640" y="0"/>
                </a:lnTo>
                <a:lnTo>
                  <a:pt x="2453640" y="1587140"/>
                </a:lnTo>
                <a:lnTo>
                  <a:pt x="0" y="1587140"/>
                </a:lnTo>
                <a:close/>
              </a:path>
            </a:pathLst>
          </a:custGeom>
        </p:spPr>
        <p:txBody>
          <a:bodyPr/>
          <a:lstStyle/>
          <a:p>
            <a:endParaRPr lang="en-GB"/>
          </a:p>
        </p:txBody>
      </p:sp>
      <p:sp>
        <p:nvSpPr>
          <p:cNvPr id="3" name="Text Placeholder 2"/>
          <p:cNvSpPr>
            <a:spLocks noGrp="1"/>
          </p:cNvSpPr>
          <p:nvPr>
            <p:ph type="body" sz="quarter" idx="16"/>
          </p:nvPr>
        </p:nvSpPr>
        <p:spPr>
          <a:xfrm>
            <a:off x="1483102" y="4133198"/>
            <a:ext cx="2537913"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5" name="Text Placeholder 2"/>
          <p:cNvSpPr>
            <a:spLocks noGrp="1"/>
          </p:cNvSpPr>
          <p:nvPr>
            <p:ph type="body" sz="quarter" idx="17"/>
          </p:nvPr>
        </p:nvSpPr>
        <p:spPr>
          <a:xfrm>
            <a:off x="4809298" y="4133198"/>
            <a:ext cx="254593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6" name="Text Placeholder 2"/>
          <p:cNvSpPr>
            <a:spLocks noGrp="1"/>
          </p:cNvSpPr>
          <p:nvPr>
            <p:ph type="body" sz="quarter" idx="18"/>
          </p:nvPr>
        </p:nvSpPr>
        <p:spPr>
          <a:xfrm>
            <a:off x="8147739" y="4093055"/>
            <a:ext cx="252854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27" name="Text Placeholder 26"/>
          <p:cNvSpPr>
            <a:spLocks noGrp="1"/>
          </p:cNvSpPr>
          <p:nvPr>
            <p:ph type="body" sz="quarter" idx="19"/>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Master text styles</a:t>
            </a:r>
          </a:p>
        </p:txBody>
      </p:sp>
      <p:sp>
        <p:nvSpPr>
          <p:cNvPr id="29" name="Picture Placeholder 28"/>
          <p:cNvSpPr>
            <a:spLocks noGrp="1"/>
          </p:cNvSpPr>
          <p:nvPr>
            <p:ph type="pic" sz="quarter" idx="20"/>
          </p:nvPr>
        </p:nvSpPr>
        <p:spPr>
          <a:xfrm>
            <a:off x="1358900" y="2366963"/>
            <a:ext cx="2809875" cy="1585912"/>
          </a:xfrm>
          <a:prstGeom prst="rect">
            <a:avLst/>
          </a:prstGeom>
        </p:spPr>
        <p:txBody>
          <a:bodyPr/>
          <a:lstStyle/>
          <a:p>
            <a:pPr lvl="0"/>
            <a:r>
              <a:rPr lang="en-US" noProof="0"/>
              <a:t>Click icon to add picture</a:t>
            </a:r>
            <a:endParaRPr lang="en-GB" noProof="0"/>
          </a:p>
        </p:txBody>
      </p:sp>
      <p:sp>
        <p:nvSpPr>
          <p:cNvPr id="31" name="Text Placeholder 30"/>
          <p:cNvSpPr>
            <a:spLocks noGrp="1"/>
          </p:cNvSpPr>
          <p:nvPr>
            <p:ph type="body" sz="quarter" idx="21"/>
          </p:nvPr>
        </p:nvSpPr>
        <p:spPr>
          <a:xfrm>
            <a:off x="1492470" y="470217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32" name="Text Placeholder 30"/>
          <p:cNvSpPr>
            <a:spLocks noGrp="1"/>
          </p:cNvSpPr>
          <p:nvPr>
            <p:ph type="body" sz="quarter" idx="22"/>
          </p:nvPr>
        </p:nvSpPr>
        <p:spPr>
          <a:xfrm>
            <a:off x="4826688" y="471942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33" name="Text Placeholder 30"/>
          <p:cNvSpPr>
            <a:spLocks noGrp="1"/>
          </p:cNvSpPr>
          <p:nvPr>
            <p:ph type="body" sz="quarter" idx="23"/>
          </p:nvPr>
        </p:nvSpPr>
        <p:spPr>
          <a:xfrm>
            <a:off x="8159086" y="4745234"/>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8213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4713890" cy="6858000"/>
          </a:xfrm>
          <a:custGeom>
            <a:avLst/>
            <a:gdLst>
              <a:gd name="connsiteX0" fmla="*/ 0 w 4713890"/>
              <a:gd name="connsiteY0" fmla="*/ 0 h 6858000"/>
              <a:gd name="connsiteX1" fmla="*/ 4713890 w 4713890"/>
              <a:gd name="connsiteY1" fmla="*/ 0 h 6858000"/>
              <a:gd name="connsiteX2" fmla="*/ 4713890 w 4713890"/>
              <a:gd name="connsiteY2" fmla="*/ 6858000 h 6858000"/>
              <a:gd name="connsiteX3" fmla="*/ 0 w 47138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890" h="6858000">
                <a:moveTo>
                  <a:pt x="0" y="0"/>
                </a:moveTo>
                <a:lnTo>
                  <a:pt x="4713890" y="0"/>
                </a:lnTo>
                <a:lnTo>
                  <a:pt x="4713890" y="6858000"/>
                </a:lnTo>
                <a:lnTo>
                  <a:pt x="0" y="6858000"/>
                </a:lnTo>
                <a:close/>
              </a:path>
            </a:pathLst>
          </a:custGeom>
        </p:spPr>
        <p:txBody>
          <a:bodyPr wrap="square">
            <a:noAutofit/>
          </a:bodyPr>
          <a:lstStyle/>
          <a:p>
            <a:pPr lvl="0"/>
            <a:r>
              <a:rPr lang="en-US" noProof="0"/>
              <a:t>Click icon to add picture</a:t>
            </a:r>
            <a:endParaRPr lang="en-GB" noProof="0"/>
          </a:p>
        </p:txBody>
      </p:sp>
      <p:sp>
        <p:nvSpPr>
          <p:cNvPr id="3" name="Text Placeholder 2"/>
          <p:cNvSpPr>
            <a:spLocks noGrp="1"/>
          </p:cNvSpPr>
          <p:nvPr>
            <p:ph type="body" sz="quarter" idx="11"/>
          </p:nvPr>
        </p:nvSpPr>
        <p:spPr>
          <a:xfrm>
            <a:off x="5169387" y="185151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5" name="Text Placeholder 4"/>
          <p:cNvSpPr>
            <a:spLocks noGrp="1"/>
          </p:cNvSpPr>
          <p:nvPr>
            <p:ph type="body" sz="quarter" idx="12"/>
          </p:nvPr>
        </p:nvSpPr>
        <p:spPr>
          <a:xfrm>
            <a:off x="5168900" y="3082924"/>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763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with image lef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flipH="1">
            <a:off x="0"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lvl="0"/>
            <a:r>
              <a:rPr lang="en-US" noProof="0"/>
              <a:t>Click icon to add picture</a:t>
            </a:r>
          </a:p>
        </p:txBody>
      </p:sp>
      <p:sp>
        <p:nvSpPr>
          <p:cNvPr id="3" name="Text Placeholder 2"/>
          <p:cNvSpPr>
            <a:spLocks noGrp="1"/>
          </p:cNvSpPr>
          <p:nvPr>
            <p:ph type="body" sz="quarter" idx="1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4" name="Text Placeholder 4"/>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3649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6">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4E81821-EC6B-491A-93E2-CB9A2A31652E}"/>
              </a:ext>
            </a:extLst>
          </p:cNvPr>
          <p:cNvSpPr>
            <a:spLocks noGrp="1"/>
          </p:cNvSpPr>
          <p:nvPr>
            <p:ph type="pic" sz="quarter" idx="10"/>
          </p:nvPr>
        </p:nvSpPr>
        <p:spPr>
          <a:xfrm>
            <a:off x="498230" y="1142269"/>
            <a:ext cx="1733542" cy="1733542"/>
          </a:xfrm>
          <a:custGeom>
            <a:avLst/>
            <a:gdLst>
              <a:gd name="connsiteX0" fmla="*/ 0 w 1733542"/>
              <a:gd name="connsiteY0" fmla="*/ 0 h 1733542"/>
              <a:gd name="connsiteX1" fmla="*/ 1733542 w 1733542"/>
              <a:gd name="connsiteY1" fmla="*/ 0 h 1733542"/>
              <a:gd name="connsiteX2" fmla="*/ 1733542 w 1733542"/>
              <a:gd name="connsiteY2" fmla="*/ 1733542 h 1733542"/>
              <a:gd name="connsiteX3" fmla="*/ 0 w 1733542"/>
              <a:gd name="connsiteY3" fmla="*/ 1733542 h 1733542"/>
            </a:gdLst>
            <a:ahLst/>
            <a:cxnLst>
              <a:cxn ang="0">
                <a:pos x="connsiteX0" y="connsiteY0"/>
              </a:cxn>
              <a:cxn ang="0">
                <a:pos x="connsiteX1" y="connsiteY1"/>
              </a:cxn>
              <a:cxn ang="0">
                <a:pos x="connsiteX2" y="connsiteY2"/>
              </a:cxn>
              <a:cxn ang="0">
                <a:pos x="connsiteX3" y="connsiteY3"/>
              </a:cxn>
            </a:cxnLst>
            <a:rect l="l" t="t" r="r" b="b"/>
            <a:pathLst>
              <a:path w="1733542" h="1733542">
                <a:moveTo>
                  <a:pt x="0" y="0"/>
                </a:moveTo>
                <a:lnTo>
                  <a:pt x="1733542" y="0"/>
                </a:lnTo>
                <a:lnTo>
                  <a:pt x="1733542" y="1733542"/>
                </a:lnTo>
                <a:lnTo>
                  <a:pt x="0" y="1733542"/>
                </a:ln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1E4DEE4C-4EF7-474F-AA7D-D5E1002BD773}"/>
              </a:ext>
            </a:extLst>
          </p:cNvPr>
          <p:cNvSpPr>
            <a:spLocks noGrp="1"/>
          </p:cNvSpPr>
          <p:nvPr>
            <p:ph type="pic" sz="quarter" idx="11"/>
          </p:nvPr>
        </p:nvSpPr>
        <p:spPr>
          <a:xfrm>
            <a:off x="2390629" y="2992677"/>
            <a:ext cx="1733542" cy="1733542"/>
          </a:xfrm>
          <a:custGeom>
            <a:avLst/>
            <a:gdLst>
              <a:gd name="connsiteX0" fmla="*/ 0 w 1733542"/>
              <a:gd name="connsiteY0" fmla="*/ 0 h 1733542"/>
              <a:gd name="connsiteX1" fmla="*/ 1733542 w 1733542"/>
              <a:gd name="connsiteY1" fmla="*/ 0 h 1733542"/>
              <a:gd name="connsiteX2" fmla="*/ 1733542 w 1733542"/>
              <a:gd name="connsiteY2" fmla="*/ 1733542 h 1733542"/>
              <a:gd name="connsiteX3" fmla="*/ 0 w 1733542"/>
              <a:gd name="connsiteY3" fmla="*/ 1733542 h 1733542"/>
            </a:gdLst>
            <a:ahLst/>
            <a:cxnLst>
              <a:cxn ang="0">
                <a:pos x="connsiteX0" y="connsiteY0"/>
              </a:cxn>
              <a:cxn ang="0">
                <a:pos x="connsiteX1" y="connsiteY1"/>
              </a:cxn>
              <a:cxn ang="0">
                <a:pos x="connsiteX2" y="connsiteY2"/>
              </a:cxn>
              <a:cxn ang="0">
                <a:pos x="connsiteX3" y="connsiteY3"/>
              </a:cxn>
            </a:cxnLst>
            <a:rect l="l" t="t" r="r" b="b"/>
            <a:pathLst>
              <a:path w="1733542" h="1733542">
                <a:moveTo>
                  <a:pt x="0" y="0"/>
                </a:moveTo>
                <a:lnTo>
                  <a:pt x="1733542" y="0"/>
                </a:lnTo>
                <a:lnTo>
                  <a:pt x="1733542" y="1733542"/>
                </a:lnTo>
                <a:lnTo>
                  <a:pt x="0" y="1733542"/>
                </a:lnTo>
                <a:close/>
              </a:path>
            </a:pathLst>
          </a:custGeom>
        </p:spPr>
        <p:txBody>
          <a:bodyPr wrap="square">
            <a:noAutofit/>
          </a:bodyPr>
          <a:lstStyle/>
          <a:p>
            <a:endParaRPr lang="en-GB"/>
          </a:p>
        </p:txBody>
      </p:sp>
      <p:sp>
        <p:nvSpPr>
          <p:cNvPr id="19" name="Picture Placeholder 18">
            <a:extLst>
              <a:ext uri="{FF2B5EF4-FFF2-40B4-BE49-F238E27FC236}">
                <a16:creationId xmlns:a16="http://schemas.microsoft.com/office/drawing/2014/main" id="{546ADF24-A355-4DDE-BBC8-CF96DA53541D}"/>
              </a:ext>
            </a:extLst>
          </p:cNvPr>
          <p:cNvSpPr>
            <a:spLocks noGrp="1"/>
          </p:cNvSpPr>
          <p:nvPr>
            <p:ph type="pic" sz="quarter" idx="12"/>
          </p:nvPr>
        </p:nvSpPr>
        <p:spPr>
          <a:xfrm>
            <a:off x="4283028" y="1142269"/>
            <a:ext cx="1733542" cy="1733542"/>
          </a:xfrm>
          <a:custGeom>
            <a:avLst/>
            <a:gdLst>
              <a:gd name="connsiteX0" fmla="*/ 0 w 1733542"/>
              <a:gd name="connsiteY0" fmla="*/ 0 h 1733542"/>
              <a:gd name="connsiteX1" fmla="*/ 1733542 w 1733542"/>
              <a:gd name="connsiteY1" fmla="*/ 0 h 1733542"/>
              <a:gd name="connsiteX2" fmla="*/ 1733542 w 1733542"/>
              <a:gd name="connsiteY2" fmla="*/ 1733542 h 1733542"/>
              <a:gd name="connsiteX3" fmla="*/ 0 w 1733542"/>
              <a:gd name="connsiteY3" fmla="*/ 1733542 h 1733542"/>
            </a:gdLst>
            <a:ahLst/>
            <a:cxnLst>
              <a:cxn ang="0">
                <a:pos x="connsiteX0" y="connsiteY0"/>
              </a:cxn>
              <a:cxn ang="0">
                <a:pos x="connsiteX1" y="connsiteY1"/>
              </a:cxn>
              <a:cxn ang="0">
                <a:pos x="connsiteX2" y="connsiteY2"/>
              </a:cxn>
              <a:cxn ang="0">
                <a:pos x="connsiteX3" y="connsiteY3"/>
              </a:cxn>
            </a:cxnLst>
            <a:rect l="l" t="t" r="r" b="b"/>
            <a:pathLst>
              <a:path w="1733542" h="1733542">
                <a:moveTo>
                  <a:pt x="0" y="0"/>
                </a:moveTo>
                <a:lnTo>
                  <a:pt x="1733542" y="0"/>
                </a:lnTo>
                <a:lnTo>
                  <a:pt x="1733542" y="1733542"/>
                </a:lnTo>
                <a:lnTo>
                  <a:pt x="0" y="1733542"/>
                </a:ln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15CD5A87-766F-4BF7-92F4-15853007856A}"/>
              </a:ext>
            </a:extLst>
          </p:cNvPr>
          <p:cNvSpPr>
            <a:spLocks noGrp="1"/>
          </p:cNvSpPr>
          <p:nvPr>
            <p:ph type="pic" sz="quarter" idx="13"/>
          </p:nvPr>
        </p:nvSpPr>
        <p:spPr>
          <a:xfrm>
            <a:off x="6175427" y="2992677"/>
            <a:ext cx="1733542" cy="1733542"/>
          </a:xfrm>
          <a:custGeom>
            <a:avLst/>
            <a:gdLst>
              <a:gd name="connsiteX0" fmla="*/ 0 w 1733542"/>
              <a:gd name="connsiteY0" fmla="*/ 0 h 1733542"/>
              <a:gd name="connsiteX1" fmla="*/ 1733542 w 1733542"/>
              <a:gd name="connsiteY1" fmla="*/ 0 h 1733542"/>
              <a:gd name="connsiteX2" fmla="*/ 1733542 w 1733542"/>
              <a:gd name="connsiteY2" fmla="*/ 1733542 h 1733542"/>
              <a:gd name="connsiteX3" fmla="*/ 0 w 1733542"/>
              <a:gd name="connsiteY3" fmla="*/ 1733542 h 1733542"/>
            </a:gdLst>
            <a:ahLst/>
            <a:cxnLst>
              <a:cxn ang="0">
                <a:pos x="connsiteX0" y="connsiteY0"/>
              </a:cxn>
              <a:cxn ang="0">
                <a:pos x="connsiteX1" y="connsiteY1"/>
              </a:cxn>
              <a:cxn ang="0">
                <a:pos x="connsiteX2" y="connsiteY2"/>
              </a:cxn>
              <a:cxn ang="0">
                <a:pos x="connsiteX3" y="connsiteY3"/>
              </a:cxn>
            </a:cxnLst>
            <a:rect l="l" t="t" r="r" b="b"/>
            <a:pathLst>
              <a:path w="1733542" h="1733542">
                <a:moveTo>
                  <a:pt x="0" y="0"/>
                </a:moveTo>
                <a:lnTo>
                  <a:pt x="1733542" y="0"/>
                </a:lnTo>
                <a:lnTo>
                  <a:pt x="1733542" y="1733542"/>
                </a:lnTo>
                <a:lnTo>
                  <a:pt x="0" y="1733542"/>
                </a:lnTo>
                <a:close/>
              </a:path>
            </a:pathLst>
          </a:custGeom>
        </p:spPr>
        <p:txBody>
          <a:bodyPr wrap="square">
            <a:noAutofit/>
          </a:bodyPr>
          <a:lstStyle/>
          <a:p>
            <a:endParaRPr lang="en-GB"/>
          </a:p>
        </p:txBody>
      </p:sp>
      <p:sp>
        <p:nvSpPr>
          <p:cNvPr id="21" name="Picture Placeholder 20">
            <a:extLst>
              <a:ext uri="{FF2B5EF4-FFF2-40B4-BE49-F238E27FC236}">
                <a16:creationId xmlns:a16="http://schemas.microsoft.com/office/drawing/2014/main" id="{8D365AAC-AA15-4C33-8D3A-15D7825F7B3E}"/>
              </a:ext>
            </a:extLst>
          </p:cNvPr>
          <p:cNvSpPr>
            <a:spLocks noGrp="1"/>
          </p:cNvSpPr>
          <p:nvPr>
            <p:ph type="pic" sz="quarter" idx="14"/>
          </p:nvPr>
        </p:nvSpPr>
        <p:spPr>
          <a:xfrm>
            <a:off x="8067827" y="1142269"/>
            <a:ext cx="1733542" cy="1733542"/>
          </a:xfrm>
          <a:custGeom>
            <a:avLst/>
            <a:gdLst>
              <a:gd name="connsiteX0" fmla="*/ 0 w 1733542"/>
              <a:gd name="connsiteY0" fmla="*/ 0 h 1733542"/>
              <a:gd name="connsiteX1" fmla="*/ 1733542 w 1733542"/>
              <a:gd name="connsiteY1" fmla="*/ 0 h 1733542"/>
              <a:gd name="connsiteX2" fmla="*/ 1733542 w 1733542"/>
              <a:gd name="connsiteY2" fmla="*/ 1733542 h 1733542"/>
              <a:gd name="connsiteX3" fmla="*/ 0 w 1733542"/>
              <a:gd name="connsiteY3" fmla="*/ 1733542 h 1733542"/>
            </a:gdLst>
            <a:ahLst/>
            <a:cxnLst>
              <a:cxn ang="0">
                <a:pos x="connsiteX0" y="connsiteY0"/>
              </a:cxn>
              <a:cxn ang="0">
                <a:pos x="connsiteX1" y="connsiteY1"/>
              </a:cxn>
              <a:cxn ang="0">
                <a:pos x="connsiteX2" y="connsiteY2"/>
              </a:cxn>
              <a:cxn ang="0">
                <a:pos x="connsiteX3" y="connsiteY3"/>
              </a:cxn>
            </a:cxnLst>
            <a:rect l="l" t="t" r="r" b="b"/>
            <a:pathLst>
              <a:path w="1733542" h="1733542">
                <a:moveTo>
                  <a:pt x="0" y="0"/>
                </a:moveTo>
                <a:lnTo>
                  <a:pt x="1733542" y="0"/>
                </a:lnTo>
                <a:lnTo>
                  <a:pt x="1733542" y="1733542"/>
                </a:lnTo>
                <a:lnTo>
                  <a:pt x="0" y="1733542"/>
                </a:ln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96682EE5-ACCF-4B17-9486-0E806D89BD53}"/>
              </a:ext>
            </a:extLst>
          </p:cNvPr>
          <p:cNvSpPr>
            <a:spLocks noGrp="1"/>
          </p:cNvSpPr>
          <p:nvPr>
            <p:ph type="pic" sz="quarter" idx="15"/>
          </p:nvPr>
        </p:nvSpPr>
        <p:spPr>
          <a:xfrm>
            <a:off x="9960228" y="2992677"/>
            <a:ext cx="1733542" cy="1733542"/>
          </a:xfrm>
          <a:custGeom>
            <a:avLst/>
            <a:gdLst>
              <a:gd name="connsiteX0" fmla="*/ 0 w 1733542"/>
              <a:gd name="connsiteY0" fmla="*/ 0 h 1733542"/>
              <a:gd name="connsiteX1" fmla="*/ 1733542 w 1733542"/>
              <a:gd name="connsiteY1" fmla="*/ 0 h 1733542"/>
              <a:gd name="connsiteX2" fmla="*/ 1733542 w 1733542"/>
              <a:gd name="connsiteY2" fmla="*/ 1733542 h 1733542"/>
              <a:gd name="connsiteX3" fmla="*/ 0 w 1733542"/>
              <a:gd name="connsiteY3" fmla="*/ 1733542 h 1733542"/>
            </a:gdLst>
            <a:ahLst/>
            <a:cxnLst>
              <a:cxn ang="0">
                <a:pos x="connsiteX0" y="connsiteY0"/>
              </a:cxn>
              <a:cxn ang="0">
                <a:pos x="connsiteX1" y="connsiteY1"/>
              </a:cxn>
              <a:cxn ang="0">
                <a:pos x="connsiteX2" y="connsiteY2"/>
              </a:cxn>
              <a:cxn ang="0">
                <a:pos x="connsiteX3" y="connsiteY3"/>
              </a:cxn>
            </a:cxnLst>
            <a:rect l="l" t="t" r="r" b="b"/>
            <a:pathLst>
              <a:path w="1733542" h="1733542">
                <a:moveTo>
                  <a:pt x="0" y="0"/>
                </a:moveTo>
                <a:lnTo>
                  <a:pt x="1733542" y="0"/>
                </a:lnTo>
                <a:lnTo>
                  <a:pt x="1733542" y="1733542"/>
                </a:lnTo>
                <a:lnTo>
                  <a:pt x="0" y="1733542"/>
                </a:lnTo>
                <a:close/>
              </a:path>
            </a:pathLst>
          </a:custGeom>
        </p:spPr>
        <p:txBody>
          <a:bodyPr wrap="square">
            <a:noAutofit/>
          </a:bodyPr>
          <a:lstStyle/>
          <a:p>
            <a:endParaRPr lang="en-GB"/>
          </a:p>
        </p:txBody>
      </p:sp>
    </p:spTree>
    <p:extLst>
      <p:ext uri="{BB962C8B-B14F-4D97-AF65-F5344CB8AC3E}">
        <p14:creationId xmlns:p14="http://schemas.microsoft.com/office/powerpoint/2010/main" val="358836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6025BE6-9B41-4E98-AADD-0E9A7A7A8C99}"/>
              </a:ext>
            </a:extLst>
          </p:cNvPr>
          <p:cNvSpPr>
            <a:spLocks noGrp="1"/>
          </p:cNvSpPr>
          <p:nvPr>
            <p:ph type="pic" sz="quarter" idx="10"/>
          </p:nvPr>
        </p:nvSpPr>
        <p:spPr>
          <a:xfrm>
            <a:off x="8338019" y="0"/>
            <a:ext cx="3853982" cy="6858000"/>
          </a:xfrm>
          <a:custGeom>
            <a:avLst/>
            <a:gdLst>
              <a:gd name="connsiteX0" fmla="*/ 0 w 3853982"/>
              <a:gd name="connsiteY0" fmla="*/ 0 h 6858000"/>
              <a:gd name="connsiteX1" fmla="*/ 3853982 w 3853982"/>
              <a:gd name="connsiteY1" fmla="*/ 0 h 6858000"/>
              <a:gd name="connsiteX2" fmla="*/ 3853982 w 3853982"/>
              <a:gd name="connsiteY2" fmla="*/ 6858000 h 6858000"/>
              <a:gd name="connsiteX3" fmla="*/ 0 w 38539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53982" h="6858000">
                <a:moveTo>
                  <a:pt x="0" y="0"/>
                </a:moveTo>
                <a:lnTo>
                  <a:pt x="3853982" y="0"/>
                </a:lnTo>
                <a:lnTo>
                  <a:pt x="385398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2354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228600" indent="-228600">
              <a:buClr>
                <a:srgbClr val="009ABC"/>
              </a:buClr>
              <a:buSzPct val="100000"/>
              <a:buFont typeface="Wingdings" panose="05000000000000000000" pitchFamily="2" charset="2"/>
              <a:buChar char="§"/>
              <a:defRPr>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009ABC"/>
              </a:buClr>
              <a:buFont typeface="Wingdings" panose="05000000000000000000" pitchFamily="2" charset="2"/>
              <a:buChar char="§"/>
              <a:defRPr>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009ABC"/>
              </a:buClr>
              <a:buFont typeface="Wingdings" panose="05000000000000000000" pitchFamily="2" charset="2"/>
              <a:buChar char="§"/>
              <a:defRPr>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009ABC"/>
              </a:buClr>
              <a:buFont typeface="Wingdings" panose="05000000000000000000" pitchFamily="2" charset="2"/>
              <a:buChar char="§"/>
              <a:defRPr>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009ABC"/>
              </a:buClr>
              <a:buFont typeface="Wingdings" panose="05000000000000000000" pitchFamily="2" charset="2"/>
              <a:buChar char="§"/>
              <a:defRPr>
                <a:solidFill>
                  <a:srgbClr val="221E5B"/>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This footer is edited in &gt;Insert &gt; Header &amp; Footer</a:t>
            </a:r>
          </a:p>
        </p:txBody>
      </p:sp>
      <p:sp>
        <p:nvSpPr>
          <p:cNvPr id="6" name="Slide Number Placeholder 5"/>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a:t>
            </a:fld>
            <a:endParaRPr lang="en-GB" b="1"/>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1937565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with image righ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4" name="Text Placeholder 4"/>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6"/>
          <p:cNvSpPr>
            <a:spLocks noGrp="1"/>
          </p:cNvSpPr>
          <p:nvPr>
            <p:ph type="pic" sz="quarter" idx="10"/>
          </p:nvPr>
        </p:nvSpPr>
        <p:spPr>
          <a:xfrm>
            <a:off x="8261533"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lvl="0"/>
            <a:r>
              <a:rPr lang="en-US" noProof="0"/>
              <a:t>Click icon to add picture</a:t>
            </a:r>
          </a:p>
        </p:txBody>
      </p:sp>
    </p:spTree>
    <p:extLst>
      <p:ext uri="{BB962C8B-B14F-4D97-AF65-F5344CB8AC3E}">
        <p14:creationId xmlns:p14="http://schemas.microsoft.com/office/powerpoint/2010/main" val="2125772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6">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59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slide with image lef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5">
            <a:extLst>
              <a:ext uri="{FF2B5EF4-FFF2-40B4-BE49-F238E27FC236}">
                <a16:creationId xmlns:a16="http://schemas.microsoft.com/office/drawing/2014/main" id="{2CC83C8E-480F-4069-A4E2-6C385CDCA360}"/>
              </a:ext>
            </a:extLst>
          </p:cNvPr>
          <p:cNvSpPr>
            <a:spLocks noGrp="1"/>
          </p:cNvSpPr>
          <p:nvPr>
            <p:ph type="pic" sz="quarter" idx="10"/>
          </p:nvPr>
        </p:nvSpPr>
        <p:spPr>
          <a:xfrm>
            <a:off x="1"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53118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with image lef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041629" y="1355834"/>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041142" y="2587245"/>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1708018" y="924944"/>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1438801" y="1194160"/>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112252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Agenda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78110" y="0"/>
            <a:ext cx="4713890" cy="6858000"/>
          </a:xfrm>
          <a:custGeom>
            <a:avLst/>
            <a:gdLst>
              <a:gd name="connsiteX0" fmla="*/ 0 w 4713890"/>
              <a:gd name="connsiteY0" fmla="*/ 0 h 6858000"/>
              <a:gd name="connsiteX1" fmla="*/ 4713890 w 4713890"/>
              <a:gd name="connsiteY1" fmla="*/ 0 h 6858000"/>
              <a:gd name="connsiteX2" fmla="*/ 4713890 w 4713890"/>
              <a:gd name="connsiteY2" fmla="*/ 6858000 h 6858000"/>
              <a:gd name="connsiteX3" fmla="*/ 0 w 47138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890" h="6858000">
                <a:moveTo>
                  <a:pt x="0" y="0"/>
                </a:moveTo>
                <a:lnTo>
                  <a:pt x="4713890" y="0"/>
                </a:lnTo>
                <a:lnTo>
                  <a:pt x="4713890" y="6858000"/>
                </a:lnTo>
                <a:lnTo>
                  <a:pt x="0" y="6858000"/>
                </a:lnTo>
                <a:close/>
              </a:path>
            </a:pathLst>
          </a:custGeom>
        </p:spPr>
        <p:txBody>
          <a:bodyPr wrap="square">
            <a:noAutofit/>
          </a:bodyPr>
          <a:lstStyle/>
          <a:p>
            <a:pPr lvl="0"/>
            <a:r>
              <a:rPr lang="en-US" noProof="0"/>
              <a:t>Click icon to add picture</a:t>
            </a:r>
            <a:endParaRPr lang="en-GB" noProof="0"/>
          </a:p>
        </p:txBody>
      </p:sp>
      <p:sp>
        <p:nvSpPr>
          <p:cNvPr id="3" name="Text Placeholder 2"/>
          <p:cNvSpPr>
            <a:spLocks noGrp="1"/>
          </p:cNvSpPr>
          <p:nvPr>
            <p:ph type="body" sz="quarter" idx="11"/>
          </p:nvPr>
        </p:nvSpPr>
        <p:spPr>
          <a:xfrm>
            <a:off x="890464" y="1818856"/>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5" name="Text Placeholder 4"/>
          <p:cNvSpPr>
            <a:spLocks noGrp="1"/>
          </p:cNvSpPr>
          <p:nvPr>
            <p:ph type="body" sz="quarter" idx="12"/>
          </p:nvPr>
        </p:nvSpPr>
        <p:spPr>
          <a:xfrm>
            <a:off x="889977" y="3050267"/>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4657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b="1">
                <a:solidFill>
                  <a:srgbClr val="170C59"/>
                </a:solidFill>
                <a:latin typeface="Tahoma" panose="020B0604030504040204" pitchFamily="34" charset="0"/>
                <a:ea typeface="Tahoma" panose="020B0604030504040204" pitchFamily="34" charset="0"/>
                <a:cs typeface="Tahoma" panose="020B0604030504040204" pitchFamily="34" charset="0"/>
              </a:rPr>
            </a:br>
            <a:r>
              <a:rPr lang="en-US" sz="7200" b="1">
                <a:solidFill>
                  <a:srgbClr val="170C59"/>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82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0CA1ACC-ED6D-D3B4-6A9E-F0D5A7AEBAD9}"/>
              </a:ext>
            </a:extLst>
          </p:cNvPr>
          <p:cNvSpPr/>
          <p:nvPr userDrawn="1"/>
        </p:nvSpPr>
        <p:spPr>
          <a:xfrm flipH="1" flipV="1">
            <a:off x="2327275" y="0"/>
            <a:ext cx="9864725" cy="6858000"/>
          </a:xfrm>
          <a:custGeom>
            <a:avLst/>
            <a:gdLst>
              <a:gd name="connsiteX0" fmla="*/ 0 w 11353802"/>
              <a:gd name="connsiteY0" fmla="*/ 0 h 6857999"/>
              <a:gd name="connsiteX1" fmla="*/ 8821374 w 11353802"/>
              <a:gd name="connsiteY1" fmla="*/ 0 h 6857999"/>
              <a:gd name="connsiteX2" fmla="*/ 9044349 w 11353802"/>
              <a:gd name="connsiteY2" fmla="*/ 212587 h 6857999"/>
              <a:gd name="connsiteX3" fmla="*/ 11353802 w 11353802"/>
              <a:gd name="connsiteY3" fmla="*/ 5788102 h 6857999"/>
              <a:gd name="connsiteX4" fmla="*/ 11313093 w 11353802"/>
              <a:gd name="connsiteY4" fmla="*/ 6594294 h 6857999"/>
              <a:gd name="connsiteX5" fmla="*/ 11279584 w 11353802"/>
              <a:gd name="connsiteY5" fmla="*/ 6857999 h 6857999"/>
              <a:gd name="connsiteX6" fmla="*/ 0 w 113538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802" h="6857999">
                <a:moveTo>
                  <a:pt x="0" y="0"/>
                </a:moveTo>
                <a:lnTo>
                  <a:pt x="8821374" y="0"/>
                </a:lnTo>
                <a:lnTo>
                  <a:pt x="9044349" y="212587"/>
                </a:lnTo>
                <a:cubicBezTo>
                  <a:pt x="10471247" y="1639485"/>
                  <a:pt x="11353802" y="3610727"/>
                  <a:pt x="11353802" y="5788102"/>
                </a:cubicBezTo>
                <a:cubicBezTo>
                  <a:pt x="11353802" y="6060273"/>
                  <a:pt x="11340012" y="6329224"/>
                  <a:pt x="11313093" y="6594294"/>
                </a:cubicBezTo>
                <a:lnTo>
                  <a:pt x="11279584" y="6857999"/>
                </a:lnTo>
                <a:lnTo>
                  <a:pt x="0" y="6857999"/>
                </a:lnTo>
                <a:close/>
              </a:path>
            </a:pathLst>
          </a:custGeom>
          <a:gradFill>
            <a:gsLst>
              <a:gs pos="100000">
                <a:srgbClr val="170C59"/>
              </a:gs>
              <a:gs pos="0">
                <a:srgbClr val="2092B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6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E022C2C8-263F-CEE2-F0D1-EEE1415EE9E6}"/>
              </a:ext>
            </a:extLst>
          </p:cNvPr>
          <p:cNvSpPr/>
          <p:nvPr userDrawn="1"/>
        </p:nvSpPr>
        <p:spPr>
          <a:xfrm>
            <a:off x="1746250" y="2667000"/>
            <a:ext cx="1525588" cy="1524000"/>
          </a:xfrm>
          <a:prstGeom prst="ellipse">
            <a:avLst/>
          </a:prstGeom>
          <a:solidFill>
            <a:schemeClr val="bg1"/>
          </a:solidFill>
          <a:ln>
            <a:noFill/>
          </a:ln>
          <a:effectLst>
            <a:outerShdw blurRad="571500" dist="469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3" descr="A picture containing logo&#10;&#10;Description automatically generated">
            <a:extLst>
              <a:ext uri="{FF2B5EF4-FFF2-40B4-BE49-F238E27FC236}">
                <a16:creationId xmlns:a16="http://schemas.microsoft.com/office/drawing/2014/main" id="{17DD0672-A6FB-59B7-E42C-4711B30C1B7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08188" y="3127375"/>
            <a:ext cx="10033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3852749" y="2971796"/>
            <a:ext cx="7889631" cy="914400"/>
          </a:xfrm>
          <a:prstGeom prst="rect">
            <a:avLst/>
          </a:prstGeom>
        </p:spPr>
        <p:txBody>
          <a:bodyPr anchor="ctr"/>
          <a:lstStyle>
            <a:lvl1pPr marL="0" indent="0">
              <a:buNone/>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2057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 slide with image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6">
            <a:extLst>
              <a:ext uri="{FF2B5EF4-FFF2-40B4-BE49-F238E27FC236}">
                <a16:creationId xmlns:a16="http://schemas.microsoft.com/office/drawing/2014/main" id="{9D8D4ACC-BC3C-488D-8BC2-B2B687797C1D}"/>
              </a:ext>
            </a:extLst>
          </p:cNvPr>
          <p:cNvSpPr>
            <a:spLocks noGrp="1"/>
          </p:cNvSpPr>
          <p:nvPr>
            <p:ph type="pic" sz="quarter" idx="10"/>
          </p:nvPr>
        </p:nvSpPr>
        <p:spPr>
          <a:xfrm>
            <a:off x="8261533"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Tree>
    <p:extLst>
      <p:ext uri="{BB962C8B-B14F-4D97-AF65-F5344CB8AC3E}">
        <p14:creationId xmlns:p14="http://schemas.microsoft.com/office/powerpoint/2010/main" val="126503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21E5B"/>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228600" indent="-228600">
              <a:buClr>
                <a:srgbClr val="009ABC"/>
              </a:buClr>
              <a:buSzPct val="140000"/>
              <a:buFont typeface="Wingdings" panose="05000000000000000000" pitchFamily="2" charset="2"/>
              <a:buChar char="§"/>
              <a:defRPr>
                <a:solidFill>
                  <a:srgbClr val="221E5B"/>
                </a:solidFill>
              </a:defRPr>
            </a:lvl1pPr>
            <a:lvl2pPr marL="685800" indent="-228600">
              <a:buClr>
                <a:srgbClr val="009ABC"/>
              </a:buClr>
              <a:buFont typeface="Wingdings" panose="05000000000000000000" pitchFamily="2" charset="2"/>
              <a:buChar char="§"/>
              <a:defRPr>
                <a:solidFill>
                  <a:srgbClr val="221E5B"/>
                </a:solidFill>
              </a:defRPr>
            </a:lvl2pPr>
            <a:lvl3pPr marL="1143000" indent="-228600">
              <a:buClr>
                <a:srgbClr val="009ABC"/>
              </a:buClr>
              <a:buFont typeface="Wingdings" panose="05000000000000000000" pitchFamily="2" charset="2"/>
              <a:buChar char="§"/>
              <a:defRPr>
                <a:solidFill>
                  <a:srgbClr val="221E5B"/>
                </a:solidFill>
              </a:defRPr>
            </a:lvl3pPr>
            <a:lvl4pPr marL="1600200" indent="-228600">
              <a:buClr>
                <a:srgbClr val="009ABC"/>
              </a:buClr>
              <a:buFont typeface="Wingdings" panose="05000000000000000000" pitchFamily="2" charset="2"/>
              <a:buChar char="§"/>
              <a:defRPr>
                <a:solidFill>
                  <a:srgbClr val="221E5B"/>
                </a:solidFill>
              </a:defRPr>
            </a:lvl4pPr>
            <a:lvl5pPr marL="2057400" indent="-228600">
              <a:buClr>
                <a:srgbClr val="009ABC"/>
              </a:buClr>
              <a:buFont typeface="Wingdings" panose="05000000000000000000" pitchFamily="2" charset="2"/>
              <a:buChar char="§"/>
              <a:defRPr>
                <a:solidFill>
                  <a:srgbClr val="221E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Regional team meeting briefing</a:t>
            </a:r>
          </a:p>
        </p:txBody>
      </p:sp>
      <p:sp>
        <p:nvSpPr>
          <p:cNvPr id="6" name="Slide Number Placeholder 5"/>
          <p:cNvSpPr>
            <a:spLocks noGrp="1"/>
          </p:cNvSpPr>
          <p:nvPr>
            <p:ph type="sldNum" sz="quarter" idx="12"/>
          </p:nvPr>
        </p:nvSpPr>
        <p:spPr/>
        <p:txBody>
          <a:bodyPr/>
          <a:lstStyle/>
          <a:p>
            <a:r>
              <a:rPr lang="en-GB">
                <a:solidFill>
                  <a:schemeClr val="bg1"/>
                </a:solidFill>
              </a:rPr>
              <a:t>Slide</a:t>
            </a:r>
            <a:r>
              <a:rPr lang="en-GB"/>
              <a:t> </a:t>
            </a:r>
            <a:fld id="{5F4C8201-D8A8-417D-8A18-42E93E6C5D44}" type="slidenum">
              <a:rPr lang="en-GB" b="1" smtClean="0"/>
              <a:pPr/>
              <a:t>‹#›</a:t>
            </a:fld>
            <a:endParaRPr lang="en-GB" b="1"/>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214125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3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View the recording of this webinar - https://youtu.be/WgRqyDo1xJY?si=bngqeRTcmCbV4nN-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
        <p:nvSpPr>
          <p:cNvPr id="7" name="TextBox 6">
            <a:extLst>
              <a:ext uri="{FF2B5EF4-FFF2-40B4-BE49-F238E27FC236}">
                <a16:creationId xmlns:a16="http://schemas.microsoft.com/office/drawing/2014/main" id="{8EAC6980-4DAD-2884-04F4-AFF64E9ED6DD}"/>
              </a:ext>
            </a:extLst>
          </p:cNvPr>
          <p:cNvSpPr txBox="1"/>
          <p:nvPr userDrawn="1"/>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lumMod val="85000"/>
                    <a:alpha val="25000"/>
                  </a:schemeClr>
                </a:solidFill>
                <a:latin typeface="Calibri" panose="020F0502020204030204" pitchFamily="34" charset="0"/>
                <a:ea typeface="Roboto Condensed" panose="02000000000000000000" pitchFamily="2" charset="0"/>
                <a:cs typeface="Calibri" panose="020F0502020204030204" pitchFamily="34" charset="0"/>
              </a:rPr>
              <a:pPr algn="ctr"/>
              <a:t>‹#›</a:t>
            </a:fld>
            <a:endParaRPr lang="id-ID" sz="41300" b="1" i="0" spc="-150">
              <a:solidFill>
                <a:schemeClr val="bg1">
                  <a:lumMod val="85000"/>
                  <a:alpha val="25000"/>
                </a:schemeClr>
              </a:solidFill>
              <a:latin typeface="Calibri" panose="020F0502020204030204" pitchFamily="34" charset="0"/>
              <a:ea typeface="Roboto Condensed" panose="02000000000000000000" pitchFamily="2" charset="0"/>
              <a:cs typeface="Calibri" panose="020F0502020204030204" pitchFamily="34" charset="0"/>
            </a:endParaRPr>
          </a:p>
        </p:txBody>
      </p:sp>
      <p:sp>
        <p:nvSpPr>
          <p:cNvPr id="9" name="TextBox 8">
            <a:extLst>
              <a:ext uri="{FF2B5EF4-FFF2-40B4-BE49-F238E27FC236}">
                <a16:creationId xmlns:a16="http://schemas.microsoft.com/office/drawing/2014/main" id="{4F9F7178-7422-9236-48CE-DEE2EA0113E1}"/>
              </a:ext>
            </a:extLst>
          </p:cNvPr>
          <p:cNvSpPr txBox="1"/>
          <p:nvPr>
            <p:extLst>
              <p:ext uri="{1162E1C5-73C7-4A58-AE30-91384D911F3F}">
                <p184:classification xmlns:p184="http://schemas.microsoft.com/office/powerpoint/2018/4/main" val="hdr"/>
              </p:ext>
            </p:extLst>
          </p:nvPr>
        </p:nvSpPr>
        <p:spPr>
          <a:xfrm>
            <a:off x="5495100" y="63500"/>
            <a:ext cx="1227137"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FOR PUBLIC RELEASE</a:t>
            </a:r>
          </a:p>
        </p:txBody>
      </p:sp>
      <p:sp>
        <p:nvSpPr>
          <p:cNvPr id="8" name="Rectangle 7">
            <a:extLst>
              <a:ext uri="{FF2B5EF4-FFF2-40B4-BE49-F238E27FC236}">
                <a16:creationId xmlns:a16="http://schemas.microsoft.com/office/drawing/2014/main" id="{74682A0D-1C6F-9284-7370-821DEE36619C}"/>
              </a:ext>
            </a:extLst>
          </p:cNvPr>
          <p:cNvSpPr/>
          <p:nvPr userDrawn="1"/>
        </p:nvSpPr>
        <p:spPr>
          <a:xfrm>
            <a:off x="5339207" y="58262"/>
            <a:ext cx="1383030" cy="2171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722" r:id="rId4"/>
    <p:sldLayoutId id="2147483678" r:id="rId5"/>
    <p:sldLayoutId id="2147483697" r:id="rId6"/>
    <p:sldLayoutId id="2147483704" r:id="rId7"/>
    <p:sldLayoutId id="2147483708" r:id="rId8"/>
    <p:sldLayoutId id="2147483705" r:id="rId9"/>
    <p:sldLayoutId id="2147483707" r:id="rId10"/>
    <p:sldLayoutId id="2147483726" r:id="rId11"/>
    <p:sldLayoutId id="2147483710" r:id="rId12"/>
    <p:sldLayoutId id="2147483717" r:id="rId13"/>
    <p:sldLayoutId id="2147483719" r:id="rId14"/>
    <p:sldLayoutId id="2147483720" r:id="rId15"/>
    <p:sldLayoutId id="2147483721" r:id="rId16"/>
    <p:sldLayoutId id="2147483725"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9.png"/><Relationship Id="rId4" Type="http://schemas.microsoft.com/office/2007/relationships/hdphoto" Target="../media/hdphoto11.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1.png"/><Relationship Id="rId4" Type="http://schemas.microsoft.com/office/2007/relationships/hdphoto" Target="../media/hdphoto12.wdp"/></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3.wdp"/></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15.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16.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17.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5D972F7-A4FC-1369-1FBE-3041EC84906D}"/>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396" b="-33229"/>
          <a:stretch/>
        </p:blipFill>
        <p:spPr>
          <a:xfrm>
            <a:off x="0" y="-641017"/>
            <a:ext cx="12203336" cy="8147603"/>
          </a:xfrm>
          <a:prstGeom prst="rect">
            <a:avLst/>
          </a:prstGeom>
        </p:spPr>
      </p:pic>
      <p:sp>
        <p:nvSpPr>
          <p:cNvPr id="10" name="Rectangle 9">
            <a:extLst>
              <a:ext uri="{FF2B5EF4-FFF2-40B4-BE49-F238E27FC236}">
                <a16:creationId xmlns:a16="http://schemas.microsoft.com/office/drawing/2014/main" id="{8C79C5B9-B65C-23B7-CDE2-0E0E978CB584}"/>
              </a:ext>
            </a:extLst>
          </p:cNvPr>
          <p:cNvSpPr/>
          <p:nvPr/>
        </p:nvSpPr>
        <p:spPr>
          <a:xfrm rot="21183774" flipV="1">
            <a:off x="-371175" y="3576323"/>
            <a:ext cx="12939644" cy="4080788"/>
          </a:xfrm>
          <a:custGeom>
            <a:avLst/>
            <a:gdLst>
              <a:gd name="connsiteX0" fmla="*/ 0 w 13992446"/>
              <a:gd name="connsiteY0" fmla="*/ 0 h 4145797"/>
              <a:gd name="connsiteX1" fmla="*/ 13992446 w 13992446"/>
              <a:gd name="connsiteY1" fmla="*/ 0 h 4145797"/>
              <a:gd name="connsiteX2" fmla="*/ 13992446 w 13992446"/>
              <a:gd name="connsiteY2" fmla="*/ 4145797 h 4145797"/>
              <a:gd name="connsiteX3" fmla="*/ 0 w 13992446"/>
              <a:gd name="connsiteY3" fmla="*/ 4145797 h 4145797"/>
              <a:gd name="connsiteX4" fmla="*/ 0 w 13992446"/>
              <a:gd name="connsiteY4" fmla="*/ 0 h 4145797"/>
              <a:gd name="connsiteX0" fmla="*/ 1114546 w 13992446"/>
              <a:gd name="connsiteY0" fmla="*/ 357098 h 4145797"/>
              <a:gd name="connsiteX1" fmla="*/ 13992446 w 13992446"/>
              <a:gd name="connsiteY1" fmla="*/ 0 h 4145797"/>
              <a:gd name="connsiteX2" fmla="*/ 13992446 w 13992446"/>
              <a:gd name="connsiteY2" fmla="*/ 4145797 h 4145797"/>
              <a:gd name="connsiteX3" fmla="*/ 0 w 13992446"/>
              <a:gd name="connsiteY3" fmla="*/ 4145797 h 4145797"/>
              <a:gd name="connsiteX4" fmla="*/ 1114546 w 13992446"/>
              <a:gd name="connsiteY4" fmla="*/ 357098 h 4145797"/>
              <a:gd name="connsiteX0" fmla="*/ 0 w 12877900"/>
              <a:gd name="connsiteY0" fmla="*/ 357098 h 4145797"/>
              <a:gd name="connsiteX1" fmla="*/ 12877900 w 12877900"/>
              <a:gd name="connsiteY1" fmla="*/ 0 h 4145797"/>
              <a:gd name="connsiteX2" fmla="*/ 12877900 w 12877900"/>
              <a:gd name="connsiteY2" fmla="*/ 4145797 h 4145797"/>
              <a:gd name="connsiteX3" fmla="*/ 402767 w 12877900"/>
              <a:gd name="connsiteY3" fmla="*/ 3939764 h 4145797"/>
              <a:gd name="connsiteX4" fmla="*/ 0 w 12877900"/>
              <a:gd name="connsiteY4" fmla="*/ 357098 h 4145797"/>
              <a:gd name="connsiteX0" fmla="*/ 0 w 12877900"/>
              <a:gd name="connsiteY0" fmla="*/ 357098 h 4145797"/>
              <a:gd name="connsiteX1" fmla="*/ 12877900 w 12877900"/>
              <a:gd name="connsiteY1" fmla="*/ 0 h 4145797"/>
              <a:gd name="connsiteX2" fmla="*/ 12877900 w 12877900"/>
              <a:gd name="connsiteY2" fmla="*/ 4145797 h 4145797"/>
              <a:gd name="connsiteX3" fmla="*/ 402767 w 12877900"/>
              <a:gd name="connsiteY3" fmla="*/ 3939764 h 4145797"/>
              <a:gd name="connsiteX4" fmla="*/ 0 w 12877900"/>
              <a:gd name="connsiteY4" fmla="*/ 357098 h 4145797"/>
              <a:gd name="connsiteX0" fmla="*/ 0 w 13059860"/>
              <a:gd name="connsiteY0" fmla="*/ 357098 h 3939764"/>
              <a:gd name="connsiteX1" fmla="*/ 12877900 w 13059860"/>
              <a:gd name="connsiteY1" fmla="*/ 0 h 3939764"/>
              <a:gd name="connsiteX2" fmla="*/ 13059860 w 13059860"/>
              <a:gd name="connsiteY2" fmla="*/ 3352467 h 3939764"/>
              <a:gd name="connsiteX3" fmla="*/ 402767 w 13059860"/>
              <a:gd name="connsiteY3" fmla="*/ 3939764 h 3939764"/>
              <a:gd name="connsiteX4" fmla="*/ 0 w 13059860"/>
              <a:gd name="connsiteY4" fmla="*/ 357098 h 3939764"/>
              <a:gd name="connsiteX0" fmla="*/ 0 w 13059860"/>
              <a:gd name="connsiteY0" fmla="*/ 348512 h 3931178"/>
              <a:gd name="connsiteX1" fmla="*/ 12279131 w 13059860"/>
              <a:gd name="connsiteY1" fmla="*/ 0 h 3931178"/>
              <a:gd name="connsiteX2" fmla="*/ 13059860 w 13059860"/>
              <a:gd name="connsiteY2" fmla="*/ 3343881 h 3931178"/>
              <a:gd name="connsiteX3" fmla="*/ 402767 w 13059860"/>
              <a:gd name="connsiteY3" fmla="*/ 3931178 h 3931178"/>
              <a:gd name="connsiteX4" fmla="*/ 0 w 13059860"/>
              <a:gd name="connsiteY4" fmla="*/ 348512 h 3931178"/>
              <a:gd name="connsiteX0" fmla="*/ 0 w 12617687"/>
              <a:gd name="connsiteY0" fmla="*/ 348512 h 3931178"/>
              <a:gd name="connsiteX1" fmla="*/ 12279131 w 12617687"/>
              <a:gd name="connsiteY1" fmla="*/ 0 h 3931178"/>
              <a:gd name="connsiteX2" fmla="*/ 12617687 w 12617687"/>
              <a:gd name="connsiteY2" fmla="*/ 3054929 h 3931178"/>
              <a:gd name="connsiteX3" fmla="*/ 402767 w 12617687"/>
              <a:gd name="connsiteY3" fmla="*/ 3931178 h 3931178"/>
              <a:gd name="connsiteX4" fmla="*/ 0 w 12617687"/>
              <a:gd name="connsiteY4" fmla="*/ 348512 h 3931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7687" h="3931178">
                <a:moveTo>
                  <a:pt x="0" y="348512"/>
                </a:moveTo>
                <a:lnTo>
                  <a:pt x="12279131" y="0"/>
                </a:lnTo>
                <a:lnTo>
                  <a:pt x="12617687" y="3054929"/>
                </a:lnTo>
                <a:cubicBezTo>
                  <a:pt x="8459309" y="2986251"/>
                  <a:pt x="4496935" y="3472120"/>
                  <a:pt x="402767" y="3931178"/>
                </a:cubicBezTo>
                <a:lnTo>
                  <a:pt x="0" y="348512"/>
                </a:lnTo>
                <a:close/>
              </a:path>
            </a:pathLst>
          </a:custGeom>
          <a:gradFill>
            <a:gsLst>
              <a:gs pos="43000">
                <a:srgbClr val="002060"/>
              </a:gs>
              <a:gs pos="100000">
                <a:srgbClr val="2092B6"/>
              </a:gs>
            </a:gsLst>
            <a:lin ang="2700000" scaled="0"/>
          </a:gra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63B5084-8BEE-5FB1-D026-C1D98CB449CB}"/>
              </a:ext>
            </a:extLst>
          </p:cNvPr>
          <p:cNvSpPr/>
          <p:nvPr/>
        </p:nvSpPr>
        <p:spPr>
          <a:xfrm rot="20671502">
            <a:off x="9065720" y="3227217"/>
            <a:ext cx="3296093" cy="560369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 company name&#10;&#10;Description automatically generated">
            <a:extLst>
              <a:ext uri="{FF2B5EF4-FFF2-40B4-BE49-F238E27FC236}">
                <a16:creationId xmlns:a16="http://schemas.microsoft.com/office/drawing/2014/main" id="{BAC43EAC-FBAB-8EC6-CA90-F5159101B6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01712">
            <a:off x="9235361" y="3948357"/>
            <a:ext cx="2411398" cy="2037730"/>
          </a:xfrm>
          <a:prstGeom prst="rect">
            <a:avLst/>
          </a:prstGeom>
        </p:spPr>
      </p:pic>
      <p:sp>
        <p:nvSpPr>
          <p:cNvPr id="11" name="TextBox 10">
            <a:extLst>
              <a:ext uri="{FF2B5EF4-FFF2-40B4-BE49-F238E27FC236}">
                <a16:creationId xmlns:a16="http://schemas.microsoft.com/office/drawing/2014/main" id="{E9C82005-BEB9-B446-B943-CE5CD244C7EE}"/>
              </a:ext>
            </a:extLst>
          </p:cNvPr>
          <p:cNvSpPr txBox="1"/>
          <p:nvPr/>
        </p:nvSpPr>
        <p:spPr>
          <a:xfrm>
            <a:off x="322956" y="4893442"/>
            <a:ext cx="9525893" cy="1200329"/>
          </a:xfrm>
          <a:prstGeom prst="rect">
            <a:avLst/>
          </a:prstGeom>
          <a:noFill/>
        </p:spPr>
        <p:txBody>
          <a:bodyPr wrap="square" lIns="91440" tIns="45720" rIns="91440" bIns="45720" anchor="t">
            <a:spAutoFit/>
          </a:bodyPr>
          <a:lstStyle/>
          <a:p>
            <a:r>
              <a:rPr lang="en-GB" sz="3600" b="1" spc="-100">
                <a:solidFill>
                  <a:schemeClr val="bg1"/>
                </a:solidFill>
                <a:latin typeface="Tahoma"/>
                <a:ea typeface="Tahoma"/>
                <a:cs typeface="Tahoma"/>
              </a:rPr>
              <a:t>Education inspection framework</a:t>
            </a:r>
            <a:br>
              <a:rPr lang="en-GB" sz="3600" b="1" spc="-100">
                <a:latin typeface="Tahoma" panose="020B0604030504040204" pitchFamily="34" charset="0"/>
                <a:ea typeface="Tahoma" panose="020B0604030504040204" pitchFamily="34" charset="0"/>
                <a:cs typeface="Tahoma" panose="020B0604030504040204" pitchFamily="34" charset="0"/>
              </a:rPr>
            </a:br>
            <a:r>
              <a:rPr lang="en-GB" sz="3600" b="1" spc="-100">
                <a:solidFill>
                  <a:schemeClr val="bg1"/>
                </a:solidFill>
                <a:latin typeface="Tahoma"/>
                <a:ea typeface="Tahoma"/>
                <a:cs typeface="Tahoma"/>
              </a:rPr>
              <a:t>Our renewed approach</a:t>
            </a:r>
            <a:endParaRPr lang="en-US"/>
          </a:p>
        </p:txBody>
      </p:sp>
    </p:spTree>
    <p:extLst>
      <p:ext uri="{BB962C8B-B14F-4D97-AF65-F5344CB8AC3E}">
        <p14:creationId xmlns:p14="http://schemas.microsoft.com/office/powerpoint/2010/main" val="293627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F53A3-AACB-B9C7-B6CC-092DB240F5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085C9B-E7C3-7518-D741-5747C9B21397}"/>
              </a:ext>
            </a:extLst>
          </p:cNvPr>
          <p:cNvSpPr>
            <a:spLocks noGrp="1"/>
          </p:cNvSpPr>
          <p:nvPr>
            <p:ph type="body" sz="quarter" idx="11"/>
          </p:nvPr>
        </p:nvSpPr>
        <p:spPr>
          <a:xfrm>
            <a:off x="4716392" y="687288"/>
            <a:ext cx="6804561" cy="989112"/>
          </a:xfrm>
        </p:spPr>
        <p:txBody>
          <a:bodyPr vert="horz" lIns="91440" tIns="45720" rIns="91440" bIns="45720" rtlCol="0" anchor="t">
            <a:normAutofit/>
          </a:bodyPr>
          <a:lstStyle/>
          <a:p>
            <a:r>
              <a:rPr lang="en-GB" sz="2800">
                <a:latin typeface="Tahoma"/>
                <a:ea typeface="Tahoma"/>
                <a:cs typeface="Tahoma"/>
              </a:rPr>
              <a:t>We will evaluate early years settings against the following:</a:t>
            </a:r>
          </a:p>
          <a:p>
            <a:endParaRPr lang="en-GB" sz="2800">
              <a:solidFill>
                <a:schemeClr val="bg1"/>
              </a:solidFill>
            </a:endParaRPr>
          </a:p>
          <a:p>
            <a:endParaRPr lang="en-GB" sz="2800">
              <a:solidFill>
                <a:srgbClr val="2092B6"/>
              </a:solidFill>
            </a:endParaRPr>
          </a:p>
          <a:p>
            <a:endParaRPr lang="en-GB" sz="2800"/>
          </a:p>
        </p:txBody>
      </p:sp>
      <p:sp>
        <p:nvSpPr>
          <p:cNvPr id="3" name="Text Placeholder 2">
            <a:extLst>
              <a:ext uri="{FF2B5EF4-FFF2-40B4-BE49-F238E27FC236}">
                <a16:creationId xmlns:a16="http://schemas.microsoft.com/office/drawing/2014/main" id="{EF698981-6D21-2A95-B6C9-4363D06505ED}"/>
              </a:ext>
            </a:extLst>
          </p:cNvPr>
          <p:cNvSpPr>
            <a:spLocks noGrp="1"/>
          </p:cNvSpPr>
          <p:nvPr>
            <p:ph type="body" sz="quarter" idx="12"/>
          </p:nvPr>
        </p:nvSpPr>
        <p:spPr>
          <a:xfrm>
            <a:off x="4716392" y="2193820"/>
            <a:ext cx="6986453" cy="3493721"/>
          </a:xfrm>
        </p:spPr>
        <p:txBody>
          <a:bodyPr vert="horz" lIns="91440" tIns="45720" rIns="91440" bIns="45720" rtlCol="0" anchor="t">
            <a:noAutofit/>
          </a:bodyPr>
          <a:lstStyle/>
          <a:p>
            <a:r>
              <a:rPr lang="en-GB" sz="2000" dirty="0">
                <a:latin typeface="Tahoma"/>
                <a:ea typeface="Tahoma"/>
                <a:cs typeface="Tahoma"/>
              </a:rPr>
              <a:t>Inclusion </a:t>
            </a:r>
          </a:p>
          <a:p>
            <a:r>
              <a:rPr lang="en-GB" sz="2000" dirty="0">
                <a:latin typeface="Tahoma"/>
                <a:ea typeface="Tahoma"/>
                <a:cs typeface="Tahoma"/>
              </a:rPr>
              <a:t>Curriculum and teaching**</a:t>
            </a:r>
          </a:p>
          <a:p>
            <a:r>
              <a:rPr lang="en-GB" sz="2000" dirty="0">
                <a:latin typeface="Tahoma"/>
                <a:ea typeface="Tahoma"/>
                <a:cs typeface="Tahoma"/>
              </a:rPr>
              <a:t>Achievement** </a:t>
            </a:r>
          </a:p>
          <a:p>
            <a:r>
              <a:rPr lang="en-GB" sz="2000" dirty="0">
                <a:latin typeface="Tahoma"/>
                <a:ea typeface="Tahoma"/>
                <a:cs typeface="Tahoma"/>
              </a:rPr>
              <a:t>Behaviour, attitudes and establishing routines</a:t>
            </a:r>
          </a:p>
          <a:p>
            <a:r>
              <a:rPr lang="en-GB" sz="2000" dirty="0">
                <a:latin typeface="Tahoma"/>
                <a:ea typeface="Tahoma"/>
                <a:cs typeface="Tahoma"/>
              </a:rPr>
              <a:t>Children’s welfare and well-being </a:t>
            </a:r>
          </a:p>
          <a:p>
            <a:r>
              <a:rPr lang="en-GB" sz="2000" dirty="0">
                <a:latin typeface="Tahoma"/>
                <a:ea typeface="Tahoma"/>
                <a:cs typeface="Tahoma"/>
              </a:rPr>
              <a:t>Leadership and governance* </a:t>
            </a:r>
          </a:p>
          <a:p>
            <a:r>
              <a:rPr lang="en-GB" sz="2000" dirty="0">
                <a:latin typeface="Tahoma"/>
                <a:ea typeface="Tahoma"/>
                <a:cs typeface="Tahoma"/>
              </a:rPr>
              <a:t>Safeguarding</a:t>
            </a:r>
          </a:p>
          <a:p>
            <a:pPr marL="0" indent="0">
              <a:buNone/>
            </a:pPr>
            <a:endParaRPr lang="en-GB" sz="2000" dirty="0"/>
          </a:p>
          <a:p>
            <a:pPr marL="0" indent="0">
              <a:buNone/>
            </a:pPr>
            <a:endParaRPr lang="en-GB" sz="2000" dirty="0"/>
          </a:p>
        </p:txBody>
      </p:sp>
      <p:sp>
        <p:nvSpPr>
          <p:cNvPr id="5" name="TextBox 4">
            <a:extLst>
              <a:ext uri="{FF2B5EF4-FFF2-40B4-BE49-F238E27FC236}">
                <a16:creationId xmlns:a16="http://schemas.microsoft.com/office/drawing/2014/main" id="{94E5CB3C-A9C9-5627-A445-1E996E8033DA}"/>
              </a:ext>
            </a:extLst>
          </p:cNvPr>
          <p:cNvSpPr txBox="1"/>
          <p:nvPr/>
        </p:nvSpPr>
        <p:spPr>
          <a:xfrm>
            <a:off x="4716393" y="5209194"/>
            <a:ext cx="6986452" cy="1323439"/>
          </a:xfrm>
          <a:prstGeom prst="rect">
            <a:avLst/>
          </a:prstGeom>
          <a:noFill/>
        </p:spPr>
        <p:txBody>
          <a:bodyPr wrap="square">
            <a:spAutoFit/>
          </a:bodyPr>
          <a:lstStyle/>
          <a:p>
            <a:r>
              <a:rPr lang="en-GB" sz="1600" dirty="0">
                <a:solidFill>
                  <a:schemeClr val="bg1">
                    <a:lumMod val="50000"/>
                  </a:schemeClr>
                </a:solidFill>
                <a:latin typeface="Tahoma"/>
                <a:ea typeface="Tahoma"/>
                <a:cs typeface="Tahoma"/>
              </a:rPr>
              <a:t>* When there are no early years children present and/or on roll, we will only evaluate this evaluation area.</a:t>
            </a:r>
            <a:br>
              <a:rPr lang="en-GB" sz="1600" dirty="0">
                <a:solidFill>
                  <a:schemeClr val="bg1">
                    <a:lumMod val="50000"/>
                  </a:schemeClr>
                </a:solidFill>
                <a:latin typeface="Tahoma"/>
                <a:ea typeface="Tahoma"/>
                <a:cs typeface="Tahoma"/>
              </a:rPr>
            </a:br>
            <a:endParaRPr lang="en-GB" sz="1600" dirty="0">
              <a:solidFill>
                <a:schemeClr val="bg1">
                  <a:lumMod val="50000"/>
                </a:schemeClr>
              </a:solidFill>
              <a:latin typeface="Tahoma"/>
              <a:ea typeface="Tahoma"/>
              <a:cs typeface="Tahoma"/>
            </a:endParaRPr>
          </a:p>
          <a:p>
            <a:pPr marL="0" indent="0">
              <a:buNone/>
            </a:pPr>
            <a:r>
              <a:rPr lang="en-GB" sz="1600" dirty="0">
                <a:solidFill>
                  <a:schemeClr val="bg1">
                    <a:lumMod val="50000"/>
                  </a:schemeClr>
                </a:solidFill>
                <a:latin typeface="Tahoma"/>
                <a:ea typeface="Tahoma"/>
                <a:cs typeface="Tahoma"/>
              </a:rPr>
              <a:t>** These evaluation areas do not apply to out-of-school and holiday providers.</a:t>
            </a:r>
          </a:p>
        </p:txBody>
      </p:sp>
      <p:pic>
        <p:nvPicPr>
          <p:cNvPr id="8" name="Picture Placeholder 7" descr="A baby holding a ball&#10;&#10;AI-generated content may be incorrect.">
            <a:extLst>
              <a:ext uri="{FF2B5EF4-FFF2-40B4-BE49-F238E27FC236}">
                <a16:creationId xmlns:a16="http://schemas.microsoft.com/office/drawing/2014/main" id="{2537A937-878F-774B-1324-CBA192903E8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1" y="0"/>
            <a:ext cx="4304713" cy="6858000"/>
          </a:xfrm>
        </p:spPr>
      </p:pic>
    </p:spTree>
    <p:extLst>
      <p:ext uri="{BB962C8B-B14F-4D97-AF65-F5344CB8AC3E}">
        <p14:creationId xmlns:p14="http://schemas.microsoft.com/office/powerpoint/2010/main" val="69195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FC1E25-27AC-45CC-BE63-0A71582C28B3}"/>
              </a:ext>
            </a:extLst>
          </p:cNvPr>
          <p:cNvSpPr txBox="1"/>
          <p:nvPr/>
        </p:nvSpPr>
        <p:spPr>
          <a:xfrm>
            <a:off x="0" y="479401"/>
            <a:ext cx="12191999" cy="584775"/>
          </a:xfrm>
          <a:prstGeom prst="rect">
            <a:avLst/>
          </a:prstGeom>
          <a:noFill/>
        </p:spPr>
        <p:txBody>
          <a:bodyPr wrap="square" rtlCol="0" anchor="b">
            <a:spAutoFit/>
          </a:bodyPr>
          <a:lstStyle/>
          <a:p>
            <a:pPr algn="ctr"/>
            <a:r>
              <a:rPr lang="en-GB" sz="3200" b="1">
                <a:solidFill>
                  <a:srgbClr val="002060"/>
                </a:solidFill>
                <a:latin typeface="Tahoma"/>
                <a:ea typeface="Tahoma"/>
                <a:cs typeface="Tahoma"/>
              </a:rPr>
              <a:t>In early years we will look at inclusion by…</a:t>
            </a:r>
          </a:p>
        </p:txBody>
      </p:sp>
      <p:grpSp>
        <p:nvGrpSpPr>
          <p:cNvPr id="51" name="Group 50">
            <a:extLst>
              <a:ext uri="{FF2B5EF4-FFF2-40B4-BE49-F238E27FC236}">
                <a16:creationId xmlns:a16="http://schemas.microsoft.com/office/drawing/2014/main" id="{6DEF054C-BB57-439A-BF26-604CC1E7A7DD}"/>
              </a:ext>
            </a:extLst>
          </p:cNvPr>
          <p:cNvGrpSpPr/>
          <p:nvPr/>
        </p:nvGrpSpPr>
        <p:grpSpPr>
          <a:xfrm>
            <a:off x="3810000" y="1683919"/>
            <a:ext cx="4572000" cy="4536704"/>
            <a:chOff x="4000500" y="1872948"/>
            <a:chExt cx="4191000" cy="4158646"/>
          </a:xfrm>
        </p:grpSpPr>
        <p:sp>
          <p:nvSpPr>
            <p:cNvPr id="41" name="Oval 40">
              <a:extLst>
                <a:ext uri="{FF2B5EF4-FFF2-40B4-BE49-F238E27FC236}">
                  <a16:creationId xmlns:a16="http://schemas.microsoft.com/office/drawing/2014/main" id="{9E26D959-04C3-4CB1-8393-96BE88AE184D}"/>
                </a:ext>
              </a:extLst>
            </p:cNvPr>
            <p:cNvSpPr/>
            <p:nvPr/>
          </p:nvSpPr>
          <p:spPr>
            <a:xfrm>
              <a:off x="4971096" y="2822129"/>
              <a:ext cx="2260284" cy="2260284"/>
            </a:xfrm>
            <a:prstGeom prst="ellipse">
              <a:avLst/>
            </a:prstGeom>
            <a:noFill/>
            <a:ln w="38100">
              <a:solidFill>
                <a:schemeClr val="bg1">
                  <a:lumMod val="75000"/>
                  <a:alpha val="46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endParaRPr>
            </a:p>
          </p:txBody>
        </p:sp>
        <p:sp>
          <p:nvSpPr>
            <p:cNvPr id="42" name="Oval 41">
              <a:extLst>
                <a:ext uri="{FF2B5EF4-FFF2-40B4-BE49-F238E27FC236}">
                  <a16:creationId xmlns:a16="http://schemas.microsoft.com/office/drawing/2014/main" id="{D375A7AF-A9ED-4E06-99CF-50AE7D9C6A3F}"/>
                </a:ext>
              </a:extLst>
            </p:cNvPr>
            <p:cNvSpPr/>
            <p:nvPr/>
          </p:nvSpPr>
          <p:spPr>
            <a:xfrm>
              <a:off x="4846320" y="2702591"/>
              <a:ext cx="2499360" cy="2499360"/>
            </a:xfrm>
            <a:prstGeom prst="ellipse">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2060"/>
                </a:solidFill>
              </a:endParaRPr>
            </a:p>
          </p:txBody>
        </p:sp>
        <p:sp>
          <p:nvSpPr>
            <p:cNvPr id="43" name="Freeform: Shape 42">
              <a:extLst>
                <a:ext uri="{FF2B5EF4-FFF2-40B4-BE49-F238E27FC236}">
                  <a16:creationId xmlns:a16="http://schemas.microsoft.com/office/drawing/2014/main" id="{24DC8C1F-BD83-44CE-85B9-002C7BDC58AD}"/>
                </a:ext>
              </a:extLst>
            </p:cNvPr>
            <p:cNvSpPr/>
            <p:nvPr/>
          </p:nvSpPr>
          <p:spPr>
            <a:xfrm rot="18900000">
              <a:off x="4392704" y="1872948"/>
              <a:ext cx="1583778" cy="2359378"/>
            </a:xfrm>
            <a:custGeom>
              <a:avLst/>
              <a:gdLst>
                <a:gd name="connsiteX0" fmla="*/ 39719 w 1031033"/>
                <a:gd name="connsiteY0" fmla="*/ 419905 h 1535946"/>
                <a:gd name="connsiteX1" fmla="*/ 419906 w 1031033"/>
                <a:gd name="connsiteY1" fmla="*/ 39718 h 1535946"/>
                <a:gd name="connsiteX2" fmla="*/ 610739 w 1031033"/>
                <a:gd name="connsiteY2" fmla="*/ 39797 h 1535946"/>
                <a:gd name="connsiteX3" fmla="*/ 991237 w 1031033"/>
                <a:gd name="connsiteY3" fmla="*/ 420294 h 1535946"/>
                <a:gd name="connsiteX4" fmla="*/ 991315 w 1031033"/>
                <a:gd name="connsiteY4" fmla="*/ 611128 h 1535946"/>
                <a:gd name="connsiteX5" fmla="*/ 595232 w 1031033"/>
                <a:gd name="connsiteY5" fmla="*/ 1007211 h 1535946"/>
                <a:gd name="connsiteX6" fmla="*/ 595297 w 1031033"/>
                <a:gd name="connsiteY6" fmla="*/ 1166239 h 1535946"/>
                <a:gd name="connsiteX7" fmla="*/ 706662 w 1031033"/>
                <a:gd name="connsiteY7" fmla="*/ 1277604 h 1535946"/>
                <a:gd name="connsiteX8" fmla="*/ 706701 w 1031033"/>
                <a:gd name="connsiteY8" fmla="*/ 1373021 h 1535946"/>
                <a:gd name="connsiteX9" fmla="*/ 563634 w 1031033"/>
                <a:gd name="connsiteY9" fmla="*/ 1516088 h 1535946"/>
                <a:gd name="connsiteX10" fmla="*/ 468217 w 1031033"/>
                <a:gd name="connsiteY10" fmla="*/ 1516048 h 1535946"/>
                <a:gd name="connsiteX11" fmla="*/ 325034 w 1031033"/>
                <a:gd name="connsiteY11" fmla="*/ 1372865 h 1535946"/>
                <a:gd name="connsiteX12" fmla="*/ 324995 w 1031033"/>
                <a:gd name="connsiteY12" fmla="*/ 1277448 h 1535946"/>
                <a:gd name="connsiteX13" fmla="*/ 436269 w 1031033"/>
                <a:gd name="connsiteY13" fmla="*/ 1166174 h 1535946"/>
                <a:gd name="connsiteX14" fmla="*/ 436204 w 1031033"/>
                <a:gd name="connsiteY14" fmla="*/ 1007146 h 1535946"/>
                <a:gd name="connsiteX15" fmla="*/ 39797 w 1031033"/>
                <a:gd name="connsiteY15" fmla="*/ 610739 h 1535946"/>
                <a:gd name="connsiteX16" fmla="*/ 39719 w 1031033"/>
                <a:gd name="connsiteY16" fmla="*/ 419905 h 15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033" h="1535946">
                  <a:moveTo>
                    <a:pt x="39719" y="419905"/>
                  </a:moveTo>
                  <a:lnTo>
                    <a:pt x="419906" y="39718"/>
                  </a:lnTo>
                  <a:cubicBezTo>
                    <a:pt x="472893" y="-13269"/>
                    <a:pt x="557708" y="-13235"/>
                    <a:pt x="610739" y="39797"/>
                  </a:cubicBezTo>
                  <a:cubicBezTo>
                    <a:pt x="610739" y="39797"/>
                    <a:pt x="610739" y="39797"/>
                    <a:pt x="991237" y="420294"/>
                  </a:cubicBezTo>
                  <a:cubicBezTo>
                    <a:pt x="1044268" y="473325"/>
                    <a:pt x="1044303" y="558140"/>
                    <a:pt x="991315" y="611128"/>
                  </a:cubicBezTo>
                  <a:cubicBezTo>
                    <a:pt x="991315" y="611128"/>
                    <a:pt x="991315" y="611128"/>
                    <a:pt x="595232" y="1007211"/>
                  </a:cubicBezTo>
                  <a:cubicBezTo>
                    <a:pt x="551517" y="1050926"/>
                    <a:pt x="551546" y="1122488"/>
                    <a:pt x="595297" y="1166239"/>
                  </a:cubicBezTo>
                  <a:cubicBezTo>
                    <a:pt x="595297" y="1166239"/>
                    <a:pt x="595297" y="1166239"/>
                    <a:pt x="706662" y="1277604"/>
                  </a:cubicBezTo>
                  <a:cubicBezTo>
                    <a:pt x="733177" y="1304119"/>
                    <a:pt x="733195" y="1346527"/>
                    <a:pt x="706701" y="1373021"/>
                  </a:cubicBezTo>
                  <a:cubicBezTo>
                    <a:pt x="706701" y="1373021"/>
                    <a:pt x="706701" y="1373021"/>
                    <a:pt x="563634" y="1516088"/>
                  </a:cubicBezTo>
                  <a:cubicBezTo>
                    <a:pt x="537140" y="1542581"/>
                    <a:pt x="494733" y="1542564"/>
                    <a:pt x="468217" y="1516048"/>
                  </a:cubicBezTo>
                  <a:cubicBezTo>
                    <a:pt x="468217" y="1516048"/>
                    <a:pt x="468217" y="1516048"/>
                    <a:pt x="325034" y="1372865"/>
                  </a:cubicBezTo>
                  <a:cubicBezTo>
                    <a:pt x="298518" y="1346349"/>
                    <a:pt x="298501" y="1303942"/>
                    <a:pt x="324995" y="1277448"/>
                  </a:cubicBezTo>
                  <a:cubicBezTo>
                    <a:pt x="324995" y="1277448"/>
                    <a:pt x="324995" y="1277448"/>
                    <a:pt x="436269" y="1166174"/>
                  </a:cubicBezTo>
                  <a:cubicBezTo>
                    <a:pt x="479984" y="1122459"/>
                    <a:pt x="479954" y="1050896"/>
                    <a:pt x="436204" y="1007146"/>
                  </a:cubicBezTo>
                  <a:cubicBezTo>
                    <a:pt x="436204" y="1007146"/>
                    <a:pt x="436204" y="1007146"/>
                    <a:pt x="39797" y="610739"/>
                  </a:cubicBezTo>
                  <a:cubicBezTo>
                    <a:pt x="-13234" y="557708"/>
                    <a:pt x="-13269" y="472893"/>
                    <a:pt x="39719" y="419905"/>
                  </a:cubicBezTo>
                  <a:close/>
                </a:path>
              </a:pathLst>
            </a:cu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a:solidFill>
                  <a:srgbClr val="002060"/>
                </a:solidFill>
              </a:endParaRPr>
            </a:p>
          </p:txBody>
        </p:sp>
        <p:sp>
          <p:nvSpPr>
            <p:cNvPr id="44" name="Freeform: Shape 43">
              <a:extLst>
                <a:ext uri="{FF2B5EF4-FFF2-40B4-BE49-F238E27FC236}">
                  <a16:creationId xmlns:a16="http://schemas.microsoft.com/office/drawing/2014/main" id="{15F3ADEA-B4EB-4386-8127-B0798565F6C6}"/>
                </a:ext>
              </a:extLst>
            </p:cNvPr>
            <p:cNvSpPr/>
            <p:nvPr/>
          </p:nvSpPr>
          <p:spPr>
            <a:xfrm rot="2700000">
              <a:off x="6219922" y="1872947"/>
              <a:ext cx="1583778" cy="2359378"/>
            </a:xfrm>
            <a:custGeom>
              <a:avLst/>
              <a:gdLst>
                <a:gd name="connsiteX0" fmla="*/ 39719 w 1031033"/>
                <a:gd name="connsiteY0" fmla="*/ 419905 h 1535946"/>
                <a:gd name="connsiteX1" fmla="*/ 419906 w 1031033"/>
                <a:gd name="connsiteY1" fmla="*/ 39718 h 1535946"/>
                <a:gd name="connsiteX2" fmla="*/ 610739 w 1031033"/>
                <a:gd name="connsiteY2" fmla="*/ 39797 h 1535946"/>
                <a:gd name="connsiteX3" fmla="*/ 991237 w 1031033"/>
                <a:gd name="connsiteY3" fmla="*/ 420294 h 1535946"/>
                <a:gd name="connsiteX4" fmla="*/ 991315 w 1031033"/>
                <a:gd name="connsiteY4" fmla="*/ 611128 h 1535946"/>
                <a:gd name="connsiteX5" fmla="*/ 595232 w 1031033"/>
                <a:gd name="connsiteY5" fmla="*/ 1007211 h 1535946"/>
                <a:gd name="connsiteX6" fmla="*/ 595297 w 1031033"/>
                <a:gd name="connsiteY6" fmla="*/ 1166239 h 1535946"/>
                <a:gd name="connsiteX7" fmla="*/ 706662 w 1031033"/>
                <a:gd name="connsiteY7" fmla="*/ 1277604 h 1535946"/>
                <a:gd name="connsiteX8" fmla="*/ 706701 w 1031033"/>
                <a:gd name="connsiteY8" fmla="*/ 1373021 h 1535946"/>
                <a:gd name="connsiteX9" fmla="*/ 563634 w 1031033"/>
                <a:gd name="connsiteY9" fmla="*/ 1516088 h 1535946"/>
                <a:gd name="connsiteX10" fmla="*/ 468217 w 1031033"/>
                <a:gd name="connsiteY10" fmla="*/ 1516048 h 1535946"/>
                <a:gd name="connsiteX11" fmla="*/ 325034 w 1031033"/>
                <a:gd name="connsiteY11" fmla="*/ 1372865 h 1535946"/>
                <a:gd name="connsiteX12" fmla="*/ 324995 w 1031033"/>
                <a:gd name="connsiteY12" fmla="*/ 1277448 h 1535946"/>
                <a:gd name="connsiteX13" fmla="*/ 436269 w 1031033"/>
                <a:gd name="connsiteY13" fmla="*/ 1166174 h 1535946"/>
                <a:gd name="connsiteX14" fmla="*/ 436204 w 1031033"/>
                <a:gd name="connsiteY14" fmla="*/ 1007146 h 1535946"/>
                <a:gd name="connsiteX15" fmla="*/ 39797 w 1031033"/>
                <a:gd name="connsiteY15" fmla="*/ 610739 h 1535946"/>
                <a:gd name="connsiteX16" fmla="*/ 39719 w 1031033"/>
                <a:gd name="connsiteY16" fmla="*/ 419905 h 15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033" h="1535946">
                  <a:moveTo>
                    <a:pt x="39719" y="419905"/>
                  </a:moveTo>
                  <a:lnTo>
                    <a:pt x="419906" y="39718"/>
                  </a:lnTo>
                  <a:cubicBezTo>
                    <a:pt x="472893" y="-13269"/>
                    <a:pt x="557708" y="-13235"/>
                    <a:pt x="610739" y="39797"/>
                  </a:cubicBezTo>
                  <a:cubicBezTo>
                    <a:pt x="610739" y="39797"/>
                    <a:pt x="610739" y="39797"/>
                    <a:pt x="991237" y="420294"/>
                  </a:cubicBezTo>
                  <a:cubicBezTo>
                    <a:pt x="1044268" y="473325"/>
                    <a:pt x="1044303" y="558140"/>
                    <a:pt x="991315" y="611128"/>
                  </a:cubicBezTo>
                  <a:cubicBezTo>
                    <a:pt x="991315" y="611128"/>
                    <a:pt x="991315" y="611128"/>
                    <a:pt x="595232" y="1007211"/>
                  </a:cubicBezTo>
                  <a:cubicBezTo>
                    <a:pt x="551517" y="1050926"/>
                    <a:pt x="551546" y="1122488"/>
                    <a:pt x="595297" y="1166239"/>
                  </a:cubicBezTo>
                  <a:cubicBezTo>
                    <a:pt x="595297" y="1166239"/>
                    <a:pt x="595297" y="1166239"/>
                    <a:pt x="706662" y="1277604"/>
                  </a:cubicBezTo>
                  <a:cubicBezTo>
                    <a:pt x="733177" y="1304119"/>
                    <a:pt x="733195" y="1346527"/>
                    <a:pt x="706701" y="1373021"/>
                  </a:cubicBezTo>
                  <a:cubicBezTo>
                    <a:pt x="706701" y="1373021"/>
                    <a:pt x="706701" y="1373021"/>
                    <a:pt x="563634" y="1516088"/>
                  </a:cubicBezTo>
                  <a:cubicBezTo>
                    <a:pt x="537140" y="1542581"/>
                    <a:pt x="494733" y="1542564"/>
                    <a:pt x="468217" y="1516048"/>
                  </a:cubicBezTo>
                  <a:cubicBezTo>
                    <a:pt x="468217" y="1516048"/>
                    <a:pt x="468217" y="1516048"/>
                    <a:pt x="325034" y="1372865"/>
                  </a:cubicBezTo>
                  <a:cubicBezTo>
                    <a:pt x="298518" y="1346349"/>
                    <a:pt x="298501" y="1303942"/>
                    <a:pt x="324995" y="1277448"/>
                  </a:cubicBezTo>
                  <a:cubicBezTo>
                    <a:pt x="324995" y="1277448"/>
                    <a:pt x="324995" y="1277448"/>
                    <a:pt x="436269" y="1166174"/>
                  </a:cubicBezTo>
                  <a:cubicBezTo>
                    <a:pt x="479984" y="1122459"/>
                    <a:pt x="479954" y="1050896"/>
                    <a:pt x="436204" y="1007146"/>
                  </a:cubicBezTo>
                  <a:cubicBezTo>
                    <a:pt x="436204" y="1007146"/>
                    <a:pt x="436204" y="1007146"/>
                    <a:pt x="39797" y="610739"/>
                  </a:cubicBezTo>
                  <a:cubicBezTo>
                    <a:pt x="-13234" y="557708"/>
                    <a:pt x="-13269" y="472893"/>
                    <a:pt x="39719" y="419905"/>
                  </a:cubicBezTo>
                  <a:close/>
                </a:path>
              </a:pathLst>
            </a:custGeom>
            <a:solidFill>
              <a:srgbClr val="8AB23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a:solidFill>
                  <a:srgbClr val="002060"/>
                </a:solidFill>
              </a:endParaRPr>
            </a:p>
          </p:txBody>
        </p:sp>
        <p:sp>
          <p:nvSpPr>
            <p:cNvPr id="45" name="Freeform: Shape 44">
              <a:extLst>
                <a:ext uri="{FF2B5EF4-FFF2-40B4-BE49-F238E27FC236}">
                  <a16:creationId xmlns:a16="http://schemas.microsoft.com/office/drawing/2014/main" id="{73D7D07B-8172-491C-9092-8A1E298BAF54}"/>
                </a:ext>
              </a:extLst>
            </p:cNvPr>
            <p:cNvSpPr/>
            <p:nvPr/>
          </p:nvSpPr>
          <p:spPr>
            <a:xfrm rot="8100000">
              <a:off x="6215517" y="3672216"/>
              <a:ext cx="1583778" cy="2359378"/>
            </a:xfrm>
            <a:custGeom>
              <a:avLst/>
              <a:gdLst>
                <a:gd name="connsiteX0" fmla="*/ 39719 w 1031033"/>
                <a:gd name="connsiteY0" fmla="*/ 419905 h 1535946"/>
                <a:gd name="connsiteX1" fmla="*/ 419906 w 1031033"/>
                <a:gd name="connsiteY1" fmla="*/ 39718 h 1535946"/>
                <a:gd name="connsiteX2" fmla="*/ 610739 w 1031033"/>
                <a:gd name="connsiteY2" fmla="*/ 39797 h 1535946"/>
                <a:gd name="connsiteX3" fmla="*/ 991237 w 1031033"/>
                <a:gd name="connsiteY3" fmla="*/ 420294 h 1535946"/>
                <a:gd name="connsiteX4" fmla="*/ 991315 w 1031033"/>
                <a:gd name="connsiteY4" fmla="*/ 611128 h 1535946"/>
                <a:gd name="connsiteX5" fmla="*/ 595232 w 1031033"/>
                <a:gd name="connsiteY5" fmla="*/ 1007211 h 1535946"/>
                <a:gd name="connsiteX6" fmla="*/ 595297 w 1031033"/>
                <a:gd name="connsiteY6" fmla="*/ 1166239 h 1535946"/>
                <a:gd name="connsiteX7" fmla="*/ 706662 w 1031033"/>
                <a:gd name="connsiteY7" fmla="*/ 1277604 h 1535946"/>
                <a:gd name="connsiteX8" fmla="*/ 706701 w 1031033"/>
                <a:gd name="connsiteY8" fmla="*/ 1373021 h 1535946"/>
                <a:gd name="connsiteX9" fmla="*/ 563634 w 1031033"/>
                <a:gd name="connsiteY9" fmla="*/ 1516088 h 1535946"/>
                <a:gd name="connsiteX10" fmla="*/ 468217 w 1031033"/>
                <a:gd name="connsiteY10" fmla="*/ 1516048 h 1535946"/>
                <a:gd name="connsiteX11" fmla="*/ 325034 w 1031033"/>
                <a:gd name="connsiteY11" fmla="*/ 1372865 h 1535946"/>
                <a:gd name="connsiteX12" fmla="*/ 324995 w 1031033"/>
                <a:gd name="connsiteY12" fmla="*/ 1277448 h 1535946"/>
                <a:gd name="connsiteX13" fmla="*/ 436269 w 1031033"/>
                <a:gd name="connsiteY13" fmla="*/ 1166174 h 1535946"/>
                <a:gd name="connsiteX14" fmla="*/ 436204 w 1031033"/>
                <a:gd name="connsiteY14" fmla="*/ 1007146 h 1535946"/>
                <a:gd name="connsiteX15" fmla="*/ 39797 w 1031033"/>
                <a:gd name="connsiteY15" fmla="*/ 610739 h 1535946"/>
                <a:gd name="connsiteX16" fmla="*/ 39719 w 1031033"/>
                <a:gd name="connsiteY16" fmla="*/ 419905 h 15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033" h="1535946">
                  <a:moveTo>
                    <a:pt x="39719" y="419905"/>
                  </a:moveTo>
                  <a:lnTo>
                    <a:pt x="419906" y="39718"/>
                  </a:lnTo>
                  <a:cubicBezTo>
                    <a:pt x="472893" y="-13269"/>
                    <a:pt x="557708" y="-13235"/>
                    <a:pt x="610739" y="39797"/>
                  </a:cubicBezTo>
                  <a:cubicBezTo>
                    <a:pt x="610739" y="39797"/>
                    <a:pt x="610739" y="39797"/>
                    <a:pt x="991237" y="420294"/>
                  </a:cubicBezTo>
                  <a:cubicBezTo>
                    <a:pt x="1044268" y="473325"/>
                    <a:pt x="1044303" y="558140"/>
                    <a:pt x="991315" y="611128"/>
                  </a:cubicBezTo>
                  <a:cubicBezTo>
                    <a:pt x="991315" y="611128"/>
                    <a:pt x="991315" y="611128"/>
                    <a:pt x="595232" y="1007211"/>
                  </a:cubicBezTo>
                  <a:cubicBezTo>
                    <a:pt x="551517" y="1050926"/>
                    <a:pt x="551546" y="1122488"/>
                    <a:pt x="595297" y="1166239"/>
                  </a:cubicBezTo>
                  <a:cubicBezTo>
                    <a:pt x="595297" y="1166239"/>
                    <a:pt x="595297" y="1166239"/>
                    <a:pt x="706662" y="1277604"/>
                  </a:cubicBezTo>
                  <a:cubicBezTo>
                    <a:pt x="733177" y="1304119"/>
                    <a:pt x="733195" y="1346527"/>
                    <a:pt x="706701" y="1373021"/>
                  </a:cubicBezTo>
                  <a:cubicBezTo>
                    <a:pt x="706701" y="1373021"/>
                    <a:pt x="706701" y="1373021"/>
                    <a:pt x="563634" y="1516088"/>
                  </a:cubicBezTo>
                  <a:cubicBezTo>
                    <a:pt x="537140" y="1542581"/>
                    <a:pt x="494733" y="1542564"/>
                    <a:pt x="468217" y="1516048"/>
                  </a:cubicBezTo>
                  <a:cubicBezTo>
                    <a:pt x="468217" y="1516048"/>
                    <a:pt x="468217" y="1516048"/>
                    <a:pt x="325034" y="1372865"/>
                  </a:cubicBezTo>
                  <a:cubicBezTo>
                    <a:pt x="298518" y="1346349"/>
                    <a:pt x="298501" y="1303942"/>
                    <a:pt x="324995" y="1277448"/>
                  </a:cubicBezTo>
                  <a:cubicBezTo>
                    <a:pt x="324995" y="1277448"/>
                    <a:pt x="324995" y="1277448"/>
                    <a:pt x="436269" y="1166174"/>
                  </a:cubicBezTo>
                  <a:cubicBezTo>
                    <a:pt x="479984" y="1122459"/>
                    <a:pt x="479954" y="1050896"/>
                    <a:pt x="436204" y="1007146"/>
                  </a:cubicBezTo>
                  <a:cubicBezTo>
                    <a:pt x="436204" y="1007146"/>
                    <a:pt x="436204" y="1007146"/>
                    <a:pt x="39797" y="610739"/>
                  </a:cubicBezTo>
                  <a:cubicBezTo>
                    <a:pt x="-13234" y="557708"/>
                    <a:pt x="-13269" y="472893"/>
                    <a:pt x="39719" y="419905"/>
                  </a:cubicBezTo>
                  <a:close/>
                </a:path>
              </a:pathLst>
            </a:custGeom>
            <a:solidFill>
              <a:srgbClr val="ED79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a:solidFill>
                  <a:srgbClr val="002060"/>
                </a:solidFill>
              </a:endParaRPr>
            </a:p>
          </p:txBody>
        </p:sp>
        <p:sp>
          <p:nvSpPr>
            <p:cNvPr id="46" name="Freeform: Shape 45">
              <a:extLst>
                <a:ext uri="{FF2B5EF4-FFF2-40B4-BE49-F238E27FC236}">
                  <a16:creationId xmlns:a16="http://schemas.microsoft.com/office/drawing/2014/main" id="{45750FC1-51B0-4586-85F3-3564D05E46C4}"/>
                </a:ext>
              </a:extLst>
            </p:cNvPr>
            <p:cNvSpPr/>
            <p:nvPr/>
          </p:nvSpPr>
          <p:spPr>
            <a:xfrm rot="13500000">
              <a:off x="4388300" y="3672217"/>
              <a:ext cx="1583778" cy="2359378"/>
            </a:xfrm>
            <a:custGeom>
              <a:avLst/>
              <a:gdLst>
                <a:gd name="connsiteX0" fmla="*/ 39719 w 1031033"/>
                <a:gd name="connsiteY0" fmla="*/ 419905 h 1535946"/>
                <a:gd name="connsiteX1" fmla="*/ 419906 w 1031033"/>
                <a:gd name="connsiteY1" fmla="*/ 39718 h 1535946"/>
                <a:gd name="connsiteX2" fmla="*/ 610739 w 1031033"/>
                <a:gd name="connsiteY2" fmla="*/ 39797 h 1535946"/>
                <a:gd name="connsiteX3" fmla="*/ 991237 w 1031033"/>
                <a:gd name="connsiteY3" fmla="*/ 420294 h 1535946"/>
                <a:gd name="connsiteX4" fmla="*/ 991315 w 1031033"/>
                <a:gd name="connsiteY4" fmla="*/ 611128 h 1535946"/>
                <a:gd name="connsiteX5" fmla="*/ 595232 w 1031033"/>
                <a:gd name="connsiteY5" fmla="*/ 1007211 h 1535946"/>
                <a:gd name="connsiteX6" fmla="*/ 595297 w 1031033"/>
                <a:gd name="connsiteY6" fmla="*/ 1166239 h 1535946"/>
                <a:gd name="connsiteX7" fmla="*/ 706662 w 1031033"/>
                <a:gd name="connsiteY7" fmla="*/ 1277604 h 1535946"/>
                <a:gd name="connsiteX8" fmla="*/ 706701 w 1031033"/>
                <a:gd name="connsiteY8" fmla="*/ 1373021 h 1535946"/>
                <a:gd name="connsiteX9" fmla="*/ 563634 w 1031033"/>
                <a:gd name="connsiteY9" fmla="*/ 1516088 h 1535946"/>
                <a:gd name="connsiteX10" fmla="*/ 468217 w 1031033"/>
                <a:gd name="connsiteY10" fmla="*/ 1516048 h 1535946"/>
                <a:gd name="connsiteX11" fmla="*/ 325034 w 1031033"/>
                <a:gd name="connsiteY11" fmla="*/ 1372865 h 1535946"/>
                <a:gd name="connsiteX12" fmla="*/ 324995 w 1031033"/>
                <a:gd name="connsiteY12" fmla="*/ 1277448 h 1535946"/>
                <a:gd name="connsiteX13" fmla="*/ 436269 w 1031033"/>
                <a:gd name="connsiteY13" fmla="*/ 1166174 h 1535946"/>
                <a:gd name="connsiteX14" fmla="*/ 436204 w 1031033"/>
                <a:gd name="connsiteY14" fmla="*/ 1007146 h 1535946"/>
                <a:gd name="connsiteX15" fmla="*/ 39797 w 1031033"/>
                <a:gd name="connsiteY15" fmla="*/ 610739 h 1535946"/>
                <a:gd name="connsiteX16" fmla="*/ 39719 w 1031033"/>
                <a:gd name="connsiteY16" fmla="*/ 419905 h 15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1033" h="1535946">
                  <a:moveTo>
                    <a:pt x="39719" y="419905"/>
                  </a:moveTo>
                  <a:lnTo>
                    <a:pt x="419906" y="39718"/>
                  </a:lnTo>
                  <a:cubicBezTo>
                    <a:pt x="472893" y="-13269"/>
                    <a:pt x="557708" y="-13235"/>
                    <a:pt x="610739" y="39797"/>
                  </a:cubicBezTo>
                  <a:cubicBezTo>
                    <a:pt x="610739" y="39797"/>
                    <a:pt x="610739" y="39797"/>
                    <a:pt x="991237" y="420294"/>
                  </a:cubicBezTo>
                  <a:cubicBezTo>
                    <a:pt x="1044268" y="473325"/>
                    <a:pt x="1044303" y="558140"/>
                    <a:pt x="991315" y="611128"/>
                  </a:cubicBezTo>
                  <a:cubicBezTo>
                    <a:pt x="991315" y="611128"/>
                    <a:pt x="991315" y="611128"/>
                    <a:pt x="595232" y="1007211"/>
                  </a:cubicBezTo>
                  <a:cubicBezTo>
                    <a:pt x="551517" y="1050926"/>
                    <a:pt x="551546" y="1122488"/>
                    <a:pt x="595297" y="1166239"/>
                  </a:cubicBezTo>
                  <a:cubicBezTo>
                    <a:pt x="595297" y="1166239"/>
                    <a:pt x="595297" y="1166239"/>
                    <a:pt x="706662" y="1277604"/>
                  </a:cubicBezTo>
                  <a:cubicBezTo>
                    <a:pt x="733177" y="1304119"/>
                    <a:pt x="733195" y="1346527"/>
                    <a:pt x="706701" y="1373021"/>
                  </a:cubicBezTo>
                  <a:cubicBezTo>
                    <a:pt x="706701" y="1373021"/>
                    <a:pt x="706701" y="1373021"/>
                    <a:pt x="563634" y="1516088"/>
                  </a:cubicBezTo>
                  <a:cubicBezTo>
                    <a:pt x="537140" y="1542581"/>
                    <a:pt x="494733" y="1542564"/>
                    <a:pt x="468217" y="1516048"/>
                  </a:cubicBezTo>
                  <a:cubicBezTo>
                    <a:pt x="468217" y="1516048"/>
                    <a:pt x="468217" y="1516048"/>
                    <a:pt x="325034" y="1372865"/>
                  </a:cubicBezTo>
                  <a:cubicBezTo>
                    <a:pt x="298518" y="1346349"/>
                    <a:pt x="298501" y="1303942"/>
                    <a:pt x="324995" y="1277448"/>
                  </a:cubicBezTo>
                  <a:cubicBezTo>
                    <a:pt x="324995" y="1277448"/>
                    <a:pt x="324995" y="1277448"/>
                    <a:pt x="436269" y="1166174"/>
                  </a:cubicBezTo>
                  <a:cubicBezTo>
                    <a:pt x="479984" y="1122459"/>
                    <a:pt x="479954" y="1050896"/>
                    <a:pt x="436204" y="1007146"/>
                  </a:cubicBezTo>
                  <a:cubicBezTo>
                    <a:pt x="436204" y="1007146"/>
                    <a:pt x="436204" y="1007146"/>
                    <a:pt x="39797" y="610739"/>
                  </a:cubicBezTo>
                  <a:cubicBezTo>
                    <a:pt x="-13234" y="557708"/>
                    <a:pt x="-13269" y="472893"/>
                    <a:pt x="39719" y="419905"/>
                  </a:cubicBezTo>
                  <a:close/>
                </a:path>
              </a:pathLst>
            </a:custGeom>
            <a:solidFill>
              <a:srgbClr val="9B5B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a:solidFill>
                  <a:srgbClr val="002060"/>
                </a:solidFill>
              </a:endParaRPr>
            </a:p>
          </p:txBody>
        </p:sp>
      </p:grpSp>
      <p:grpSp>
        <p:nvGrpSpPr>
          <p:cNvPr id="56" name="Group 55">
            <a:extLst>
              <a:ext uri="{FF2B5EF4-FFF2-40B4-BE49-F238E27FC236}">
                <a16:creationId xmlns:a16="http://schemas.microsoft.com/office/drawing/2014/main" id="{009E3EF9-D3A8-4006-A6BE-257AE60395E9}"/>
              </a:ext>
            </a:extLst>
          </p:cNvPr>
          <p:cNvGrpSpPr/>
          <p:nvPr/>
        </p:nvGrpSpPr>
        <p:grpSpPr>
          <a:xfrm>
            <a:off x="754063" y="4633477"/>
            <a:ext cx="3041708" cy="1172858"/>
            <a:chOff x="754063" y="4582803"/>
            <a:chExt cx="3041708" cy="1172858"/>
          </a:xfrm>
        </p:grpSpPr>
        <p:sp>
          <p:nvSpPr>
            <p:cNvPr id="52" name="TextBox 51">
              <a:extLst>
                <a:ext uri="{FF2B5EF4-FFF2-40B4-BE49-F238E27FC236}">
                  <a16:creationId xmlns:a16="http://schemas.microsoft.com/office/drawing/2014/main" id="{C4C71772-1D35-44A5-90C1-4685128007D3}"/>
                </a:ext>
              </a:extLst>
            </p:cNvPr>
            <p:cNvSpPr txBox="1"/>
            <p:nvPr/>
          </p:nvSpPr>
          <p:spPr>
            <a:xfrm>
              <a:off x="754063" y="5034181"/>
              <a:ext cx="3041708" cy="721480"/>
            </a:xfrm>
            <a:prstGeom prst="rect">
              <a:avLst/>
            </a:prstGeom>
            <a:noFill/>
          </p:spPr>
          <p:txBody>
            <a:bodyPr wrap="square" rtlCol="0">
              <a:spAutoFit/>
            </a:bodyPr>
            <a:lstStyle/>
            <a:p>
              <a:pPr algn="r">
                <a:lnSpc>
                  <a:spcPct val="120000"/>
                </a:lnSpc>
              </a:pPr>
              <a:r>
                <a:rPr lang="en-GB">
                  <a:solidFill>
                    <a:srgbClr val="002060"/>
                  </a:solidFill>
                  <a:latin typeface="Tahoma" panose="020B0604030504040204" pitchFamily="34" charset="0"/>
                  <a:ea typeface="Tahoma" panose="020B0604030504040204" pitchFamily="34" charset="0"/>
                  <a:cs typeface="Tahoma" panose="020B0604030504040204" pitchFamily="34" charset="0"/>
                </a:rPr>
                <a:t>Considering the context of the setting</a:t>
              </a:r>
              <a:r>
                <a:rPr lang="en-ID">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53" name="TextBox 52">
              <a:extLst>
                <a:ext uri="{FF2B5EF4-FFF2-40B4-BE49-F238E27FC236}">
                  <a16:creationId xmlns:a16="http://schemas.microsoft.com/office/drawing/2014/main" id="{A6B0EA00-2F05-40EB-A0AB-F804659C69AF}"/>
                </a:ext>
              </a:extLst>
            </p:cNvPr>
            <p:cNvSpPr txBox="1"/>
            <p:nvPr/>
          </p:nvSpPr>
          <p:spPr>
            <a:xfrm>
              <a:off x="754063" y="4582803"/>
              <a:ext cx="3041708" cy="389081"/>
            </a:xfrm>
            <a:prstGeom prst="rect">
              <a:avLst/>
            </a:prstGeom>
            <a:noFill/>
          </p:spPr>
          <p:txBody>
            <a:bodyPr wrap="square" rtlCol="0" anchor="b">
              <a:spAutoFit/>
            </a:bodyPr>
            <a:lstStyle/>
            <a:p>
              <a:pPr algn="r">
                <a:lnSpc>
                  <a:spcPct val="120000"/>
                </a:lnSpc>
              </a:pPr>
              <a:r>
                <a:rPr lang="en-ID" b="1">
                  <a:solidFill>
                    <a:srgbClr val="9B5BA5"/>
                  </a:solidFill>
                  <a:latin typeface="Tahoma" panose="020B0604030504040204" pitchFamily="34" charset="0"/>
                  <a:ea typeface="Tahoma" panose="020B0604030504040204" pitchFamily="34" charset="0"/>
                  <a:cs typeface="Tahoma" panose="020B0604030504040204" pitchFamily="34" charset="0"/>
                </a:rPr>
                <a:t>Considering</a:t>
              </a:r>
              <a:endParaRPr lang="en-US" b="1">
                <a:solidFill>
                  <a:srgbClr val="9B5BA5"/>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6">
            <a:extLst>
              <a:ext uri="{FF2B5EF4-FFF2-40B4-BE49-F238E27FC236}">
                <a16:creationId xmlns:a16="http://schemas.microsoft.com/office/drawing/2014/main" id="{8E98908D-F182-4334-8BAA-B699231D3679}"/>
              </a:ext>
            </a:extLst>
          </p:cNvPr>
          <p:cNvGrpSpPr/>
          <p:nvPr/>
        </p:nvGrpSpPr>
        <p:grpSpPr>
          <a:xfrm>
            <a:off x="754063" y="2053111"/>
            <a:ext cx="3041708" cy="1172858"/>
            <a:chOff x="754063" y="4582803"/>
            <a:chExt cx="3041708" cy="1172858"/>
          </a:xfrm>
        </p:grpSpPr>
        <p:sp>
          <p:nvSpPr>
            <p:cNvPr id="58" name="TextBox 57">
              <a:extLst>
                <a:ext uri="{FF2B5EF4-FFF2-40B4-BE49-F238E27FC236}">
                  <a16:creationId xmlns:a16="http://schemas.microsoft.com/office/drawing/2014/main" id="{B5AA9CAD-2D65-4914-A05E-DA30762CA4DF}"/>
                </a:ext>
              </a:extLst>
            </p:cNvPr>
            <p:cNvSpPr txBox="1"/>
            <p:nvPr/>
          </p:nvSpPr>
          <p:spPr>
            <a:xfrm>
              <a:off x="754063" y="5034181"/>
              <a:ext cx="3041708" cy="721480"/>
            </a:xfrm>
            <a:prstGeom prst="rect">
              <a:avLst/>
            </a:prstGeom>
            <a:noFill/>
          </p:spPr>
          <p:txBody>
            <a:bodyPr wrap="square" rtlCol="0">
              <a:spAutoFit/>
            </a:bodyPr>
            <a:lstStyle/>
            <a:p>
              <a:pPr algn="r">
                <a:lnSpc>
                  <a:spcPct val="120000"/>
                </a:lnSpc>
              </a:pPr>
              <a:r>
                <a:rPr lang="en-GB">
                  <a:solidFill>
                    <a:srgbClr val="002060"/>
                  </a:solidFill>
                  <a:latin typeface="Tahoma" panose="020B0604030504040204" pitchFamily="34" charset="0"/>
                  <a:ea typeface="Tahoma" panose="020B0604030504040204" pitchFamily="34" charset="0"/>
                  <a:cs typeface="Tahoma" panose="020B0604030504040204" pitchFamily="34" charset="0"/>
                </a:rPr>
                <a:t>Observing children's routines and experiences</a:t>
              </a:r>
              <a:r>
                <a:rPr lang="en-ID" sz="1600" b="1">
                  <a:solidFill>
                    <a:srgbClr val="002060"/>
                  </a:solidFill>
                  <a:latin typeface="Tahoma"/>
                  <a:ea typeface="Tahoma"/>
                  <a:cs typeface="Tahoma"/>
                </a:rPr>
                <a:t>.</a:t>
              </a:r>
            </a:p>
          </p:txBody>
        </p:sp>
        <p:sp>
          <p:nvSpPr>
            <p:cNvPr id="59" name="TextBox 58">
              <a:extLst>
                <a:ext uri="{FF2B5EF4-FFF2-40B4-BE49-F238E27FC236}">
                  <a16:creationId xmlns:a16="http://schemas.microsoft.com/office/drawing/2014/main" id="{BA91807F-E71B-4032-92F8-9650C8F85B6C}"/>
                </a:ext>
              </a:extLst>
            </p:cNvPr>
            <p:cNvSpPr txBox="1"/>
            <p:nvPr/>
          </p:nvSpPr>
          <p:spPr>
            <a:xfrm>
              <a:off x="754063" y="4582803"/>
              <a:ext cx="3041708" cy="389081"/>
            </a:xfrm>
            <a:prstGeom prst="rect">
              <a:avLst/>
            </a:prstGeom>
            <a:noFill/>
          </p:spPr>
          <p:txBody>
            <a:bodyPr wrap="square" rtlCol="0" anchor="b">
              <a:spAutoFit/>
            </a:bodyPr>
            <a:lstStyle/>
            <a:p>
              <a:pPr algn="r">
                <a:lnSpc>
                  <a:spcPct val="120000"/>
                </a:lnSpc>
              </a:pPr>
              <a:r>
                <a:rPr lang="en-ID" b="1">
                  <a:solidFill>
                    <a:srgbClr val="002060"/>
                  </a:solidFill>
                  <a:latin typeface="Tahoma" panose="020B0604030504040204" pitchFamily="34" charset="0"/>
                  <a:ea typeface="Tahoma" panose="020B0604030504040204" pitchFamily="34" charset="0"/>
                  <a:cs typeface="Tahoma" panose="020B0604030504040204" pitchFamily="34" charset="0"/>
                </a:rPr>
                <a:t>Observing</a:t>
              </a:r>
              <a:endParaRPr lang="en-US"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0" name="Group 59">
            <a:extLst>
              <a:ext uri="{FF2B5EF4-FFF2-40B4-BE49-F238E27FC236}">
                <a16:creationId xmlns:a16="http://schemas.microsoft.com/office/drawing/2014/main" id="{A8CA0C0F-281C-48F8-B27D-296CE4DE4E3B}"/>
              </a:ext>
            </a:extLst>
          </p:cNvPr>
          <p:cNvGrpSpPr/>
          <p:nvPr/>
        </p:nvGrpSpPr>
        <p:grpSpPr>
          <a:xfrm>
            <a:off x="8396229" y="4633477"/>
            <a:ext cx="3041708" cy="1505256"/>
            <a:chOff x="754063" y="4582803"/>
            <a:chExt cx="3041708" cy="1505256"/>
          </a:xfrm>
        </p:grpSpPr>
        <p:sp>
          <p:nvSpPr>
            <p:cNvPr id="61" name="TextBox 60">
              <a:extLst>
                <a:ext uri="{FF2B5EF4-FFF2-40B4-BE49-F238E27FC236}">
                  <a16:creationId xmlns:a16="http://schemas.microsoft.com/office/drawing/2014/main" id="{DA4B1702-767E-425E-BE4F-AFF6C4866204}"/>
                </a:ext>
              </a:extLst>
            </p:cNvPr>
            <p:cNvSpPr txBox="1"/>
            <p:nvPr/>
          </p:nvSpPr>
          <p:spPr>
            <a:xfrm>
              <a:off x="754063" y="5034181"/>
              <a:ext cx="3041708" cy="1053878"/>
            </a:xfrm>
            <a:prstGeom prst="rect">
              <a:avLst/>
            </a:prstGeom>
            <a:noFill/>
          </p:spPr>
          <p:txBody>
            <a:bodyPr wrap="square" rtlCol="0">
              <a:spAutoFit/>
            </a:bodyPr>
            <a:lstStyle/>
            <a:p>
              <a:pPr>
                <a:lnSpc>
                  <a:spcPct val="120000"/>
                </a:lnSpc>
                <a:spcBef>
                  <a:spcPts val="1200"/>
                </a:spcBef>
              </a:pPr>
              <a:r>
                <a:rPr lang="en-GB">
                  <a:solidFill>
                    <a:srgbClr val="002060"/>
                  </a:solidFill>
                  <a:latin typeface="Tahoma" panose="020B0604030504040204" pitchFamily="34" charset="0"/>
                  <a:ea typeface="Tahoma" panose="020B0604030504040204" pitchFamily="34" charset="0"/>
                  <a:cs typeface="Tahoma" panose="020B0604030504040204" pitchFamily="34" charset="0"/>
                </a:rPr>
                <a:t>Case sampling to evaluate how support works in practice.</a:t>
              </a:r>
            </a:p>
          </p:txBody>
        </p:sp>
        <p:sp>
          <p:nvSpPr>
            <p:cNvPr id="62" name="TextBox 61">
              <a:extLst>
                <a:ext uri="{FF2B5EF4-FFF2-40B4-BE49-F238E27FC236}">
                  <a16:creationId xmlns:a16="http://schemas.microsoft.com/office/drawing/2014/main" id="{CF8C874D-BDCA-4983-9114-75CCB2BDBB32}"/>
                </a:ext>
              </a:extLst>
            </p:cNvPr>
            <p:cNvSpPr txBox="1"/>
            <p:nvPr/>
          </p:nvSpPr>
          <p:spPr>
            <a:xfrm>
              <a:off x="754063" y="4582803"/>
              <a:ext cx="3041708" cy="389081"/>
            </a:xfrm>
            <a:prstGeom prst="rect">
              <a:avLst/>
            </a:prstGeom>
            <a:noFill/>
          </p:spPr>
          <p:txBody>
            <a:bodyPr wrap="square" rtlCol="0" anchor="b">
              <a:spAutoFit/>
            </a:bodyPr>
            <a:lstStyle/>
            <a:p>
              <a:pPr>
                <a:lnSpc>
                  <a:spcPct val="120000"/>
                </a:lnSpc>
              </a:pPr>
              <a:r>
                <a:rPr lang="en-ID" b="1">
                  <a:solidFill>
                    <a:srgbClr val="ED7936"/>
                  </a:solidFill>
                  <a:latin typeface="Tahoma" panose="020B0604030504040204" pitchFamily="34" charset="0"/>
                  <a:ea typeface="Tahoma" panose="020B0604030504040204" pitchFamily="34" charset="0"/>
                  <a:cs typeface="Tahoma" panose="020B0604030504040204" pitchFamily="34" charset="0"/>
                </a:rPr>
                <a:t>Case sampling</a:t>
              </a:r>
              <a:endParaRPr lang="en-US" b="1">
                <a:solidFill>
                  <a:srgbClr val="ED7936"/>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3" name="Group 62">
            <a:extLst>
              <a:ext uri="{FF2B5EF4-FFF2-40B4-BE49-F238E27FC236}">
                <a16:creationId xmlns:a16="http://schemas.microsoft.com/office/drawing/2014/main" id="{D08EAE09-3429-45D6-83BE-7944A186EE7A}"/>
              </a:ext>
            </a:extLst>
          </p:cNvPr>
          <p:cNvGrpSpPr/>
          <p:nvPr/>
        </p:nvGrpSpPr>
        <p:grpSpPr>
          <a:xfrm>
            <a:off x="8396229" y="2053111"/>
            <a:ext cx="3041708" cy="1172858"/>
            <a:chOff x="754063" y="4582803"/>
            <a:chExt cx="3041708" cy="1172858"/>
          </a:xfrm>
        </p:grpSpPr>
        <p:sp>
          <p:nvSpPr>
            <p:cNvPr id="64" name="TextBox 63">
              <a:extLst>
                <a:ext uri="{FF2B5EF4-FFF2-40B4-BE49-F238E27FC236}">
                  <a16:creationId xmlns:a16="http://schemas.microsoft.com/office/drawing/2014/main" id="{BC7C3EBF-237D-4A1B-96EB-9DCD6106DDAE}"/>
                </a:ext>
              </a:extLst>
            </p:cNvPr>
            <p:cNvSpPr txBox="1"/>
            <p:nvPr/>
          </p:nvSpPr>
          <p:spPr>
            <a:xfrm>
              <a:off x="754063" y="5034181"/>
              <a:ext cx="3041708" cy="721480"/>
            </a:xfrm>
            <a:prstGeom prst="rect">
              <a:avLst/>
            </a:prstGeom>
            <a:noFill/>
          </p:spPr>
          <p:txBody>
            <a:bodyPr wrap="square" rtlCol="0">
              <a:spAutoFit/>
            </a:bodyPr>
            <a:lstStyle/>
            <a:p>
              <a:pPr>
                <a:lnSpc>
                  <a:spcPct val="120000"/>
                </a:lnSpc>
                <a:spcBef>
                  <a:spcPts val="1200"/>
                </a:spcBef>
              </a:pPr>
              <a:r>
                <a:rPr lang="en-GB">
                  <a:solidFill>
                    <a:srgbClr val="002060"/>
                  </a:solidFill>
                  <a:latin typeface="Tahoma" panose="020B0604030504040204" pitchFamily="34" charset="0"/>
                  <a:ea typeface="Tahoma" panose="020B0604030504040204" pitchFamily="34" charset="0"/>
                  <a:cs typeface="Tahoma" panose="020B0604030504040204" pitchFamily="34" charset="0"/>
                </a:rPr>
                <a:t>Speaking with leaders, staff and parents.</a:t>
              </a:r>
            </a:p>
          </p:txBody>
        </p:sp>
        <p:sp>
          <p:nvSpPr>
            <p:cNvPr id="65" name="TextBox 64">
              <a:extLst>
                <a:ext uri="{FF2B5EF4-FFF2-40B4-BE49-F238E27FC236}">
                  <a16:creationId xmlns:a16="http://schemas.microsoft.com/office/drawing/2014/main" id="{11C363BC-E18E-4A65-9EC9-49106D23C4D4}"/>
                </a:ext>
              </a:extLst>
            </p:cNvPr>
            <p:cNvSpPr txBox="1"/>
            <p:nvPr/>
          </p:nvSpPr>
          <p:spPr>
            <a:xfrm>
              <a:off x="754063" y="4582803"/>
              <a:ext cx="3041708" cy="389081"/>
            </a:xfrm>
            <a:prstGeom prst="rect">
              <a:avLst/>
            </a:prstGeom>
            <a:noFill/>
          </p:spPr>
          <p:txBody>
            <a:bodyPr wrap="square" rtlCol="0" anchor="b">
              <a:spAutoFit/>
            </a:bodyPr>
            <a:lstStyle/>
            <a:p>
              <a:pPr>
                <a:lnSpc>
                  <a:spcPct val="120000"/>
                </a:lnSpc>
              </a:pPr>
              <a:r>
                <a:rPr lang="en-ID" b="1">
                  <a:solidFill>
                    <a:srgbClr val="8AB23E"/>
                  </a:solidFill>
                  <a:latin typeface="Tahoma" panose="020B0604030504040204" pitchFamily="34" charset="0"/>
                  <a:ea typeface="Tahoma" panose="020B0604030504040204" pitchFamily="34" charset="0"/>
                  <a:cs typeface="Tahoma" panose="020B0604030504040204" pitchFamily="34" charset="0"/>
                </a:rPr>
                <a:t>Discussing</a:t>
              </a:r>
              <a:endParaRPr lang="en-US" b="1">
                <a:solidFill>
                  <a:srgbClr val="8AB23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oup 7">
            <a:extLst>
              <a:ext uri="{FF2B5EF4-FFF2-40B4-BE49-F238E27FC236}">
                <a16:creationId xmlns:a16="http://schemas.microsoft.com/office/drawing/2014/main" id="{A892160A-C337-7368-1F86-F49B8C2F757E}"/>
              </a:ext>
            </a:extLst>
          </p:cNvPr>
          <p:cNvGrpSpPr/>
          <p:nvPr/>
        </p:nvGrpSpPr>
        <p:grpSpPr>
          <a:xfrm>
            <a:off x="7164553" y="4884375"/>
            <a:ext cx="558800" cy="606425"/>
            <a:chOff x="5380038" y="2559050"/>
            <a:chExt cx="558800" cy="606425"/>
          </a:xfrm>
          <a:solidFill>
            <a:schemeClr val="bg1"/>
          </a:solidFill>
        </p:grpSpPr>
        <p:sp>
          <p:nvSpPr>
            <p:cNvPr id="9" name="Freeform 21">
              <a:extLst>
                <a:ext uri="{FF2B5EF4-FFF2-40B4-BE49-F238E27FC236}">
                  <a16:creationId xmlns:a16="http://schemas.microsoft.com/office/drawing/2014/main" id="{CE45ABDD-927E-D69A-3F37-3FEBD77D3E7E}"/>
                </a:ext>
              </a:extLst>
            </p:cNvPr>
            <p:cNvSpPr>
              <a:spLocks/>
            </p:cNvSpPr>
            <p:nvPr/>
          </p:nvSpPr>
          <p:spPr bwMode="auto">
            <a:xfrm>
              <a:off x="5446713" y="2794000"/>
              <a:ext cx="163513" cy="12700"/>
            </a:xfrm>
            <a:custGeom>
              <a:avLst/>
              <a:gdLst>
                <a:gd name="T0" fmla="*/ 0 w 103"/>
                <a:gd name="T1" fmla="*/ 8 h 8"/>
                <a:gd name="T2" fmla="*/ 96 w 103"/>
                <a:gd name="T3" fmla="*/ 8 h 8"/>
                <a:gd name="T4" fmla="*/ 103 w 103"/>
                <a:gd name="T5" fmla="*/ 0 h 8"/>
                <a:gd name="T6" fmla="*/ 0 w 103"/>
                <a:gd name="T7" fmla="*/ 0 h 8"/>
                <a:gd name="T8" fmla="*/ 0 w 103"/>
                <a:gd name="T9" fmla="*/ 8 h 8"/>
              </a:gdLst>
              <a:ahLst/>
              <a:cxnLst>
                <a:cxn ang="0">
                  <a:pos x="T0" y="T1"/>
                </a:cxn>
                <a:cxn ang="0">
                  <a:pos x="T2" y="T3"/>
                </a:cxn>
                <a:cxn ang="0">
                  <a:pos x="T4" y="T5"/>
                </a:cxn>
                <a:cxn ang="0">
                  <a:pos x="T6" y="T7"/>
                </a:cxn>
                <a:cxn ang="0">
                  <a:pos x="T8" y="T9"/>
                </a:cxn>
              </a:cxnLst>
              <a:rect l="0" t="0" r="r" b="b"/>
              <a:pathLst>
                <a:path w="103" h="8">
                  <a:moveTo>
                    <a:pt x="0" y="8"/>
                  </a:moveTo>
                  <a:lnTo>
                    <a:pt x="96" y="8"/>
                  </a:lnTo>
                  <a:lnTo>
                    <a:pt x="103" y="0"/>
                  </a:lnTo>
                  <a:lnTo>
                    <a:pt x="0" y="0"/>
                  </a:lnTo>
                  <a:lnTo>
                    <a:pt x="0" y="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84281C21-5D4E-AF42-B2C6-DC9A0A5ABDBD}"/>
                </a:ext>
              </a:extLst>
            </p:cNvPr>
            <p:cNvSpPr>
              <a:spLocks/>
            </p:cNvSpPr>
            <p:nvPr/>
          </p:nvSpPr>
          <p:spPr bwMode="auto">
            <a:xfrm>
              <a:off x="5446713" y="2625725"/>
              <a:ext cx="331788" cy="11113"/>
            </a:xfrm>
            <a:custGeom>
              <a:avLst/>
              <a:gdLst>
                <a:gd name="T0" fmla="*/ 209 w 209"/>
                <a:gd name="T1" fmla="*/ 0 h 7"/>
                <a:gd name="T2" fmla="*/ 0 w 209"/>
                <a:gd name="T3" fmla="*/ 0 h 7"/>
                <a:gd name="T4" fmla="*/ 0 w 209"/>
                <a:gd name="T5" fmla="*/ 7 h 7"/>
                <a:gd name="T6" fmla="*/ 202 w 209"/>
                <a:gd name="T7" fmla="*/ 7 h 7"/>
                <a:gd name="T8" fmla="*/ 209 w 209"/>
                <a:gd name="T9" fmla="*/ 0 h 7"/>
              </a:gdLst>
              <a:ahLst/>
              <a:cxnLst>
                <a:cxn ang="0">
                  <a:pos x="T0" y="T1"/>
                </a:cxn>
                <a:cxn ang="0">
                  <a:pos x="T2" y="T3"/>
                </a:cxn>
                <a:cxn ang="0">
                  <a:pos x="T4" y="T5"/>
                </a:cxn>
                <a:cxn ang="0">
                  <a:pos x="T6" y="T7"/>
                </a:cxn>
                <a:cxn ang="0">
                  <a:pos x="T8" y="T9"/>
                </a:cxn>
              </a:cxnLst>
              <a:rect l="0" t="0" r="r" b="b"/>
              <a:pathLst>
                <a:path w="209" h="7">
                  <a:moveTo>
                    <a:pt x="209" y="0"/>
                  </a:moveTo>
                  <a:lnTo>
                    <a:pt x="0" y="0"/>
                  </a:lnTo>
                  <a:lnTo>
                    <a:pt x="0" y="7"/>
                  </a:lnTo>
                  <a:lnTo>
                    <a:pt x="202" y="7"/>
                  </a:lnTo>
                  <a:lnTo>
                    <a:pt x="209"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23">
              <a:extLst>
                <a:ext uri="{FF2B5EF4-FFF2-40B4-BE49-F238E27FC236}">
                  <a16:creationId xmlns:a16="http://schemas.microsoft.com/office/drawing/2014/main" id="{08FF0F16-24A7-5011-7C75-AA8F24323201}"/>
                </a:ext>
              </a:extLst>
            </p:cNvPr>
            <p:cNvSpPr>
              <a:spLocks/>
            </p:cNvSpPr>
            <p:nvPr/>
          </p:nvSpPr>
          <p:spPr bwMode="auto">
            <a:xfrm>
              <a:off x="5446713" y="2682875"/>
              <a:ext cx="276225" cy="11113"/>
            </a:xfrm>
            <a:custGeom>
              <a:avLst/>
              <a:gdLst>
                <a:gd name="T0" fmla="*/ 174 w 174"/>
                <a:gd name="T1" fmla="*/ 0 h 7"/>
                <a:gd name="T2" fmla="*/ 0 w 174"/>
                <a:gd name="T3" fmla="*/ 0 h 7"/>
                <a:gd name="T4" fmla="*/ 0 w 174"/>
                <a:gd name="T5" fmla="*/ 7 h 7"/>
                <a:gd name="T6" fmla="*/ 167 w 174"/>
                <a:gd name="T7" fmla="*/ 7 h 7"/>
                <a:gd name="T8" fmla="*/ 174 w 174"/>
                <a:gd name="T9" fmla="*/ 0 h 7"/>
              </a:gdLst>
              <a:ahLst/>
              <a:cxnLst>
                <a:cxn ang="0">
                  <a:pos x="T0" y="T1"/>
                </a:cxn>
                <a:cxn ang="0">
                  <a:pos x="T2" y="T3"/>
                </a:cxn>
                <a:cxn ang="0">
                  <a:pos x="T4" y="T5"/>
                </a:cxn>
                <a:cxn ang="0">
                  <a:pos x="T6" y="T7"/>
                </a:cxn>
                <a:cxn ang="0">
                  <a:pos x="T8" y="T9"/>
                </a:cxn>
              </a:cxnLst>
              <a:rect l="0" t="0" r="r" b="b"/>
              <a:pathLst>
                <a:path w="174" h="7">
                  <a:moveTo>
                    <a:pt x="174" y="0"/>
                  </a:moveTo>
                  <a:lnTo>
                    <a:pt x="0" y="0"/>
                  </a:lnTo>
                  <a:lnTo>
                    <a:pt x="0" y="7"/>
                  </a:lnTo>
                  <a:lnTo>
                    <a:pt x="167" y="7"/>
                  </a:lnTo>
                  <a:lnTo>
                    <a:pt x="17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24">
              <a:extLst>
                <a:ext uri="{FF2B5EF4-FFF2-40B4-BE49-F238E27FC236}">
                  <a16:creationId xmlns:a16="http://schemas.microsoft.com/office/drawing/2014/main" id="{350FCD46-7FFF-6A68-F82A-53F383959750}"/>
                </a:ext>
              </a:extLst>
            </p:cNvPr>
            <p:cNvSpPr>
              <a:spLocks/>
            </p:cNvSpPr>
            <p:nvPr/>
          </p:nvSpPr>
          <p:spPr bwMode="auto">
            <a:xfrm>
              <a:off x="5446713" y="2738438"/>
              <a:ext cx="219075" cy="11113"/>
            </a:xfrm>
            <a:custGeom>
              <a:avLst/>
              <a:gdLst>
                <a:gd name="T0" fmla="*/ 133 w 138"/>
                <a:gd name="T1" fmla="*/ 5 h 7"/>
                <a:gd name="T2" fmla="*/ 138 w 138"/>
                <a:gd name="T3" fmla="*/ 0 h 7"/>
                <a:gd name="T4" fmla="*/ 0 w 138"/>
                <a:gd name="T5" fmla="*/ 0 h 7"/>
                <a:gd name="T6" fmla="*/ 0 w 138"/>
                <a:gd name="T7" fmla="*/ 7 h 7"/>
                <a:gd name="T8" fmla="*/ 131 w 138"/>
                <a:gd name="T9" fmla="*/ 7 h 7"/>
                <a:gd name="T10" fmla="*/ 133 w 138"/>
                <a:gd name="T11" fmla="*/ 5 h 7"/>
              </a:gdLst>
              <a:ahLst/>
              <a:cxnLst>
                <a:cxn ang="0">
                  <a:pos x="T0" y="T1"/>
                </a:cxn>
                <a:cxn ang="0">
                  <a:pos x="T2" y="T3"/>
                </a:cxn>
                <a:cxn ang="0">
                  <a:pos x="T4" y="T5"/>
                </a:cxn>
                <a:cxn ang="0">
                  <a:pos x="T6" y="T7"/>
                </a:cxn>
                <a:cxn ang="0">
                  <a:pos x="T8" y="T9"/>
                </a:cxn>
                <a:cxn ang="0">
                  <a:pos x="T10" y="T11"/>
                </a:cxn>
              </a:cxnLst>
              <a:rect l="0" t="0" r="r" b="b"/>
              <a:pathLst>
                <a:path w="138" h="7">
                  <a:moveTo>
                    <a:pt x="133" y="5"/>
                  </a:moveTo>
                  <a:lnTo>
                    <a:pt x="138" y="0"/>
                  </a:lnTo>
                  <a:lnTo>
                    <a:pt x="0" y="0"/>
                  </a:lnTo>
                  <a:lnTo>
                    <a:pt x="0" y="7"/>
                  </a:lnTo>
                  <a:lnTo>
                    <a:pt x="131" y="7"/>
                  </a:lnTo>
                  <a:lnTo>
                    <a:pt x="133" y="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25">
              <a:extLst>
                <a:ext uri="{FF2B5EF4-FFF2-40B4-BE49-F238E27FC236}">
                  <a16:creationId xmlns:a16="http://schemas.microsoft.com/office/drawing/2014/main" id="{FC80EA50-F4CA-3214-C6E1-5BDD18D6491D}"/>
                </a:ext>
              </a:extLst>
            </p:cNvPr>
            <p:cNvSpPr>
              <a:spLocks noEditPoints="1"/>
            </p:cNvSpPr>
            <p:nvPr/>
          </p:nvSpPr>
          <p:spPr bwMode="auto">
            <a:xfrm>
              <a:off x="5380038" y="2559050"/>
              <a:ext cx="558800" cy="606425"/>
            </a:xfrm>
            <a:custGeom>
              <a:avLst/>
              <a:gdLst>
                <a:gd name="T0" fmla="*/ 167 w 199"/>
                <a:gd name="T1" fmla="*/ 27 h 216"/>
                <a:gd name="T2" fmla="*/ 145 w 199"/>
                <a:gd name="T3" fmla="*/ 27 h 216"/>
                <a:gd name="T4" fmla="*/ 93 w 199"/>
                <a:gd name="T5" fmla="*/ 79 h 216"/>
                <a:gd name="T6" fmla="*/ 36 w 199"/>
                <a:gd name="T7" fmla="*/ 136 h 216"/>
                <a:gd name="T8" fmla="*/ 26 w 199"/>
                <a:gd name="T9" fmla="*/ 178 h 216"/>
                <a:gd name="T10" fmla="*/ 20 w 199"/>
                <a:gd name="T11" fmla="*/ 200 h 216"/>
                <a:gd name="T12" fmla="*/ 39 w 199"/>
                <a:gd name="T13" fmla="*/ 197 h 216"/>
                <a:gd name="T14" fmla="*/ 44 w 199"/>
                <a:gd name="T15" fmla="*/ 196 h 216"/>
                <a:gd name="T16" fmla="*/ 84 w 199"/>
                <a:gd name="T17" fmla="*/ 184 h 216"/>
                <a:gd name="T18" fmla="*/ 142 w 199"/>
                <a:gd name="T19" fmla="*/ 126 h 216"/>
                <a:gd name="T20" fmla="*/ 172 w 199"/>
                <a:gd name="T21" fmla="*/ 212 h 216"/>
                <a:gd name="T22" fmla="*/ 4 w 199"/>
                <a:gd name="T23" fmla="*/ 4 h 216"/>
                <a:gd name="T24" fmla="*/ 172 w 199"/>
                <a:gd name="T25" fmla="*/ 26 h 216"/>
                <a:gd name="T26" fmla="*/ 176 w 199"/>
                <a:gd name="T27" fmla="*/ 0 h 216"/>
                <a:gd name="T28" fmla="*/ 0 w 199"/>
                <a:gd name="T29" fmla="*/ 216 h 216"/>
                <a:gd name="T30" fmla="*/ 176 w 199"/>
                <a:gd name="T31" fmla="*/ 92 h 216"/>
                <a:gd name="T32" fmla="*/ 193 w 199"/>
                <a:gd name="T33" fmla="*/ 75 h 216"/>
                <a:gd name="T34" fmla="*/ 36 w 199"/>
                <a:gd name="T35" fmla="*/ 194 h 216"/>
                <a:gd name="T36" fmla="*/ 20 w 199"/>
                <a:gd name="T37" fmla="*/ 196 h 216"/>
                <a:gd name="T38" fmla="*/ 21 w 199"/>
                <a:gd name="T39" fmla="*/ 189 h 216"/>
                <a:gd name="T40" fmla="*/ 39 w 199"/>
                <a:gd name="T41" fmla="*/ 191 h 216"/>
                <a:gd name="T42" fmla="*/ 83 w 199"/>
                <a:gd name="T43" fmla="*/ 179 h 216"/>
                <a:gd name="T44" fmla="*/ 44 w 199"/>
                <a:gd name="T45" fmla="*/ 190 h 216"/>
                <a:gd name="T46" fmla="*/ 41 w 199"/>
                <a:gd name="T47" fmla="*/ 137 h 216"/>
                <a:gd name="T48" fmla="*/ 86 w 199"/>
                <a:gd name="T49" fmla="*/ 176 h 216"/>
                <a:gd name="T50" fmla="*/ 89 w 199"/>
                <a:gd name="T51" fmla="*/ 173 h 216"/>
                <a:gd name="T52" fmla="*/ 140 w 199"/>
                <a:gd name="T53" fmla="*/ 38 h 216"/>
                <a:gd name="T54" fmla="*/ 89 w 199"/>
                <a:gd name="T55" fmla="*/ 173 h 216"/>
                <a:gd name="T56" fmla="*/ 185 w 199"/>
                <a:gd name="T57" fmla="*/ 77 h 216"/>
                <a:gd name="T58" fmla="*/ 148 w 199"/>
                <a:gd name="T59" fmla="*/ 30 h 216"/>
                <a:gd name="T60" fmla="*/ 164 w 199"/>
                <a:gd name="T61" fmla="*/ 30 h 216"/>
                <a:gd name="T62" fmla="*/ 190 w 199"/>
                <a:gd name="T63" fmla="*/ 7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6">
                  <a:moveTo>
                    <a:pt x="193" y="53"/>
                  </a:moveTo>
                  <a:cubicBezTo>
                    <a:pt x="167" y="27"/>
                    <a:pt x="167" y="27"/>
                    <a:pt x="167" y="27"/>
                  </a:cubicBezTo>
                  <a:cubicBezTo>
                    <a:pt x="164" y="24"/>
                    <a:pt x="160" y="23"/>
                    <a:pt x="156" y="23"/>
                  </a:cubicBezTo>
                  <a:cubicBezTo>
                    <a:pt x="152" y="23"/>
                    <a:pt x="148" y="24"/>
                    <a:pt x="145" y="27"/>
                  </a:cubicBezTo>
                  <a:cubicBezTo>
                    <a:pt x="140" y="32"/>
                    <a:pt x="140" y="32"/>
                    <a:pt x="140" y="32"/>
                  </a:cubicBezTo>
                  <a:cubicBezTo>
                    <a:pt x="93" y="79"/>
                    <a:pt x="93" y="79"/>
                    <a:pt x="93" y="79"/>
                  </a:cubicBezTo>
                  <a:cubicBezTo>
                    <a:pt x="44" y="128"/>
                    <a:pt x="44" y="128"/>
                    <a:pt x="44" y="128"/>
                  </a:cubicBezTo>
                  <a:cubicBezTo>
                    <a:pt x="36" y="136"/>
                    <a:pt x="36" y="136"/>
                    <a:pt x="36" y="136"/>
                  </a:cubicBezTo>
                  <a:cubicBezTo>
                    <a:pt x="36" y="136"/>
                    <a:pt x="44" y="156"/>
                    <a:pt x="24" y="176"/>
                  </a:cubicBezTo>
                  <a:cubicBezTo>
                    <a:pt x="26" y="178"/>
                    <a:pt x="26" y="178"/>
                    <a:pt x="26" y="178"/>
                  </a:cubicBezTo>
                  <a:cubicBezTo>
                    <a:pt x="18" y="186"/>
                    <a:pt x="18" y="186"/>
                    <a:pt x="18" y="186"/>
                  </a:cubicBezTo>
                  <a:cubicBezTo>
                    <a:pt x="10" y="194"/>
                    <a:pt x="11" y="200"/>
                    <a:pt x="20" y="200"/>
                  </a:cubicBezTo>
                  <a:cubicBezTo>
                    <a:pt x="32" y="200"/>
                    <a:pt x="32" y="200"/>
                    <a:pt x="32" y="200"/>
                  </a:cubicBezTo>
                  <a:cubicBezTo>
                    <a:pt x="34" y="200"/>
                    <a:pt x="37" y="199"/>
                    <a:pt x="39" y="197"/>
                  </a:cubicBezTo>
                  <a:cubicBezTo>
                    <a:pt x="42" y="194"/>
                    <a:pt x="42" y="194"/>
                    <a:pt x="42" y="194"/>
                  </a:cubicBezTo>
                  <a:cubicBezTo>
                    <a:pt x="44" y="196"/>
                    <a:pt x="44" y="196"/>
                    <a:pt x="44" y="196"/>
                  </a:cubicBezTo>
                  <a:cubicBezTo>
                    <a:pt x="55" y="185"/>
                    <a:pt x="66" y="182"/>
                    <a:pt x="74" y="182"/>
                  </a:cubicBezTo>
                  <a:cubicBezTo>
                    <a:pt x="80" y="182"/>
                    <a:pt x="84" y="184"/>
                    <a:pt x="84" y="184"/>
                  </a:cubicBezTo>
                  <a:cubicBezTo>
                    <a:pt x="92" y="176"/>
                    <a:pt x="92" y="176"/>
                    <a:pt x="92" y="176"/>
                  </a:cubicBezTo>
                  <a:cubicBezTo>
                    <a:pt x="142" y="126"/>
                    <a:pt x="142" y="126"/>
                    <a:pt x="142" y="126"/>
                  </a:cubicBezTo>
                  <a:cubicBezTo>
                    <a:pt x="172" y="96"/>
                    <a:pt x="172" y="96"/>
                    <a:pt x="172" y="96"/>
                  </a:cubicBezTo>
                  <a:cubicBezTo>
                    <a:pt x="172" y="212"/>
                    <a:pt x="172" y="212"/>
                    <a:pt x="172" y="212"/>
                  </a:cubicBezTo>
                  <a:cubicBezTo>
                    <a:pt x="4" y="212"/>
                    <a:pt x="4" y="212"/>
                    <a:pt x="4" y="212"/>
                  </a:cubicBezTo>
                  <a:cubicBezTo>
                    <a:pt x="4" y="4"/>
                    <a:pt x="4" y="4"/>
                    <a:pt x="4" y="4"/>
                  </a:cubicBezTo>
                  <a:cubicBezTo>
                    <a:pt x="172" y="4"/>
                    <a:pt x="172" y="4"/>
                    <a:pt x="172" y="4"/>
                  </a:cubicBezTo>
                  <a:cubicBezTo>
                    <a:pt x="172" y="26"/>
                    <a:pt x="172" y="26"/>
                    <a:pt x="172" y="26"/>
                  </a:cubicBezTo>
                  <a:cubicBezTo>
                    <a:pt x="176" y="30"/>
                    <a:pt x="176" y="30"/>
                    <a:pt x="176" y="30"/>
                  </a:cubicBezTo>
                  <a:cubicBezTo>
                    <a:pt x="176" y="0"/>
                    <a:pt x="176" y="0"/>
                    <a:pt x="176" y="0"/>
                  </a:cubicBezTo>
                  <a:cubicBezTo>
                    <a:pt x="0" y="0"/>
                    <a:pt x="0" y="0"/>
                    <a:pt x="0" y="0"/>
                  </a:cubicBezTo>
                  <a:cubicBezTo>
                    <a:pt x="0" y="216"/>
                    <a:pt x="0" y="216"/>
                    <a:pt x="0" y="216"/>
                  </a:cubicBezTo>
                  <a:cubicBezTo>
                    <a:pt x="176" y="216"/>
                    <a:pt x="176" y="216"/>
                    <a:pt x="176" y="216"/>
                  </a:cubicBezTo>
                  <a:cubicBezTo>
                    <a:pt x="176" y="92"/>
                    <a:pt x="176" y="92"/>
                    <a:pt x="176" y="92"/>
                  </a:cubicBezTo>
                  <a:cubicBezTo>
                    <a:pt x="188" y="80"/>
                    <a:pt x="188" y="80"/>
                    <a:pt x="188" y="80"/>
                  </a:cubicBezTo>
                  <a:cubicBezTo>
                    <a:pt x="193" y="75"/>
                    <a:pt x="193" y="75"/>
                    <a:pt x="193" y="75"/>
                  </a:cubicBezTo>
                  <a:cubicBezTo>
                    <a:pt x="199" y="69"/>
                    <a:pt x="199" y="59"/>
                    <a:pt x="193" y="53"/>
                  </a:cubicBezTo>
                  <a:close/>
                  <a:moveTo>
                    <a:pt x="36" y="194"/>
                  </a:moveTo>
                  <a:cubicBezTo>
                    <a:pt x="35" y="195"/>
                    <a:pt x="33" y="196"/>
                    <a:pt x="32" y="196"/>
                  </a:cubicBezTo>
                  <a:cubicBezTo>
                    <a:pt x="20" y="196"/>
                    <a:pt x="20" y="196"/>
                    <a:pt x="20" y="196"/>
                  </a:cubicBezTo>
                  <a:cubicBezTo>
                    <a:pt x="17" y="196"/>
                    <a:pt x="17" y="195"/>
                    <a:pt x="17" y="195"/>
                  </a:cubicBezTo>
                  <a:cubicBezTo>
                    <a:pt x="17" y="195"/>
                    <a:pt x="17" y="193"/>
                    <a:pt x="21" y="189"/>
                  </a:cubicBezTo>
                  <a:cubicBezTo>
                    <a:pt x="29" y="181"/>
                    <a:pt x="29" y="181"/>
                    <a:pt x="29" y="181"/>
                  </a:cubicBezTo>
                  <a:cubicBezTo>
                    <a:pt x="39" y="191"/>
                    <a:pt x="39" y="191"/>
                    <a:pt x="39" y="191"/>
                  </a:cubicBezTo>
                  <a:lnTo>
                    <a:pt x="36" y="194"/>
                  </a:lnTo>
                  <a:close/>
                  <a:moveTo>
                    <a:pt x="83" y="179"/>
                  </a:moveTo>
                  <a:cubicBezTo>
                    <a:pt x="81" y="179"/>
                    <a:pt x="78" y="178"/>
                    <a:pt x="74" y="178"/>
                  </a:cubicBezTo>
                  <a:cubicBezTo>
                    <a:pt x="66" y="178"/>
                    <a:pt x="55" y="181"/>
                    <a:pt x="44" y="190"/>
                  </a:cubicBezTo>
                  <a:cubicBezTo>
                    <a:pt x="30" y="176"/>
                    <a:pt x="30" y="176"/>
                    <a:pt x="30" y="176"/>
                  </a:cubicBezTo>
                  <a:cubicBezTo>
                    <a:pt x="44" y="159"/>
                    <a:pt x="42" y="143"/>
                    <a:pt x="41" y="137"/>
                  </a:cubicBezTo>
                  <a:cubicBezTo>
                    <a:pt x="44" y="134"/>
                    <a:pt x="44" y="134"/>
                    <a:pt x="44" y="134"/>
                  </a:cubicBezTo>
                  <a:cubicBezTo>
                    <a:pt x="86" y="176"/>
                    <a:pt x="86" y="176"/>
                    <a:pt x="86" y="176"/>
                  </a:cubicBezTo>
                  <a:lnTo>
                    <a:pt x="83" y="179"/>
                  </a:lnTo>
                  <a:close/>
                  <a:moveTo>
                    <a:pt x="89" y="173"/>
                  </a:moveTo>
                  <a:cubicBezTo>
                    <a:pt x="47" y="131"/>
                    <a:pt x="47" y="131"/>
                    <a:pt x="47" y="131"/>
                  </a:cubicBezTo>
                  <a:cubicBezTo>
                    <a:pt x="140" y="38"/>
                    <a:pt x="140" y="38"/>
                    <a:pt x="140" y="38"/>
                  </a:cubicBezTo>
                  <a:cubicBezTo>
                    <a:pt x="182" y="80"/>
                    <a:pt x="182" y="80"/>
                    <a:pt x="182" y="80"/>
                  </a:cubicBezTo>
                  <a:lnTo>
                    <a:pt x="89" y="173"/>
                  </a:lnTo>
                  <a:close/>
                  <a:moveTo>
                    <a:pt x="190" y="72"/>
                  </a:moveTo>
                  <a:cubicBezTo>
                    <a:pt x="185" y="77"/>
                    <a:pt x="185" y="77"/>
                    <a:pt x="185" y="77"/>
                  </a:cubicBezTo>
                  <a:cubicBezTo>
                    <a:pt x="143" y="35"/>
                    <a:pt x="143" y="35"/>
                    <a:pt x="143" y="35"/>
                  </a:cubicBezTo>
                  <a:cubicBezTo>
                    <a:pt x="148" y="30"/>
                    <a:pt x="148" y="30"/>
                    <a:pt x="148" y="30"/>
                  </a:cubicBezTo>
                  <a:cubicBezTo>
                    <a:pt x="150" y="28"/>
                    <a:pt x="153" y="27"/>
                    <a:pt x="156" y="27"/>
                  </a:cubicBezTo>
                  <a:cubicBezTo>
                    <a:pt x="159" y="27"/>
                    <a:pt x="162" y="28"/>
                    <a:pt x="164" y="30"/>
                  </a:cubicBezTo>
                  <a:cubicBezTo>
                    <a:pt x="190" y="56"/>
                    <a:pt x="190" y="56"/>
                    <a:pt x="190" y="56"/>
                  </a:cubicBezTo>
                  <a:cubicBezTo>
                    <a:pt x="195" y="60"/>
                    <a:pt x="195" y="68"/>
                    <a:pt x="190" y="7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26">
              <a:extLst>
                <a:ext uri="{FF2B5EF4-FFF2-40B4-BE49-F238E27FC236}">
                  <a16:creationId xmlns:a16="http://schemas.microsoft.com/office/drawing/2014/main" id="{8B1B695C-9F05-41D8-3FD5-32CFC0FD988D}"/>
                </a:ext>
              </a:extLst>
            </p:cNvPr>
            <p:cNvSpPr>
              <a:spLocks/>
            </p:cNvSpPr>
            <p:nvPr/>
          </p:nvSpPr>
          <p:spPr bwMode="auto">
            <a:xfrm>
              <a:off x="5616576" y="2767013"/>
              <a:ext cx="249238" cy="252413"/>
            </a:xfrm>
            <a:custGeom>
              <a:avLst/>
              <a:gdLst>
                <a:gd name="T0" fmla="*/ 5 w 157"/>
                <a:gd name="T1" fmla="*/ 159 h 159"/>
                <a:gd name="T2" fmla="*/ 0 w 157"/>
                <a:gd name="T3" fmla="*/ 154 h 159"/>
                <a:gd name="T4" fmla="*/ 153 w 157"/>
                <a:gd name="T5" fmla="*/ 0 h 159"/>
                <a:gd name="T6" fmla="*/ 157 w 157"/>
                <a:gd name="T7" fmla="*/ 5 h 159"/>
                <a:gd name="T8" fmla="*/ 5 w 157"/>
                <a:gd name="T9" fmla="*/ 159 h 159"/>
              </a:gdLst>
              <a:ahLst/>
              <a:cxnLst>
                <a:cxn ang="0">
                  <a:pos x="T0" y="T1"/>
                </a:cxn>
                <a:cxn ang="0">
                  <a:pos x="T2" y="T3"/>
                </a:cxn>
                <a:cxn ang="0">
                  <a:pos x="T4" y="T5"/>
                </a:cxn>
                <a:cxn ang="0">
                  <a:pos x="T6" y="T7"/>
                </a:cxn>
                <a:cxn ang="0">
                  <a:pos x="T8" y="T9"/>
                </a:cxn>
              </a:cxnLst>
              <a:rect l="0" t="0" r="r" b="b"/>
              <a:pathLst>
                <a:path w="157" h="159">
                  <a:moveTo>
                    <a:pt x="5" y="159"/>
                  </a:moveTo>
                  <a:lnTo>
                    <a:pt x="0" y="154"/>
                  </a:lnTo>
                  <a:lnTo>
                    <a:pt x="153" y="0"/>
                  </a:lnTo>
                  <a:lnTo>
                    <a:pt x="157" y="5"/>
                  </a:lnTo>
                  <a:lnTo>
                    <a:pt x="5" y="15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527BFB91-3CB3-5F1E-2F86-16253E0481FC}"/>
              </a:ext>
            </a:extLst>
          </p:cNvPr>
          <p:cNvGrpSpPr/>
          <p:nvPr/>
        </p:nvGrpSpPr>
        <p:grpSpPr>
          <a:xfrm>
            <a:off x="7089939" y="2291327"/>
            <a:ext cx="606425" cy="595313"/>
            <a:chOff x="8164513" y="3502025"/>
            <a:chExt cx="606425" cy="595313"/>
          </a:xfrm>
          <a:solidFill>
            <a:schemeClr val="bg1"/>
          </a:solidFill>
        </p:grpSpPr>
        <p:sp>
          <p:nvSpPr>
            <p:cNvPr id="16" name="Freeform 93">
              <a:extLst>
                <a:ext uri="{FF2B5EF4-FFF2-40B4-BE49-F238E27FC236}">
                  <a16:creationId xmlns:a16="http://schemas.microsoft.com/office/drawing/2014/main" id="{BC0C6D31-B3F9-B02F-89C7-37C0A6689CE8}"/>
                </a:ext>
              </a:extLst>
            </p:cNvPr>
            <p:cNvSpPr>
              <a:spLocks/>
            </p:cNvSpPr>
            <p:nvPr/>
          </p:nvSpPr>
          <p:spPr bwMode="auto">
            <a:xfrm>
              <a:off x="8164513" y="3681413"/>
              <a:ext cx="404813" cy="415925"/>
            </a:xfrm>
            <a:custGeom>
              <a:avLst/>
              <a:gdLst>
                <a:gd name="T0" fmla="*/ 140 w 144"/>
                <a:gd name="T1" fmla="*/ 74 h 148"/>
                <a:gd name="T2" fmla="*/ 110 w 144"/>
                <a:gd name="T3" fmla="*/ 108 h 148"/>
                <a:gd name="T4" fmla="*/ 66 w 144"/>
                <a:gd name="T5" fmla="*/ 108 h 148"/>
                <a:gd name="T6" fmla="*/ 62 w 144"/>
                <a:gd name="T7" fmla="*/ 108 h 148"/>
                <a:gd name="T8" fmla="*/ 62 w 144"/>
                <a:gd name="T9" fmla="*/ 112 h 148"/>
                <a:gd name="T10" fmla="*/ 36 w 144"/>
                <a:gd name="T11" fmla="*/ 143 h 148"/>
                <a:gd name="T12" fmla="*/ 46 w 144"/>
                <a:gd name="T13" fmla="*/ 112 h 148"/>
                <a:gd name="T14" fmla="*/ 46 w 144"/>
                <a:gd name="T15" fmla="*/ 108 h 148"/>
                <a:gd name="T16" fmla="*/ 42 w 144"/>
                <a:gd name="T17" fmla="*/ 108 h 148"/>
                <a:gd name="T18" fmla="*/ 38 w 144"/>
                <a:gd name="T19" fmla="*/ 108 h 148"/>
                <a:gd name="T20" fmla="*/ 4 w 144"/>
                <a:gd name="T21" fmla="*/ 74 h 148"/>
                <a:gd name="T22" fmla="*/ 4 w 144"/>
                <a:gd name="T23" fmla="*/ 34 h 148"/>
                <a:gd name="T24" fmla="*/ 38 w 144"/>
                <a:gd name="T25" fmla="*/ 4 h 148"/>
                <a:gd name="T26" fmla="*/ 68 w 144"/>
                <a:gd name="T27" fmla="*/ 4 h 148"/>
                <a:gd name="T28" fmla="*/ 68 w 144"/>
                <a:gd name="T29" fmla="*/ 0 h 148"/>
                <a:gd name="T30" fmla="*/ 38 w 144"/>
                <a:gd name="T31" fmla="*/ 0 h 148"/>
                <a:gd name="T32" fmla="*/ 0 w 144"/>
                <a:gd name="T33" fmla="*/ 34 h 148"/>
                <a:gd name="T34" fmla="*/ 0 w 144"/>
                <a:gd name="T35" fmla="*/ 74 h 148"/>
                <a:gd name="T36" fmla="*/ 38 w 144"/>
                <a:gd name="T37" fmla="*/ 112 h 148"/>
                <a:gd name="T38" fmla="*/ 42 w 144"/>
                <a:gd name="T39" fmla="*/ 112 h 148"/>
                <a:gd name="T40" fmla="*/ 22 w 144"/>
                <a:gd name="T41" fmla="*/ 148 h 148"/>
                <a:gd name="T42" fmla="*/ 66 w 144"/>
                <a:gd name="T43" fmla="*/ 112 h 148"/>
                <a:gd name="T44" fmla="*/ 110 w 144"/>
                <a:gd name="T45" fmla="*/ 112 h 148"/>
                <a:gd name="T46" fmla="*/ 144 w 144"/>
                <a:gd name="T47" fmla="*/ 74 h 148"/>
                <a:gd name="T48" fmla="*/ 144 w 144"/>
                <a:gd name="T49" fmla="*/ 44 h 148"/>
                <a:gd name="T50" fmla="*/ 140 w 144"/>
                <a:gd name="T51" fmla="*/ 44 h 148"/>
                <a:gd name="T52" fmla="*/ 140 w 144"/>
                <a:gd name="T53"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8">
                  <a:moveTo>
                    <a:pt x="140" y="74"/>
                  </a:moveTo>
                  <a:cubicBezTo>
                    <a:pt x="140" y="93"/>
                    <a:pt x="127" y="108"/>
                    <a:pt x="110" y="108"/>
                  </a:cubicBezTo>
                  <a:cubicBezTo>
                    <a:pt x="66" y="108"/>
                    <a:pt x="66" y="108"/>
                    <a:pt x="66" y="108"/>
                  </a:cubicBezTo>
                  <a:cubicBezTo>
                    <a:pt x="62" y="108"/>
                    <a:pt x="62" y="108"/>
                    <a:pt x="62" y="108"/>
                  </a:cubicBezTo>
                  <a:cubicBezTo>
                    <a:pt x="62" y="112"/>
                    <a:pt x="62" y="112"/>
                    <a:pt x="62" y="112"/>
                  </a:cubicBezTo>
                  <a:cubicBezTo>
                    <a:pt x="60" y="129"/>
                    <a:pt x="52" y="139"/>
                    <a:pt x="36" y="143"/>
                  </a:cubicBezTo>
                  <a:cubicBezTo>
                    <a:pt x="44" y="134"/>
                    <a:pt x="45" y="123"/>
                    <a:pt x="46" y="112"/>
                  </a:cubicBezTo>
                  <a:cubicBezTo>
                    <a:pt x="46" y="108"/>
                    <a:pt x="46" y="108"/>
                    <a:pt x="46" y="108"/>
                  </a:cubicBezTo>
                  <a:cubicBezTo>
                    <a:pt x="42" y="108"/>
                    <a:pt x="42" y="108"/>
                    <a:pt x="42" y="108"/>
                  </a:cubicBezTo>
                  <a:cubicBezTo>
                    <a:pt x="38" y="108"/>
                    <a:pt x="38" y="108"/>
                    <a:pt x="38" y="108"/>
                  </a:cubicBezTo>
                  <a:cubicBezTo>
                    <a:pt x="21" y="108"/>
                    <a:pt x="4" y="91"/>
                    <a:pt x="4" y="74"/>
                  </a:cubicBezTo>
                  <a:cubicBezTo>
                    <a:pt x="4" y="34"/>
                    <a:pt x="4" y="34"/>
                    <a:pt x="4" y="34"/>
                  </a:cubicBezTo>
                  <a:cubicBezTo>
                    <a:pt x="4" y="17"/>
                    <a:pt x="19" y="4"/>
                    <a:pt x="38" y="4"/>
                  </a:cubicBezTo>
                  <a:cubicBezTo>
                    <a:pt x="68" y="4"/>
                    <a:pt x="68" y="4"/>
                    <a:pt x="68" y="4"/>
                  </a:cubicBezTo>
                  <a:cubicBezTo>
                    <a:pt x="68" y="0"/>
                    <a:pt x="68" y="0"/>
                    <a:pt x="68" y="0"/>
                  </a:cubicBezTo>
                  <a:cubicBezTo>
                    <a:pt x="38" y="0"/>
                    <a:pt x="38" y="0"/>
                    <a:pt x="38" y="0"/>
                  </a:cubicBezTo>
                  <a:cubicBezTo>
                    <a:pt x="18" y="0"/>
                    <a:pt x="0" y="14"/>
                    <a:pt x="0" y="34"/>
                  </a:cubicBezTo>
                  <a:cubicBezTo>
                    <a:pt x="0" y="74"/>
                    <a:pt x="0" y="74"/>
                    <a:pt x="0" y="74"/>
                  </a:cubicBezTo>
                  <a:cubicBezTo>
                    <a:pt x="0" y="94"/>
                    <a:pt x="18" y="112"/>
                    <a:pt x="38" y="112"/>
                  </a:cubicBezTo>
                  <a:cubicBezTo>
                    <a:pt x="42" y="112"/>
                    <a:pt x="42" y="112"/>
                    <a:pt x="42" y="112"/>
                  </a:cubicBezTo>
                  <a:cubicBezTo>
                    <a:pt x="41" y="128"/>
                    <a:pt x="38" y="140"/>
                    <a:pt x="22" y="148"/>
                  </a:cubicBezTo>
                  <a:cubicBezTo>
                    <a:pt x="45" y="148"/>
                    <a:pt x="63" y="140"/>
                    <a:pt x="66" y="112"/>
                  </a:cubicBezTo>
                  <a:cubicBezTo>
                    <a:pt x="110" y="112"/>
                    <a:pt x="110" y="112"/>
                    <a:pt x="110" y="112"/>
                  </a:cubicBezTo>
                  <a:cubicBezTo>
                    <a:pt x="130" y="112"/>
                    <a:pt x="144" y="94"/>
                    <a:pt x="144" y="74"/>
                  </a:cubicBezTo>
                  <a:cubicBezTo>
                    <a:pt x="144" y="44"/>
                    <a:pt x="144" y="44"/>
                    <a:pt x="144" y="44"/>
                  </a:cubicBezTo>
                  <a:cubicBezTo>
                    <a:pt x="140" y="44"/>
                    <a:pt x="140" y="44"/>
                    <a:pt x="140" y="44"/>
                  </a:cubicBezTo>
                  <a:lnTo>
                    <a:pt x="140" y="7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4">
              <a:extLst>
                <a:ext uri="{FF2B5EF4-FFF2-40B4-BE49-F238E27FC236}">
                  <a16:creationId xmlns:a16="http://schemas.microsoft.com/office/drawing/2014/main" id="{80618987-02C1-42BA-6CCC-65A2FDFD8497}"/>
                </a:ext>
              </a:extLst>
            </p:cNvPr>
            <p:cNvSpPr>
              <a:spLocks noEditPoints="1"/>
            </p:cNvSpPr>
            <p:nvPr/>
          </p:nvSpPr>
          <p:spPr bwMode="auto">
            <a:xfrm>
              <a:off x="8367713" y="3502025"/>
              <a:ext cx="403225" cy="392113"/>
            </a:xfrm>
            <a:custGeom>
              <a:avLst/>
              <a:gdLst>
                <a:gd name="T0" fmla="*/ 114 w 144"/>
                <a:gd name="T1" fmla="*/ 0 h 140"/>
                <a:gd name="T2" fmla="*/ 34 w 144"/>
                <a:gd name="T3" fmla="*/ 0 h 140"/>
                <a:gd name="T4" fmla="*/ 0 w 144"/>
                <a:gd name="T5" fmla="*/ 30 h 140"/>
                <a:gd name="T6" fmla="*/ 0 w 144"/>
                <a:gd name="T7" fmla="*/ 70 h 140"/>
                <a:gd name="T8" fmla="*/ 34 w 144"/>
                <a:gd name="T9" fmla="*/ 104 h 140"/>
                <a:gd name="T10" fmla="*/ 86 w 144"/>
                <a:gd name="T11" fmla="*/ 104 h 140"/>
                <a:gd name="T12" fmla="*/ 130 w 144"/>
                <a:gd name="T13" fmla="*/ 140 h 140"/>
                <a:gd name="T14" fmla="*/ 110 w 144"/>
                <a:gd name="T15" fmla="*/ 104 h 140"/>
                <a:gd name="T16" fmla="*/ 114 w 144"/>
                <a:gd name="T17" fmla="*/ 104 h 140"/>
                <a:gd name="T18" fmla="*/ 144 w 144"/>
                <a:gd name="T19" fmla="*/ 70 h 140"/>
                <a:gd name="T20" fmla="*/ 144 w 144"/>
                <a:gd name="T21" fmla="*/ 30 h 140"/>
                <a:gd name="T22" fmla="*/ 114 w 144"/>
                <a:gd name="T23" fmla="*/ 0 h 140"/>
                <a:gd name="T24" fmla="*/ 140 w 144"/>
                <a:gd name="T25" fmla="*/ 70 h 140"/>
                <a:gd name="T26" fmla="*/ 114 w 144"/>
                <a:gd name="T27" fmla="*/ 100 h 140"/>
                <a:gd name="T28" fmla="*/ 110 w 144"/>
                <a:gd name="T29" fmla="*/ 100 h 140"/>
                <a:gd name="T30" fmla="*/ 106 w 144"/>
                <a:gd name="T31" fmla="*/ 100 h 140"/>
                <a:gd name="T32" fmla="*/ 106 w 144"/>
                <a:gd name="T33" fmla="*/ 104 h 140"/>
                <a:gd name="T34" fmla="*/ 116 w 144"/>
                <a:gd name="T35" fmla="*/ 135 h 140"/>
                <a:gd name="T36" fmla="*/ 90 w 144"/>
                <a:gd name="T37" fmla="*/ 104 h 140"/>
                <a:gd name="T38" fmla="*/ 90 w 144"/>
                <a:gd name="T39" fmla="*/ 100 h 140"/>
                <a:gd name="T40" fmla="*/ 86 w 144"/>
                <a:gd name="T41" fmla="*/ 100 h 140"/>
                <a:gd name="T42" fmla="*/ 34 w 144"/>
                <a:gd name="T43" fmla="*/ 100 h 140"/>
                <a:gd name="T44" fmla="*/ 4 w 144"/>
                <a:gd name="T45" fmla="*/ 70 h 140"/>
                <a:gd name="T46" fmla="*/ 4 w 144"/>
                <a:gd name="T47" fmla="*/ 30 h 140"/>
                <a:gd name="T48" fmla="*/ 34 w 144"/>
                <a:gd name="T49" fmla="*/ 4 h 140"/>
                <a:gd name="T50" fmla="*/ 114 w 144"/>
                <a:gd name="T51" fmla="*/ 4 h 140"/>
                <a:gd name="T52" fmla="*/ 140 w 144"/>
                <a:gd name="T53" fmla="*/ 30 h 140"/>
                <a:gd name="T54" fmla="*/ 140 w 144"/>
                <a:gd name="T5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114" y="0"/>
                  </a:moveTo>
                  <a:cubicBezTo>
                    <a:pt x="34" y="0"/>
                    <a:pt x="34" y="0"/>
                    <a:pt x="34" y="0"/>
                  </a:cubicBezTo>
                  <a:cubicBezTo>
                    <a:pt x="16" y="0"/>
                    <a:pt x="0" y="12"/>
                    <a:pt x="0" y="30"/>
                  </a:cubicBezTo>
                  <a:cubicBezTo>
                    <a:pt x="0" y="70"/>
                    <a:pt x="0" y="70"/>
                    <a:pt x="0" y="70"/>
                  </a:cubicBezTo>
                  <a:cubicBezTo>
                    <a:pt x="0" y="88"/>
                    <a:pt x="16" y="104"/>
                    <a:pt x="34" y="104"/>
                  </a:cubicBezTo>
                  <a:cubicBezTo>
                    <a:pt x="86" y="104"/>
                    <a:pt x="86" y="104"/>
                    <a:pt x="86" y="104"/>
                  </a:cubicBezTo>
                  <a:cubicBezTo>
                    <a:pt x="89" y="132"/>
                    <a:pt x="107" y="140"/>
                    <a:pt x="130" y="140"/>
                  </a:cubicBezTo>
                  <a:cubicBezTo>
                    <a:pt x="114" y="132"/>
                    <a:pt x="111" y="120"/>
                    <a:pt x="110" y="104"/>
                  </a:cubicBezTo>
                  <a:cubicBezTo>
                    <a:pt x="114" y="104"/>
                    <a:pt x="114" y="104"/>
                    <a:pt x="114" y="104"/>
                  </a:cubicBezTo>
                  <a:cubicBezTo>
                    <a:pt x="132" y="104"/>
                    <a:pt x="144" y="88"/>
                    <a:pt x="144" y="70"/>
                  </a:cubicBezTo>
                  <a:cubicBezTo>
                    <a:pt x="144" y="30"/>
                    <a:pt x="144" y="30"/>
                    <a:pt x="144" y="30"/>
                  </a:cubicBezTo>
                  <a:cubicBezTo>
                    <a:pt x="144" y="12"/>
                    <a:pt x="132" y="0"/>
                    <a:pt x="114" y="0"/>
                  </a:cubicBezTo>
                  <a:close/>
                  <a:moveTo>
                    <a:pt x="140" y="70"/>
                  </a:moveTo>
                  <a:cubicBezTo>
                    <a:pt x="140" y="84"/>
                    <a:pt x="130" y="100"/>
                    <a:pt x="114" y="100"/>
                  </a:cubicBezTo>
                  <a:cubicBezTo>
                    <a:pt x="110" y="100"/>
                    <a:pt x="110" y="100"/>
                    <a:pt x="110" y="100"/>
                  </a:cubicBezTo>
                  <a:cubicBezTo>
                    <a:pt x="106" y="100"/>
                    <a:pt x="106" y="100"/>
                    <a:pt x="106" y="100"/>
                  </a:cubicBezTo>
                  <a:cubicBezTo>
                    <a:pt x="106" y="104"/>
                    <a:pt x="106" y="104"/>
                    <a:pt x="106" y="104"/>
                  </a:cubicBezTo>
                  <a:cubicBezTo>
                    <a:pt x="107" y="115"/>
                    <a:pt x="108" y="126"/>
                    <a:pt x="116" y="135"/>
                  </a:cubicBezTo>
                  <a:cubicBezTo>
                    <a:pt x="100" y="131"/>
                    <a:pt x="92" y="121"/>
                    <a:pt x="90" y="104"/>
                  </a:cubicBezTo>
                  <a:cubicBezTo>
                    <a:pt x="90" y="100"/>
                    <a:pt x="90" y="100"/>
                    <a:pt x="90" y="100"/>
                  </a:cubicBezTo>
                  <a:cubicBezTo>
                    <a:pt x="86" y="100"/>
                    <a:pt x="86" y="100"/>
                    <a:pt x="86" y="100"/>
                  </a:cubicBezTo>
                  <a:cubicBezTo>
                    <a:pt x="34" y="100"/>
                    <a:pt x="34" y="100"/>
                    <a:pt x="34" y="100"/>
                  </a:cubicBezTo>
                  <a:cubicBezTo>
                    <a:pt x="19" y="100"/>
                    <a:pt x="4" y="85"/>
                    <a:pt x="4" y="70"/>
                  </a:cubicBezTo>
                  <a:cubicBezTo>
                    <a:pt x="4" y="30"/>
                    <a:pt x="4" y="30"/>
                    <a:pt x="4" y="30"/>
                  </a:cubicBezTo>
                  <a:cubicBezTo>
                    <a:pt x="4" y="14"/>
                    <a:pt x="20" y="4"/>
                    <a:pt x="34" y="4"/>
                  </a:cubicBezTo>
                  <a:cubicBezTo>
                    <a:pt x="114" y="4"/>
                    <a:pt x="114" y="4"/>
                    <a:pt x="114" y="4"/>
                  </a:cubicBezTo>
                  <a:cubicBezTo>
                    <a:pt x="129" y="4"/>
                    <a:pt x="140" y="15"/>
                    <a:pt x="140" y="30"/>
                  </a:cubicBezTo>
                  <a:lnTo>
                    <a:pt x="140" y="7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95">
              <a:extLst>
                <a:ext uri="{FF2B5EF4-FFF2-40B4-BE49-F238E27FC236}">
                  <a16:creationId xmlns:a16="http://schemas.microsoft.com/office/drawing/2014/main" id="{104CA0F3-18E1-0425-7BD6-E785F206D54D}"/>
                </a:ext>
              </a:extLst>
            </p:cNvPr>
            <p:cNvSpPr>
              <a:spLocks noEditPoints="1"/>
            </p:cNvSpPr>
            <p:nvPr/>
          </p:nvSpPr>
          <p:spPr bwMode="auto">
            <a:xfrm>
              <a:off x="8631238" y="36306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96">
              <a:extLst>
                <a:ext uri="{FF2B5EF4-FFF2-40B4-BE49-F238E27FC236}">
                  <a16:creationId xmlns:a16="http://schemas.microsoft.com/office/drawing/2014/main" id="{18B87E48-3F32-5541-8171-96B329DE3CBE}"/>
                </a:ext>
              </a:extLst>
            </p:cNvPr>
            <p:cNvSpPr>
              <a:spLocks noEditPoints="1"/>
            </p:cNvSpPr>
            <p:nvPr/>
          </p:nvSpPr>
          <p:spPr bwMode="auto">
            <a:xfrm>
              <a:off x="8540751" y="36306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97">
              <a:extLst>
                <a:ext uri="{FF2B5EF4-FFF2-40B4-BE49-F238E27FC236}">
                  <a16:creationId xmlns:a16="http://schemas.microsoft.com/office/drawing/2014/main" id="{BBF73E1E-F882-72D4-CE05-9619B7B8F737}"/>
                </a:ext>
              </a:extLst>
            </p:cNvPr>
            <p:cNvSpPr>
              <a:spLocks noEditPoints="1"/>
            </p:cNvSpPr>
            <p:nvPr/>
          </p:nvSpPr>
          <p:spPr bwMode="auto">
            <a:xfrm>
              <a:off x="8451851" y="36306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98">
              <a:extLst>
                <a:ext uri="{FF2B5EF4-FFF2-40B4-BE49-F238E27FC236}">
                  <a16:creationId xmlns:a16="http://schemas.microsoft.com/office/drawing/2014/main" id="{9EC729F4-63E4-08FF-D302-BE19C1CD88B8}"/>
                </a:ext>
              </a:extLst>
            </p:cNvPr>
            <p:cNvSpPr>
              <a:spLocks noEditPoints="1"/>
            </p:cNvSpPr>
            <p:nvPr/>
          </p:nvSpPr>
          <p:spPr bwMode="auto">
            <a:xfrm>
              <a:off x="8428038" y="38211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99">
              <a:extLst>
                <a:ext uri="{FF2B5EF4-FFF2-40B4-BE49-F238E27FC236}">
                  <a16:creationId xmlns:a16="http://schemas.microsoft.com/office/drawing/2014/main" id="{E770BDC7-031E-5939-5466-2CFC5328CBBC}"/>
                </a:ext>
              </a:extLst>
            </p:cNvPr>
            <p:cNvSpPr>
              <a:spLocks noEditPoints="1"/>
            </p:cNvSpPr>
            <p:nvPr/>
          </p:nvSpPr>
          <p:spPr bwMode="auto">
            <a:xfrm>
              <a:off x="8339138" y="38211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0">
              <a:extLst>
                <a:ext uri="{FF2B5EF4-FFF2-40B4-BE49-F238E27FC236}">
                  <a16:creationId xmlns:a16="http://schemas.microsoft.com/office/drawing/2014/main" id="{79A3E889-7D0F-8A20-762D-5D5113BFE9C3}"/>
                </a:ext>
              </a:extLst>
            </p:cNvPr>
            <p:cNvSpPr>
              <a:spLocks noEditPoints="1"/>
            </p:cNvSpPr>
            <p:nvPr/>
          </p:nvSpPr>
          <p:spPr bwMode="auto">
            <a:xfrm>
              <a:off x="8248651" y="38211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FAEBEF91-EC9E-9071-BAA2-E8BE8CA289BB}"/>
              </a:ext>
            </a:extLst>
          </p:cNvPr>
          <p:cNvGrpSpPr/>
          <p:nvPr/>
        </p:nvGrpSpPr>
        <p:grpSpPr>
          <a:xfrm>
            <a:off x="4502028" y="2378639"/>
            <a:ext cx="604837" cy="600075"/>
            <a:chOff x="4392614" y="3522663"/>
            <a:chExt cx="604837" cy="600075"/>
          </a:xfrm>
          <a:solidFill>
            <a:schemeClr val="bg1"/>
          </a:solidFill>
        </p:grpSpPr>
        <p:sp>
          <p:nvSpPr>
            <p:cNvPr id="29" name="Freeform 158">
              <a:extLst>
                <a:ext uri="{FF2B5EF4-FFF2-40B4-BE49-F238E27FC236}">
                  <a16:creationId xmlns:a16="http://schemas.microsoft.com/office/drawing/2014/main" id="{47A8F90D-38AB-2788-C849-784D2AF6A517}"/>
                </a:ext>
              </a:extLst>
            </p:cNvPr>
            <p:cNvSpPr>
              <a:spLocks noEditPoints="1"/>
            </p:cNvSpPr>
            <p:nvPr/>
          </p:nvSpPr>
          <p:spPr bwMode="auto">
            <a:xfrm>
              <a:off x="4516439" y="3522663"/>
              <a:ext cx="225425" cy="206375"/>
            </a:xfrm>
            <a:custGeom>
              <a:avLst/>
              <a:gdLst>
                <a:gd name="T0" fmla="*/ 9 w 80"/>
                <a:gd name="T1" fmla="*/ 62 h 74"/>
                <a:gd name="T2" fmla="*/ 14 w 80"/>
                <a:gd name="T3" fmla="*/ 73 h 74"/>
                <a:gd name="T4" fmla="*/ 23 w 80"/>
                <a:gd name="T5" fmla="*/ 74 h 74"/>
                <a:gd name="T6" fmla="*/ 30 w 80"/>
                <a:gd name="T7" fmla="*/ 73 h 74"/>
                <a:gd name="T8" fmla="*/ 37 w 80"/>
                <a:gd name="T9" fmla="*/ 62 h 74"/>
                <a:gd name="T10" fmla="*/ 43 w 80"/>
                <a:gd name="T11" fmla="*/ 62 h 74"/>
                <a:gd name="T12" fmla="*/ 50 w 80"/>
                <a:gd name="T13" fmla="*/ 73 h 74"/>
                <a:gd name="T14" fmla="*/ 57 w 80"/>
                <a:gd name="T15" fmla="*/ 74 h 74"/>
                <a:gd name="T16" fmla="*/ 66 w 80"/>
                <a:gd name="T17" fmla="*/ 73 h 74"/>
                <a:gd name="T18" fmla="*/ 72 w 80"/>
                <a:gd name="T19" fmla="*/ 62 h 74"/>
                <a:gd name="T20" fmla="*/ 76 w 80"/>
                <a:gd name="T21" fmla="*/ 68 h 74"/>
                <a:gd name="T22" fmla="*/ 64 w 80"/>
                <a:gd name="T23" fmla="*/ 8 h 74"/>
                <a:gd name="T24" fmla="*/ 0 w 80"/>
                <a:gd name="T25" fmla="*/ 36 h 74"/>
                <a:gd name="T26" fmla="*/ 4 w 80"/>
                <a:gd name="T27" fmla="*/ 62 h 74"/>
                <a:gd name="T28" fmla="*/ 33 w 80"/>
                <a:gd name="T29" fmla="*/ 68 h 74"/>
                <a:gd name="T30" fmla="*/ 28 w 80"/>
                <a:gd name="T31" fmla="*/ 71 h 74"/>
                <a:gd name="T32" fmla="*/ 20 w 80"/>
                <a:gd name="T33" fmla="*/ 71 h 74"/>
                <a:gd name="T34" fmla="*/ 11 w 80"/>
                <a:gd name="T35" fmla="*/ 68 h 74"/>
                <a:gd name="T36" fmla="*/ 12 w 80"/>
                <a:gd name="T37" fmla="*/ 57 h 74"/>
                <a:gd name="T38" fmla="*/ 22 w 80"/>
                <a:gd name="T39" fmla="*/ 56 h 74"/>
                <a:gd name="T40" fmla="*/ 34 w 80"/>
                <a:gd name="T41" fmla="*/ 57 h 74"/>
                <a:gd name="T42" fmla="*/ 35 w 80"/>
                <a:gd name="T43" fmla="*/ 59 h 74"/>
                <a:gd name="T44" fmla="*/ 66 w 80"/>
                <a:gd name="T45" fmla="*/ 71 h 74"/>
                <a:gd name="T46" fmla="*/ 57 w 80"/>
                <a:gd name="T47" fmla="*/ 72 h 74"/>
                <a:gd name="T48" fmla="*/ 50 w 80"/>
                <a:gd name="T49" fmla="*/ 71 h 74"/>
                <a:gd name="T50" fmla="*/ 45 w 80"/>
                <a:gd name="T51" fmla="*/ 59 h 74"/>
                <a:gd name="T52" fmla="*/ 46 w 80"/>
                <a:gd name="T53" fmla="*/ 57 h 74"/>
                <a:gd name="T54" fmla="*/ 58 w 80"/>
                <a:gd name="T55" fmla="*/ 56 h 74"/>
                <a:gd name="T56" fmla="*/ 68 w 80"/>
                <a:gd name="T57" fmla="*/ 57 h 74"/>
                <a:gd name="T58" fmla="*/ 69 w 80"/>
                <a:gd name="T59" fmla="*/ 68 h 74"/>
                <a:gd name="T60" fmla="*/ 68 w 80"/>
                <a:gd name="T61" fmla="*/ 55 h 74"/>
                <a:gd name="T62" fmla="*/ 58 w 80"/>
                <a:gd name="T63" fmla="*/ 54 h 74"/>
                <a:gd name="T64" fmla="*/ 46 w 80"/>
                <a:gd name="T65" fmla="*/ 56 h 74"/>
                <a:gd name="T66" fmla="*/ 37 w 80"/>
                <a:gd name="T67" fmla="*/ 58 h 74"/>
                <a:gd name="T68" fmla="*/ 26 w 80"/>
                <a:gd name="T69" fmla="*/ 54 h 74"/>
                <a:gd name="T70" fmla="*/ 18 w 80"/>
                <a:gd name="T71" fmla="*/ 55 h 74"/>
                <a:gd name="T72" fmla="*/ 9 w 80"/>
                <a:gd name="T73" fmla="*/ 58 h 74"/>
                <a:gd name="T74" fmla="*/ 8 w 80"/>
                <a:gd name="T75" fmla="*/ 40 h 74"/>
                <a:gd name="T76" fmla="*/ 32 w 80"/>
                <a:gd name="T77" fmla="*/ 40 h 74"/>
                <a:gd name="T78" fmla="*/ 68 w 80"/>
                <a:gd name="T79" fmla="*/ 32 h 74"/>
                <a:gd name="T80" fmla="*/ 71 w 80"/>
                <a:gd name="T81" fmla="*/ 58 h 74"/>
                <a:gd name="T82" fmla="*/ 61 w 80"/>
                <a:gd name="T83" fmla="*/ 11 h 74"/>
                <a:gd name="T84" fmla="*/ 64 w 80"/>
                <a:gd name="T85" fmla="*/ 12 h 74"/>
                <a:gd name="T86" fmla="*/ 76 w 80"/>
                <a:gd name="T87" fmla="*/ 39 h 74"/>
                <a:gd name="T88" fmla="*/ 64 w 80"/>
                <a:gd name="T89" fmla="*/ 25 h 74"/>
                <a:gd name="T90" fmla="*/ 32 w 80"/>
                <a:gd name="T91" fmla="*/ 36 h 74"/>
                <a:gd name="T92" fmla="*/ 10 w 80"/>
                <a:gd name="T93" fmla="*/ 31 h 74"/>
                <a:gd name="T94" fmla="*/ 4 w 80"/>
                <a:gd name="T95" fmla="*/ 39 h 74"/>
                <a:gd name="T96" fmla="*/ 36 w 80"/>
                <a:gd name="T97"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 h="74">
                  <a:moveTo>
                    <a:pt x="4" y="62"/>
                  </a:moveTo>
                  <a:cubicBezTo>
                    <a:pt x="9" y="62"/>
                    <a:pt x="9" y="62"/>
                    <a:pt x="9" y="62"/>
                  </a:cubicBezTo>
                  <a:cubicBezTo>
                    <a:pt x="10" y="69"/>
                    <a:pt x="10" y="69"/>
                    <a:pt x="10" y="69"/>
                  </a:cubicBezTo>
                  <a:cubicBezTo>
                    <a:pt x="10" y="71"/>
                    <a:pt x="12" y="73"/>
                    <a:pt x="14" y="73"/>
                  </a:cubicBezTo>
                  <a:cubicBezTo>
                    <a:pt x="20" y="74"/>
                    <a:pt x="20" y="74"/>
                    <a:pt x="20" y="74"/>
                  </a:cubicBezTo>
                  <a:cubicBezTo>
                    <a:pt x="21" y="74"/>
                    <a:pt x="22" y="74"/>
                    <a:pt x="23" y="74"/>
                  </a:cubicBezTo>
                  <a:cubicBezTo>
                    <a:pt x="25" y="74"/>
                    <a:pt x="27" y="74"/>
                    <a:pt x="28" y="73"/>
                  </a:cubicBezTo>
                  <a:cubicBezTo>
                    <a:pt x="30" y="73"/>
                    <a:pt x="30" y="73"/>
                    <a:pt x="30" y="73"/>
                  </a:cubicBezTo>
                  <a:cubicBezTo>
                    <a:pt x="32" y="72"/>
                    <a:pt x="34" y="71"/>
                    <a:pt x="35" y="69"/>
                  </a:cubicBezTo>
                  <a:cubicBezTo>
                    <a:pt x="37" y="62"/>
                    <a:pt x="37" y="62"/>
                    <a:pt x="37" y="62"/>
                  </a:cubicBezTo>
                  <a:cubicBezTo>
                    <a:pt x="37" y="62"/>
                    <a:pt x="37" y="60"/>
                    <a:pt x="40" y="60"/>
                  </a:cubicBezTo>
                  <a:cubicBezTo>
                    <a:pt x="43" y="60"/>
                    <a:pt x="43" y="62"/>
                    <a:pt x="43" y="62"/>
                  </a:cubicBezTo>
                  <a:cubicBezTo>
                    <a:pt x="45" y="69"/>
                    <a:pt x="45" y="69"/>
                    <a:pt x="45" y="69"/>
                  </a:cubicBezTo>
                  <a:cubicBezTo>
                    <a:pt x="46" y="71"/>
                    <a:pt x="48" y="73"/>
                    <a:pt x="50" y="73"/>
                  </a:cubicBezTo>
                  <a:cubicBezTo>
                    <a:pt x="52" y="73"/>
                    <a:pt x="52" y="73"/>
                    <a:pt x="52" y="73"/>
                  </a:cubicBezTo>
                  <a:cubicBezTo>
                    <a:pt x="53" y="74"/>
                    <a:pt x="55" y="74"/>
                    <a:pt x="57" y="74"/>
                  </a:cubicBezTo>
                  <a:cubicBezTo>
                    <a:pt x="58" y="74"/>
                    <a:pt x="59" y="74"/>
                    <a:pt x="60" y="73"/>
                  </a:cubicBezTo>
                  <a:cubicBezTo>
                    <a:pt x="66" y="73"/>
                    <a:pt x="66" y="73"/>
                    <a:pt x="66" y="73"/>
                  </a:cubicBezTo>
                  <a:cubicBezTo>
                    <a:pt x="68" y="72"/>
                    <a:pt x="70" y="71"/>
                    <a:pt x="70" y="69"/>
                  </a:cubicBezTo>
                  <a:cubicBezTo>
                    <a:pt x="72" y="62"/>
                    <a:pt x="72" y="62"/>
                    <a:pt x="72" y="62"/>
                  </a:cubicBezTo>
                  <a:cubicBezTo>
                    <a:pt x="76" y="62"/>
                    <a:pt x="76" y="62"/>
                    <a:pt x="76" y="62"/>
                  </a:cubicBezTo>
                  <a:cubicBezTo>
                    <a:pt x="76" y="64"/>
                    <a:pt x="76" y="66"/>
                    <a:pt x="76" y="68"/>
                  </a:cubicBezTo>
                  <a:cubicBezTo>
                    <a:pt x="76" y="68"/>
                    <a:pt x="80" y="55"/>
                    <a:pt x="80" y="36"/>
                  </a:cubicBezTo>
                  <a:cubicBezTo>
                    <a:pt x="80" y="24"/>
                    <a:pt x="78" y="8"/>
                    <a:pt x="64" y="8"/>
                  </a:cubicBezTo>
                  <a:cubicBezTo>
                    <a:pt x="58" y="1"/>
                    <a:pt x="48" y="0"/>
                    <a:pt x="36" y="0"/>
                  </a:cubicBezTo>
                  <a:cubicBezTo>
                    <a:pt x="6" y="0"/>
                    <a:pt x="0" y="18"/>
                    <a:pt x="0" y="36"/>
                  </a:cubicBezTo>
                  <a:cubicBezTo>
                    <a:pt x="0" y="56"/>
                    <a:pt x="4" y="68"/>
                    <a:pt x="4" y="68"/>
                  </a:cubicBezTo>
                  <a:cubicBezTo>
                    <a:pt x="4" y="66"/>
                    <a:pt x="4" y="64"/>
                    <a:pt x="4" y="62"/>
                  </a:cubicBezTo>
                  <a:close/>
                  <a:moveTo>
                    <a:pt x="35" y="59"/>
                  </a:moveTo>
                  <a:cubicBezTo>
                    <a:pt x="33" y="68"/>
                    <a:pt x="33" y="68"/>
                    <a:pt x="33" y="68"/>
                  </a:cubicBezTo>
                  <a:cubicBezTo>
                    <a:pt x="33" y="69"/>
                    <a:pt x="31" y="71"/>
                    <a:pt x="30" y="71"/>
                  </a:cubicBezTo>
                  <a:cubicBezTo>
                    <a:pt x="28" y="71"/>
                    <a:pt x="28" y="71"/>
                    <a:pt x="28" y="71"/>
                  </a:cubicBezTo>
                  <a:cubicBezTo>
                    <a:pt x="26" y="71"/>
                    <a:pt x="25" y="72"/>
                    <a:pt x="23" y="72"/>
                  </a:cubicBezTo>
                  <a:cubicBezTo>
                    <a:pt x="22" y="72"/>
                    <a:pt x="21" y="72"/>
                    <a:pt x="20" y="71"/>
                  </a:cubicBezTo>
                  <a:cubicBezTo>
                    <a:pt x="14" y="71"/>
                    <a:pt x="14" y="71"/>
                    <a:pt x="14" y="71"/>
                  </a:cubicBezTo>
                  <a:cubicBezTo>
                    <a:pt x="13" y="70"/>
                    <a:pt x="12" y="69"/>
                    <a:pt x="11" y="68"/>
                  </a:cubicBezTo>
                  <a:cubicBezTo>
                    <a:pt x="10" y="60"/>
                    <a:pt x="10" y="60"/>
                    <a:pt x="10" y="60"/>
                  </a:cubicBezTo>
                  <a:cubicBezTo>
                    <a:pt x="10" y="59"/>
                    <a:pt x="11" y="58"/>
                    <a:pt x="12" y="57"/>
                  </a:cubicBezTo>
                  <a:cubicBezTo>
                    <a:pt x="18" y="57"/>
                    <a:pt x="18" y="57"/>
                    <a:pt x="18" y="57"/>
                  </a:cubicBezTo>
                  <a:cubicBezTo>
                    <a:pt x="19" y="56"/>
                    <a:pt x="21" y="56"/>
                    <a:pt x="22" y="56"/>
                  </a:cubicBezTo>
                  <a:cubicBezTo>
                    <a:pt x="24" y="56"/>
                    <a:pt x="25" y="56"/>
                    <a:pt x="26" y="56"/>
                  </a:cubicBezTo>
                  <a:cubicBezTo>
                    <a:pt x="34" y="57"/>
                    <a:pt x="34" y="57"/>
                    <a:pt x="34" y="57"/>
                  </a:cubicBezTo>
                  <a:cubicBezTo>
                    <a:pt x="34" y="58"/>
                    <a:pt x="35" y="58"/>
                    <a:pt x="35" y="58"/>
                  </a:cubicBezTo>
                  <a:cubicBezTo>
                    <a:pt x="35" y="58"/>
                    <a:pt x="35" y="59"/>
                    <a:pt x="35" y="59"/>
                  </a:cubicBezTo>
                  <a:close/>
                  <a:moveTo>
                    <a:pt x="69" y="68"/>
                  </a:moveTo>
                  <a:cubicBezTo>
                    <a:pt x="68" y="69"/>
                    <a:pt x="67" y="70"/>
                    <a:pt x="66" y="71"/>
                  </a:cubicBezTo>
                  <a:cubicBezTo>
                    <a:pt x="60" y="71"/>
                    <a:pt x="60" y="71"/>
                    <a:pt x="60" y="71"/>
                  </a:cubicBezTo>
                  <a:cubicBezTo>
                    <a:pt x="59" y="72"/>
                    <a:pt x="58" y="72"/>
                    <a:pt x="57" y="72"/>
                  </a:cubicBezTo>
                  <a:cubicBezTo>
                    <a:pt x="55" y="72"/>
                    <a:pt x="54" y="71"/>
                    <a:pt x="52" y="71"/>
                  </a:cubicBezTo>
                  <a:cubicBezTo>
                    <a:pt x="50" y="71"/>
                    <a:pt x="50" y="71"/>
                    <a:pt x="50" y="71"/>
                  </a:cubicBezTo>
                  <a:cubicBezTo>
                    <a:pt x="49" y="71"/>
                    <a:pt x="47" y="69"/>
                    <a:pt x="47" y="68"/>
                  </a:cubicBezTo>
                  <a:cubicBezTo>
                    <a:pt x="45" y="59"/>
                    <a:pt x="45" y="59"/>
                    <a:pt x="45" y="59"/>
                  </a:cubicBezTo>
                  <a:cubicBezTo>
                    <a:pt x="45" y="59"/>
                    <a:pt x="45" y="58"/>
                    <a:pt x="45" y="58"/>
                  </a:cubicBezTo>
                  <a:cubicBezTo>
                    <a:pt x="45" y="58"/>
                    <a:pt x="46" y="58"/>
                    <a:pt x="46" y="57"/>
                  </a:cubicBezTo>
                  <a:cubicBezTo>
                    <a:pt x="54" y="56"/>
                    <a:pt x="54" y="56"/>
                    <a:pt x="54" y="56"/>
                  </a:cubicBezTo>
                  <a:cubicBezTo>
                    <a:pt x="55" y="56"/>
                    <a:pt x="56" y="56"/>
                    <a:pt x="58" y="56"/>
                  </a:cubicBezTo>
                  <a:cubicBezTo>
                    <a:pt x="59" y="56"/>
                    <a:pt x="61" y="56"/>
                    <a:pt x="62" y="57"/>
                  </a:cubicBezTo>
                  <a:cubicBezTo>
                    <a:pt x="68" y="57"/>
                    <a:pt x="68" y="57"/>
                    <a:pt x="68" y="57"/>
                  </a:cubicBezTo>
                  <a:cubicBezTo>
                    <a:pt x="69" y="58"/>
                    <a:pt x="70" y="59"/>
                    <a:pt x="70" y="60"/>
                  </a:cubicBezTo>
                  <a:lnTo>
                    <a:pt x="69" y="68"/>
                  </a:lnTo>
                  <a:close/>
                  <a:moveTo>
                    <a:pt x="71" y="58"/>
                  </a:moveTo>
                  <a:cubicBezTo>
                    <a:pt x="71" y="57"/>
                    <a:pt x="70" y="56"/>
                    <a:pt x="68" y="55"/>
                  </a:cubicBezTo>
                  <a:cubicBezTo>
                    <a:pt x="62" y="55"/>
                    <a:pt x="62" y="55"/>
                    <a:pt x="62" y="55"/>
                  </a:cubicBezTo>
                  <a:cubicBezTo>
                    <a:pt x="61" y="54"/>
                    <a:pt x="59" y="54"/>
                    <a:pt x="58" y="54"/>
                  </a:cubicBezTo>
                  <a:cubicBezTo>
                    <a:pt x="56" y="54"/>
                    <a:pt x="55" y="54"/>
                    <a:pt x="54" y="54"/>
                  </a:cubicBezTo>
                  <a:cubicBezTo>
                    <a:pt x="46" y="56"/>
                    <a:pt x="46" y="56"/>
                    <a:pt x="46" y="56"/>
                  </a:cubicBezTo>
                  <a:cubicBezTo>
                    <a:pt x="44" y="56"/>
                    <a:pt x="43" y="57"/>
                    <a:pt x="43" y="58"/>
                  </a:cubicBezTo>
                  <a:cubicBezTo>
                    <a:pt x="37" y="58"/>
                    <a:pt x="37" y="58"/>
                    <a:pt x="37" y="58"/>
                  </a:cubicBezTo>
                  <a:cubicBezTo>
                    <a:pt x="37" y="57"/>
                    <a:pt x="36" y="56"/>
                    <a:pt x="34" y="56"/>
                  </a:cubicBezTo>
                  <a:cubicBezTo>
                    <a:pt x="26" y="54"/>
                    <a:pt x="26" y="54"/>
                    <a:pt x="26" y="54"/>
                  </a:cubicBezTo>
                  <a:cubicBezTo>
                    <a:pt x="25" y="54"/>
                    <a:pt x="24" y="54"/>
                    <a:pt x="22" y="54"/>
                  </a:cubicBezTo>
                  <a:cubicBezTo>
                    <a:pt x="21" y="54"/>
                    <a:pt x="19" y="54"/>
                    <a:pt x="18" y="55"/>
                  </a:cubicBezTo>
                  <a:cubicBezTo>
                    <a:pt x="12" y="55"/>
                    <a:pt x="12" y="55"/>
                    <a:pt x="12" y="55"/>
                  </a:cubicBezTo>
                  <a:cubicBezTo>
                    <a:pt x="10" y="56"/>
                    <a:pt x="9" y="57"/>
                    <a:pt x="9" y="58"/>
                  </a:cubicBezTo>
                  <a:cubicBezTo>
                    <a:pt x="5" y="58"/>
                    <a:pt x="5" y="58"/>
                    <a:pt x="5" y="58"/>
                  </a:cubicBezTo>
                  <a:cubicBezTo>
                    <a:pt x="6" y="52"/>
                    <a:pt x="7" y="47"/>
                    <a:pt x="8" y="40"/>
                  </a:cubicBezTo>
                  <a:cubicBezTo>
                    <a:pt x="8" y="36"/>
                    <a:pt x="9" y="35"/>
                    <a:pt x="10" y="35"/>
                  </a:cubicBezTo>
                  <a:cubicBezTo>
                    <a:pt x="12" y="35"/>
                    <a:pt x="17" y="40"/>
                    <a:pt x="32" y="40"/>
                  </a:cubicBezTo>
                  <a:cubicBezTo>
                    <a:pt x="49" y="40"/>
                    <a:pt x="59" y="29"/>
                    <a:pt x="64" y="29"/>
                  </a:cubicBezTo>
                  <a:cubicBezTo>
                    <a:pt x="66" y="29"/>
                    <a:pt x="67" y="30"/>
                    <a:pt x="68" y="32"/>
                  </a:cubicBezTo>
                  <a:cubicBezTo>
                    <a:pt x="74" y="42"/>
                    <a:pt x="75" y="49"/>
                    <a:pt x="76" y="58"/>
                  </a:cubicBezTo>
                  <a:lnTo>
                    <a:pt x="71" y="58"/>
                  </a:lnTo>
                  <a:close/>
                  <a:moveTo>
                    <a:pt x="36" y="4"/>
                  </a:moveTo>
                  <a:cubicBezTo>
                    <a:pt x="48" y="4"/>
                    <a:pt x="56" y="5"/>
                    <a:pt x="61" y="11"/>
                  </a:cubicBezTo>
                  <a:cubicBezTo>
                    <a:pt x="62" y="12"/>
                    <a:pt x="62" y="12"/>
                    <a:pt x="62" y="12"/>
                  </a:cubicBezTo>
                  <a:cubicBezTo>
                    <a:pt x="64" y="12"/>
                    <a:pt x="64" y="12"/>
                    <a:pt x="64" y="12"/>
                  </a:cubicBezTo>
                  <a:cubicBezTo>
                    <a:pt x="67" y="12"/>
                    <a:pt x="76" y="12"/>
                    <a:pt x="76" y="36"/>
                  </a:cubicBezTo>
                  <a:cubicBezTo>
                    <a:pt x="76" y="37"/>
                    <a:pt x="76" y="38"/>
                    <a:pt x="76" y="39"/>
                  </a:cubicBezTo>
                  <a:cubicBezTo>
                    <a:pt x="75" y="36"/>
                    <a:pt x="73" y="33"/>
                    <a:pt x="71" y="30"/>
                  </a:cubicBezTo>
                  <a:cubicBezTo>
                    <a:pt x="69" y="26"/>
                    <a:pt x="66" y="25"/>
                    <a:pt x="64" y="25"/>
                  </a:cubicBezTo>
                  <a:cubicBezTo>
                    <a:pt x="61" y="25"/>
                    <a:pt x="58" y="27"/>
                    <a:pt x="55" y="29"/>
                  </a:cubicBezTo>
                  <a:cubicBezTo>
                    <a:pt x="49" y="32"/>
                    <a:pt x="42" y="36"/>
                    <a:pt x="32" y="36"/>
                  </a:cubicBezTo>
                  <a:cubicBezTo>
                    <a:pt x="22" y="36"/>
                    <a:pt x="17" y="34"/>
                    <a:pt x="14" y="32"/>
                  </a:cubicBezTo>
                  <a:cubicBezTo>
                    <a:pt x="13" y="32"/>
                    <a:pt x="11" y="31"/>
                    <a:pt x="10" y="31"/>
                  </a:cubicBezTo>
                  <a:cubicBezTo>
                    <a:pt x="10" y="31"/>
                    <a:pt x="10" y="31"/>
                    <a:pt x="10" y="31"/>
                  </a:cubicBezTo>
                  <a:cubicBezTo>
                    <a:pt x="5" y="31"/>
                    <a:pt x="4" y="36"/>
                    <a:pt x="4" y="39"/>
                  </a:cubicBezTo>
                  <a:cubicBezTo>
                    <a:pt x="4" y="38"/>
                    <a:pt x="4" y="37"/>
                    <a:pt x="4" y="36"/>
                  </a:cubicBezTo>
                  <a:cubicBezTo>
                    <a:pt x="4" y="14"/>
                    <a:pt x="14" y="4"/>
                    <a:pt x="3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9">
              <a:extLst>
                <a:ext uri="{FF2B5EF4-FFF2-40B4-BE49-F238E27FC236}">
                  <a16:creationId xmlns:a16="http://schemas.microsoft.com/office/drawing/2014/main" id="{2E2DFCF7-A55F-6E82-FBE0-A2F7D9B3947E}"/>
                </a:ext>
              </a:extLst>
            </p:cNvPr>
            <p:cNvSpPr>
              <a:spLocks/>
            </p:cNvSpPr>
            <p:nvPr/>
          </p:nvSpPr>
          <p:spPr bwMode="auto">
            <a:xfrm>
              <a:off x="4710114" y="3713163"/>
              <a:ext cx="31750" cy="55563"/>
            </a:xfrm>
            <a:custGeom>
              <a:avLst/>
              <a:gdLst>
                <a:gd name="T0" fmla="*/ 5 w 11"/>
                <a:gd name="T1" fmla="*/ 17 h 20"/>
                <a:gd name="T2" fmla="*/ 7 w 11"/>
                <a:gd name="T3" fmla="*/ 8 h 20"/>
                <a:gd name="T4" fmla="*/ 7 w 11"/>
                <a:gd name="T5" fmla="*/ 8 h 20"/>
                <a:gd name="T6" fmla="*/ 11 w 11"/>
                <a:gd name="T7" fmla="*/ 4 h 20"/>
                <a:gd name="T8" fmla="*/ 11 w 11"/>
                <a:gd name="T9" fmla="*/ 0 h 20"/>
                <a:gd name="T10" fmla="*/ 7 w 11"/>
                <a:gd name="T11" fmla="*/ 6 h 20"/>
                <a:gd name="T12" fmla="*/ 3 w 11"/>
                <a:gd name="T13" fmla="*/ 6 h 20"/>
                <a:gd name="T14" fmla="*/ 3 w 11"/>
                <a:gd name="T15" fmla="*/ 8 h 20"/>
                <a:gd name="T16" fmla="*/ 0 w 11"/>
                <a:gd name="T17" fmla="*/ 20 h 20"/>
                <a:gd name="T18" fmla="*/ 5 w 11"/>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0">
                  <a:moveTo>
                    <a:pt x="5" y="17"/>
                  </a:moveTo>
                  <a:cubicBezTo>
                    <a:pt x="6" y="14"/>
                    <a:pt x="7" y="11"/>
                    <a:pt x="7" y="8"/>
                  </a:cubicBezTo>
                  <a:cubicBezTo>
                    <a:pt x="7" y="8"/>
                    <a:pt x="7" y="8"/>
                    <a:pt x="7" y="8"/>
                  </a:cubicBezTo>
                  <a:cubicBezTo>
                    <a:pt x="9" y="8"/>
                    <a:pt x="11" y="6"/>
                    <a:pt x="11" y="4"/>
                  </a:cubicBezTo>
                  <a:cubicBezTo>
                    <a:pt x="11" y="0"/>
                    <a:pt x="11" y="0"/>
                    <a:pt x="11" y="0"/>
                  </a:cubicBezTo>
                  <a:cubicBezTo>
                    <a:pt x="11" y="2"/>
                    <a:pt x="9" y="6"/>
                    <a:pt x="7" y="6"/>
                  </a:cubicBezTo>
                  <a:cubicBezTo>
                    <a:pt x="7" y="6"/>
                    <a:pt x="6" y="6"/>
                    <a:pt x="3" y="6"/>
                  </a:cubicBezTo>
                  <a:cubicBezTo>
                    <a:pt x="3" y="7"/>
                    <a:pt x="3" y="7"/>
                    <a:pt x="3" y="8"/>
                  </a:cubicBezTo>
                  <a:cubicBezTo>
                    <a:pt x="3" y="12"/>
                    <a:pt x="2" y="16"/>
                    <a:pt x="0" y="20"/>
                  </a:cubicBezTo>
                  <a:cubicBezTo>
                    <a:pt x="2" y="19"/>
                    <a:pt x="3" y="18"/>
                    <a:pt x="5"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60">
              <a:extLst>
                <a:ext uri="{FF2B5EF4-FFF2-40B4-BE49-F238E27FC236}">
                  <a16:creationId xmlns:a16="http://schemas.microsoft.com/office/drawing/2014/main" id="{447958EF-B379-BBF5-CD1F-85129B92F7CB}"/>
                </a:ext>
              </a:extLst>
            </p:cNvPr>
            <p:cNvSpPr>
              <a:spLocks/>
            </p:cNvSpPr>
            <p:nvPr/>
          </p:nvSpPr>
          <p:spPr bwMode="auto">
            <a:xfrm>
              <a:off x="4673601" y="3822700"/>
              <a:ext cx="188913" cy="153988"/>
            </a:xfrm>
            <a:custGeom>
              <a:avLst/>
              <a:gdLst>
                <a:gd name="T0" fmla="*/ 66 w 67"/>
                <a:gd name="T1" fmla="*/ 35 h 55"/>
                <a:gd name="T2" fmla="*/ 52 w 67"/>
                <a:gd name="T3" fmla="*/ 21 h 55"/>
                <a:gd name="T4" fmla="*/ 34 w 67"/>
                <a:gd name="T5" fmla="*/ 17 h 55"/>
                <a:gd name="T6" fmla="*/ 34 w 67"/>
                <a:gd name="T7" fmla="*/ 15 h 55"/>
                <a:gd name="T8" fmla="*/ 8 w 67"/>
                <a:gd name="T9" fmla="*/ 7 h 55"/>
                <a:gd name="T10" fmla="*/ 8 w 67"/>
                <a:gd name="T11" fmla="*/ 0 h 55"/>
                <a:gd name="T12" fmla="*/ 4 w 67"/>
                <a:gd name="T13" fmla="*/ 7 h 55"/>
                <a:gd name="T14" fmla="*/ 4 w 67"/>
                <a:gd name="T15" fmla="*/ 18 h 55"/>
                <a:gd name="T16" fmla="*/ 0 w 67"/>
                <a:gd name="T17" fmla="*/ 22 h 55"/>
                <a:gd name="T18" fmla="*/ 0 w 67"/>
                <a:gd name="T19" fmla="*/ 23 h 55"/>
                <a:gd name="T20" fmla="*/ 0 w 67"/>
                <a:gd name="T21" fmla="*/ 27 h 55"/>
                <a:gd name="T22" fmla="*/ 3 w 67"/>
                <a:gd name="T23" fmla="*/ 25 h 55"/>
                <a:gd name="T24" fmla="*/ 1 w 67"/>
                <a:gd name="T25" fmla="*/ 31 h 55"/>
                <a:gd name="T26" fmla="*/ 3 w 67"/>
                <a:gd name="T27" fmla="*/ 38 h 55"/>
                <a:gd name="T28" fmla="*/ 11 w 67"/>
                <a:gd name="T29" fmla="*/ 12 h 55"/>
                <a:gd name="T30" fmla="*/ 30 w 67"/>
                <a:gd name="T31" fmla="*/ 18 h 55"/>
                <a:gd name="T32" fmla="*/ 30 w 67"/>
                <a:gd name="T33" fmla="*/ 24 h 55"/>
                <a:gd name="T34" fmla="*/ 23 w 67"/>
                <a:gd name="T35" fmla="*/ 27 h 55"/>
                <a:gd name="T36" fmla="*/ 17 w 67"/>
                <a:gd name="T37" fmla="*/ 30 h 55"/>
                <a:gd name="T38" fmla="*/ 21 w 67"/>
                <a:gd name="T39" fmla="*/ 34 h 55"/>
                <a:gd name="T40" fmla="*/ 27 w 67"/>
                <a:gd name="T41" fmla="*/ 39 h 55"/>
                <a:gd name="T42" fmla="*/ 16 w 67"/>
                <a:gd name="T43" fmla="*/ 53 h 55"/>
                <a:gd name="T44" fmla="*/ 19 w 67"/>
                <a:gd name="T45" fmla="*/ 55 h 55"/>
                <a:gd name="T46" fmla="*/ 32 w 67"/>
                <a:gd name="T47" fmla="*/ 39 h 55"/>
                <a:gd name="T48" fmla="*/ 24 w 67"/>
                <a:gd name="T49" fmla="*/ 31 h 55"/>
                <a:gd name="T50" fmla="*/ 34 w 67"/>
                <a:gd name="T51" fmla="*/ 27 h 55"/>
                <a:gd name="T52" fmla="*/ 34 w 67"/>
                <a:gd name="T53" fmla="*/ 21 h 55"/>
                <a:gd name="T54" fmla="*/ 51 w 67"/>
                <a:gd name="T55" fmla="*/ 25 h 55"/>
                <a:gd name="T56" fmla="*/ 62 w 67"/>
                <a:gd name="T57" fmla="*/ 35 h 55"/>
                <a:gd name="T58" fmla="*/ 63 w 67"/>
                <a:gd name="T59" fmla="*/ 42 h 55"/>
                <a:gd name="T60" fmla="*/ 63 w 67"/>
                <a:gd name="T61" fmla="*/ 46 h 55"/>
                <a:gd name="T62" fmla="*/ 67 w 67"/>
                <a:gd name="T63" fmla="*/ 41 h 55"/>
                <a:gd name="T64" fmla="*/ 67 w 67"/>
                <a:gd name="T65" fmla="*/ 41 h 55"/>
                <a:gd name="T66" fmla="*/ 66 w 67"/>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 h="55">
                  <a:moveTo>
                    <a:pt x="66" y="35"/>
                  </a:moveTo>
                  <a:cubicBezTo>
                    <a:pt x="65" y="28"/>
                    <a:pt x="59" y="22"/>
                    <a:pt x="52" y="21"/>
                  </a:cubicBezTo>
                  <a:cubicBezTo>
                    <a:pt x="34" y="17"/>
                    <a:pt x="34" y="17"/>
                    <a:pt x="34" y="17"/>
                  </a:cubicBezTo>
                  <a:cubicBezTo>
                    <a:pt x="34" y="15"/>
                    <a:pt x="34" y="15"/>
                    <a:pt x="34" y="15"/>
                  </a:cubicBezTo>
                  <a:cubicBezTo>
                    <a:pt x="8" y="7"/>
                    <a:pt x="8" y="7"/>
                    <a:pt x="8" y="7"/>
                  </a:cubicBezTo>
                  <a:cubicBezTo>
                    <a:pt x="8" y="0"/>
                    <a:pt x="8" y="0"/>
                    <a:pt x="8" y="0"/>
                  </a:cubicBezTo>
                  <a:cubicBezTo>
                    <a:pt x="6" y="2"/>
                    <a:pt x="5" y="4"/>
                    <a:pt x="4" y="7"/>
                  </a:cubicBezTo>
                  <a:cubicBezTo>
                    <a:pt x="4" y="18"/>
                    <a:pt x="4" y="18"/>
                    <a:pt x="4" y="18"/>
                  </a:cubicBezTo>
                  <a:cubicBezTo>
                    <a:pt x="3" y="19"/>
                    <a:pt x="2" y="20"/>
                    <a:pt x="0" y="22"/>
                  </a:cubicBezTo>
                  <a:cubicBezTo>
                    <a:pt x="0" y="22"/>
                    <a:pt x="0" y="23"/>
                    <a:pt x="0" y="23"/>
                  </a:cubicBezTo>
                  <a:cubicBezTo>
                    <a:pt x="0" y="24"/>
                    <a:pt x="0" y="25"/>
                    <a:pt x="0" y="27"/>
                  </a:cubicBezTo>
                  <a:cubicBezTo>
                    <a:pt x="1" y="26"/>
                    <a:pt x="2" y="26"/>
                    <a:pt x="3" y="25"/>
                  </a:cubicBezTo>
                  <a:cubicBezTo>
                    <a:pt x="1" y="31"/>
                    <a:pt x="1" y="31"/>
                    <a:pt x="1" y="31"/>
                  </a:cubicBezTo>
                  <a:cubicBezTo>
                    <a:pt x="1" y="33"/>
                    <a:pt x="2" y="36"/>
                    <a:pt x="3" y="38"/>
                  </a:cubicBezTo>
                  <a:cubicBezTo>
                    <a:pt x="11" y="12"/>
                    <a:pt x="11" y="12"/>
                    <a:pt x="11" y="12"/>
                  </a:cubicBezTo>
                  <a:cubicBezTo>
                    <a:pt x="30" y="18"/>
                    <a:pt x="30" y="18"/>
                    <a:pt x="30" y="18"/>
                  </a:cubicBezTo>
                  <a:cubicBezTo>
                    <a:pt x="30" y="24"/>
                    <a:pt x="30" y="24"/>
                    <a:pt x="30" y="24"/>
                  </a:cubicBezTo>
                  <a:cubicBezTo>
                    <a:pt x="23" y="27"/>
                    <a:pt x="23" y="27"/>
                    <a:pt x="23" y="27"/>
                  </a:cubicBezTo>
                  <a:cubicBezTo>
                    <a:pt x="17" y="30"/>
                    <a:pt x="17" y="30"/>
                    <a:pt x="17" y="30"/>
                  </a:cubicBezTo>
                  <a:cubicBezTo>
                    <a:pt x="21" y="34"/>
                    <a:pt x="21" y="34"/>
                    <a:pt x="21" y="34"/>
                  </a:cubicBezTo>
                  <a:cubicBezTo>
                    <a:pt x="27" y="39"/>
                    <a:pt x="27" y="39"/>
                    <a:pt x="27" y="39"/>
                  </a:cubicBezTo>
                  <a:cubicBezTo>
                    <a:pt x="16" y="53"/>
                    <a:pt x="16" y="53"/>
                    <a:pt x="16" y="53"/>
                  </a:cubicBezTo>
                  <a:cubicBezTo>
                    <a:pt x="17" y="53"/>
                    <a:pt x="18" y="54"/>
                    <a:pt x="19" y="55"/>
                  </a:cubicBezTo>
                  <a:cubicBezTo>
                    <a:pt x="32" y="39"/>
                    <a:pt x="32" y="39"/>
                    <a:pt x="32" y="39"/>
                  </a:cubicBezTo>
                  <a:cubicBezTo>
                    <a:pt x="24" y="31"/>
                    <a:pt x="24" y="31"/>
                    <a:pt x="24" y="31"/>
                  </a:cubicBezTo>
                  <a:cubicBezTo>
                    <a:pt x="34" y="27"/>
                    <a:pt x="34" y="27"/>
                    <a:pt x="34" y="27"/>
                  </a:cubicBezTo>
                  <a:cubicBezTo>
                    <a:pt x="34" y="21"/>
                    <a:pt x="34" y="21"/>
                    <a:pt x="34" y="21"/>
                  </a:cubicBezTo>
                  <a:cubicBezTo>
                    <a:pt x="51" y="25"/>
                    <a:pt x="51" y="25"/>
                    <a:pt x="51" y="25"/>
                  </a:cubicBezTo>
                  <a:cubicBezTo>
                    <a:pt x="56" y="26"/>
                    <a:pt x="61" y="31"/>
                    <a:pt x="62" y="35"/>
                  </a:cubicBezTo>
                  <a:cubicBezTo>
                    <a:pt x="63" y="42"/>
                    <a:pt x="63" y="42"/>
                    <a:pt x="63" y="42"/>
                  </a:cubicBezTo>
                  <a:cubicBezTo>
                    <a:pt x="63" y="43"/>
                    <a:pt x="63" y="44"/>
                    <a:pt x="63" y="46"/>
                  </a:cubicBezTo>
                  <a:cubicBezTo>
                    <a:pt x="65" y="45"/>
                    <a:pt x="66" y="43"/>
                    <a:pt x="67" y="41"/>
                  </a:cubicBezTo>
                  <a:cubicBezTo>
                    <a:pt x="67" y="41"/>
                    <a:pt x="67" y="41"/>
                    <a:pt x="67" y="41"/>
                  </a:cubicBezTo>
                  <a:cubicBezTo>
                    <a:pt x="66" y="38"/>
                    <a:pt x="66" y="35"/>
                    <a:pt x="66"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61">
              <a:extLst>
                <a:ext uri="{FF2B5EF4-FFF2-40B4-BE49-F238E27FC236}">
                  <a16:creationId xmlns:a16="http://schemas.microsoft.com/office/drawing/2014/main" id="{64F0FB97-A46F-1290-B07D-DAD54B1450F9}"/>
                </a:ext>
              </a:extLst>
            </p:cNvPr>
            <p:cNvSpPr>
              <a:spLocks noEditPoints="1"/>
            </p:cNvSpPr>
            <p:nvPr/>
          </p:nvSpPr>
          <p:spPr bwMode="auto">
            <a:xfrm>
              <a:off x="4392614" y="3713163"/>
              <a:ext cx="400050" cy="409575"/>
            </a:xfrm>
            <a:custGeom>
              <a:avLst/>
              <a:gdLst>
                <a:gd name="T0" fmla="*/ 136 w 142"/>
                <a:gd name="T1" fmla="*/ 110 h 146"/>
                <a:gd name="T2" fmla="*/ 134 w 142"/>
                <a:gd name="T3" fmla="*/ 110 h 146"/>
                <a:gd name="T4" fmla="*/ 84 w 142"/>
                <a:gd name="T5" fmla="*/ 141 h 146"/>
                <a:gd name="T6" fmla="*/ 82 w 142"/>
                <a:gd name="T7" fmla="*/ 140 h 146"/>
                <a:gd name="T8" fmla="*/ 112 w 142"/>
                <a:gd name="T9" fmla="*/ 103 h 146"/>
                <a:gd name="T10" fmla="*/ 108 w 142"/>
                <a:gd name="T11" fmla="*/ 101 h 146"/>
                <a:gd name="T12" fmla="*/ 89 w 142"/>
                <a:gd name="T13" fmla="*/ 124 h 146"/>
                <a:gd name="T14" fmla="*/ 99 w 142"/>
                <a:gd name="T15" fmla="*/ 92 h 146"/>
                <a:gd name="T16" fmla="*/ 96 w 142"/>
                <a:gd name="T17" fmla="*/ 88 h 146"/>
                <a:gd name="T18" fmla="*/ 84 w 142"/>
                <a:gd name="T19" fmla="*/ 128 h 146"/>
                <a:gd name="T20" fmla="*/ 65 w 142"/>
                <a:gd name="T21" fmla="*/ 64 h 146"/>
                <a:gd name="T22" fmla="*/ 84 w 142"/>
                <a:gd name="T23" fmla="*/ 70 h 146"/>
                <a:gd name="T24" fmla="*/ 89 w 142"/>
                <a:gd name="T25" fmla="*/ 70 h 146"/>
                <a:gd name="T26" fmla="*/ 88 w 142"/>
                <a:gd name="T27" fmla="*/ 66 h 146"/>
                <a:gd name="T28" fmla="*/ 84 w 142"/>
                <a:gd name="T29" fmla="*/ 66 h 146"/>
                <a:gd name="T30" fmla="*/ 64 w 142"/>
                <a:gd name="T31" fmla="*/ 57 h 146"/>
                <a:gd name="T32" fmla="*/ 64 w 142"/>
                <a:gd name="T33" fmla="*/ 41 h 146"/>
                <a:gd name="T34" fmla="*/ 84 w 142"/>
                <a:gd name="T35" fmla="*/ 50 h 146"/>
                <a:gd name="T36" fmla="*/ 90 w 142"/>
                <a:gd name="T37" fmla="*/ 49 h 146"/>
                <a:gd name="T38" fmla="*/ 91 w 142"/>
                <a:gd name="T39" fmla="*/ 44 h 146"/>
                <a:gd name="T40" fmla="*/ 84 w 142"/>
                <a:gd name="T41" fmla="*/ 46 h 146"/>
                <a:gd name="T42" fmla="*/ 52 w 142"/>
                <a:gd name="T43" fmla="*/ 8 h 146"/>
                <a:gd name="T44" fmla="*/ 52 w 142"/>
                <a:gd name="T45" fmla="*/ 6 h 146"/>
                <a:gd name="T46" fmla="*/ 48 w 142"/>
                <a:gd name="T47" fmla="*/ 6 h 146"/>
                <a:gd name="T48" fmla="*/ 44 w 142"/>
                <a:gd name="T49" fmla="*/ 0 h 146"/>
                <a:gd name="T50" fmla="*/ 44 w 142"/>
                <a:gd name="T51" fmla="*/ 4 h 146"/>
                <a:gd name="T52" fmla="*/ 48 w 142"/>
                <a:gd name="T53" fmla="*/ 8 h 146"/>
                <a:gd name="T54" fmla="*/ 48 w 142"/>
                <a:gd name="T55" fmla="*/ 8 h 146"/>
                <a:gd name="T56" fmla="*/ 60 w 142"/>
                <a:gd name="T57" fmla="*/ 36 h 146"/>
                <a:gd name="T58" fmla="*/ 60 w 142"/>
                <a:gd name="T59" fmla="*/ 46 h 146"/>
                <a:gd name="T60" fmla="*/ 34 w 142"/>
                <a:gd name="T61" fmla="*/ 54 h 146"/>
                <a:gd name="T62" fmla="*/ 34 w 142"/>
                <a:gd name="T63" fmla="*/ 56 h 146"/>
                <a:gd name="T64" fmla="*/ 16 w 142"/>
                <a:gd name="T65" fmla="*/ 60 h 146"/>
                <a:gd name="T66" fmla="*/ 2 w 142"/>
                <a:gd name="T67" fmla="*/ 74 h 146"/>
                <a:gd name="T68" fmla="*/ 1 w 142"/>
                <a:gd name="T69" fmla="*/ 80 h 146"/>
                <a:gd name="T70" fmla="*/ 1 w 142"/>
                <a:gd name="T71" fmla="*/ 94 h 146"/>
                <a:gd name="T72" fmla="*/ 84 w 142"/>
                <a:gd name="T73" fmla="*/ 146 h 146"/>
                <a:gd name="T74" fmla="*/ 142 w 142"/>
                <a:gd name="T75" fmla="*/ 110 h 146"/>
                <a:gd name="T76" fmla="*/ 136 w 142"/>
                <a:gd name="T77" fmla="*/ 110 h 146"/>
                <a:gd name="T78" fmla="*/ 38 w 142"/>
                <a:gd name="T79" fmla="*/ 57 h 146"/>
                <a:gd name="T80" fmla="*/ 57 w 142"/>
                <a:gd name="T81" fmla="*/ 51 h 146"/>
                <a:gd name="T82" fmla="*/ 78 w 142"/>
                <a:gd name="T83" fmla="*/ 123 h 146"/>
                <a:gd name="T84" fmla="*/ 41 w 142"/>
                <a:gd name="T85" fmla="*/ 78 h 146"/>
                <a:gd name="T86" fmla="*/ 47 w 142"/>
                <a:gd name="T87" fmla="*/ 73 h 146"/>
                <a:gd name="T88" fmla="*/ 51 w 142"/>
                <a:gd name="T89" fmla="*/ 69 h 146"/>
                <a:gd name="T90" fmla="*/ 45 w 142"/>
                <a:gd name="T91" fmla="*/ 66 h 146"/>
                <a:gd name="T92" fmla="*/ 38 w 142"/>
                <a:gd name="T93" fmla="*/ 63 h 146"/>
                <a:gd name="T94" fmla="*/ 38 w 142"/>
                <a:gd name="T95" fmla="*/ 57 h 146"/>
                <a:gd name="T96" fmla="*/ 5 w 142"/>
                <a:gd name="T97" fmla="*/ 92 h 146"/>
                <a:gd name="T98" fmla="*/ 5 w 142"/>
                <a:gd name="T99" fmla="*/ 81 h 146"/>
                <a:gd name="T100" fmla="*/ 6 w 142"/>
                <a:gd name="T101" fmla="*/ 74 h 146"/>
                <a:gd name="T102" fmla="*/ 17 w 142"/>
                <a:gd name="T103" fmla="*/ 64 h 146"/>
                <a:gd name="T104" fmla="*/ 34 w 142"/>
                <a:gd name="T105" fmla="*/ 60 h 146"/>
                <a:gd name="T106" fmla="*/ 34 w 142"/>
                <a:gd name="T107" fmla="*/ 66 h 146"/>
                <a:gd name="T108" fmla="*/ 44 w 142"/>
                <a:gd name="T109" fmla="*/ 70 h 146"/>
                <a:gd name="T110" fmla="*/ 36 w 142"/>
                <a:gd name="T111" fmla="*/ 78 h 146"/>
                <a:gd name="T112" fmla="*/ 82 w 142"/>
                <a:gd name="T113" fmla="*/ 134 h 146"/>
                <a:gd name="T114" fmla="*/ 81 w 142"/>
                <a:gd name="T115" fmla="*/ 139 h 146"/>
                <a:gd name="T116" fmla="*/ 5 w 142"/>
                <a:gd name="T117"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 h="146">
                  <a:moveTo>
                    <a:pt x="136" y="110"/>
                  </a:moveTo>
                  <a:cubicBezTo>
                    <a:pt x="135" y="110"/>
                    <a:pt x="135" y="110"/>
                    <a:pt x="134" y="110"/>
                  </a:cubicBezTo>
                  <a:cubicBezTo>
                    <a:pt x="84" y="141"/>
                    <a:pt x="84" y="141"/>
                    <a:pt x="84" y="141"/>
                  </a:cubicBezTo>
                  <a:cubicBezTo>
                    <a:pt x="82" y="140"/>
                    <a:pt x="82" y="140"/>
                    <a:pt x="82" y="140"/>
                  </a:cubicBezTo>
                  <a:cubicBezTo>
                    <a:pt x="112" y="103"/>
                    <a:pt x="112" y="103"/>
                    <a:pt x="112" y="103"/>
                  </a:cubicBezTo>
                  <a:cubicBezTo>
                    <a:pt x="110" y="103"/>
                    <a:pt x="109" y="102"/>
                    <a:pt x="108" y="101"/>
                  </a:cubicBezTo>
                  <a:cubicBezTo>
                    <a:pt x="89" y="124"/>
                    <a:pt x="89" y="124"/>
                    <a:pt x="89" y="124"/>
                  </a:cubicBezTo>
                  <a:cubicBezTo>
                    <a:pt x="99" y="92"/>
                    <a:pt x="99" y="92"/>
                    <a:pt x="99" y="92"/>
                  </a:cubicBezTo>
                  <a:cubicBezTo>
                    <a:pt x="98" y="91"/>
                    <a:pt x="97" y="89"/>
                    <a:pt x="96" y="88"/>
                  </a:cubicBezTo>
                  <a:cubicBezTo>
                    <a:pt x="84" y="128"/>
                    <a:pt x="84" y="128"/>
                    <a:pt x="84" y="128"/>
                  </a:cubicBezTo>
                  <a:cubicBezTo>
                    <a:pt x="65" y="64"/>
                    <a:pt x="65" y="64"/>
                    <a:pt x="65" y="64"/>
                  </a:cubicBezTo>
                  <a:cubicBezTo>
                    <a:pt x="69" y="67"/>
                    <a:pt x="75" y="70"/>
                    <a:pt x="84" y="70"/>
                  </a:cubicBezTo>
                  <a:cubicBezTo>
                    <a:pt x="86" y="70"/>
                    <a:pt x="87" y="70"/>
                    <a:pt x="89" y="70"/>
                  </a:cubicBezTo>
                  <a:cubicBezTo>
                    <a:pt x="88" y="68"/>
                    <a:pt x="88" y="67"/>
                    <a:pt x="88" y="66"/>
                  </a:cubicBezTo>
                  <a:cubicBezTo>
                    <a:pt x="87" y="66"/>
                    <a:pt x="86" y="66"/>
                    <a:pt x="84" y="66"/>
                  </a:cubicBezTo>
                  <a:cubicBezTo>
                    <a:pt x="71" y="66"/>
                    <a:pt x="66" y="59"/>
                    <a:pt x="64" y="57"/>
                  </a:cubicBezTo>
                  <a:cubicBezTo>
                    <a:pt x="64" y="41"/>
                    <a:pt x="64" y="41"/>
                    <a:pt x="64" y="41"/>
                  </a:cubicBezTo>
                  <a:cubicBezTo>
                    <a:pt x="70" y="46"/>
                    <a:pt x="77" y="50"/>
                    <a:pt x="84" y="50"/>
                  </a:cubicBezTo>
                  <a:cubicBezTo>
                    <a:pt x="86" y="50"/>
                    <a:pt x="88" y="50"/>
                    <a:pt x="90" y="49"/>
                  </a:cubicBezTo>
                  <a:cubicBezTo>
                    <a:pt x="90" y="48"/>
                    <a:pt x="91" y="46"/>
                    <a:pt x="91" y="44"/>
                  </a:cubicBezTo>
                  <a:cubicBezTo>
                    <a:pt x="89" y="45"/>
                    <a:pt x="86" y="46"/>
                    <a:pt x="84" y="46"/>
                  </a:cubicBezTo>
                  <a:cubicBezTo>
                    <a:pt x="70" y="46"/>
                    <a:pt x="53" y="26"/>
                    <a:pt x="52" y="8"/>
                  </a:cubicBezTo>
                  <a:cubicBezTo>
                    <a:pt x="52" y="7"/>
                    <a:pt x="52" y="7"/>
                    <a:pt x="52" y="6"/>
                  </a:cubicBezTo>
                  <a:cubicBezTo>
                    <a:pt x="49" y="6"/>
                    <a:pt x="48" y="6"/>
                    <a:pt x="48" y="6"/>
                  </a:cubicBezTo>
                  <a:cubicBezTo>
                    <a:pt x="46" y="6"/>
                    <a:pt x="44" y="2"/>
                    <a:pt x="44" y="0"/>
                  </a:cubicBezTo>
                  <a:cubicBezTo>
                    <a:pt x="44" y="4"/>
                    <a:pt x="44" y="4"/>
                    <a:pt x="44" y="4"/>
                  </a:cubicBezTo>
                  <a:cubicBezTo>
                    <a:pt x="44" y="6"/>
                    <a:pt x="46" y="8"/>
                    <a:pt x="48" y="8"/>
                  </a:cubicBezTo>
                  <a:cubicBezTo>
                    <a:pt x="48" y="8"/>
                    <a:pt x="48" y="8"/>
                    <a:pt x="48" y="8"/>
                  </a:cubicBezTo>
                  <a:cubicBezTo>
                    <a:pt x="49" y="18"/>
                    <a:pt x="53" y="28"/>
                    <a:pt x="60" y="36"/>
                  </a:cubicBezTo>
                  <a:cubicBezTo>
                    <a:pt x="60" y="46"/>
                    <a:pt x="60" y="46"/>
                    <a:pt x="60" y="46"/>
                  </a:cubicBezTo>
                  <a:cubicBezTo>
                    <a:pt x="34" y="54"/>
                    <a:pt x="34" y="54"/>
                    <a:pt x="34" y="54"/>
                  </a:cubicBezTo>
                  <a:cubicBezTo>
                    <a:pt x="34" y="56"/>
                    <a:pt x="34" y="56"/>
                    <a:pt x="34" y="56"/>
                  </a:cubicBezTo>
                  <a:cubicBezTo>
                    <a:pt x="16" y="60"/>
                    <a:pt x="16" y="60"/>
                    <a:pt x="16" y="60"/>
                  </a:cubicBezTo>
                  <a:cubicBezTo>
                    <a:pt x="9" y="61"/>
                    <a:pt x="3" y="67"/>
                    <a:pt x="2" y="74"/>
                  </a:cubicBezTo>
                  <a:cubicBezTo>
                    <a:pt x="1" y="80"/>
                    <a:pt x="1" y="80"/>
                    <a:pt x="1" y="80"/>
                  </a:cubicBezTo>
                  <a:cubicBezTo>
                    <a:pt x="0" y="83"/>
                    <a:pt x="0" y="90"/>
                    <a:pt x="1" y="94"/>
                  </a:cubicBezTo>
                  <a:cubicBezTo>
                    <a:pt x="84" y="146"/>
                    <a:pt x="84" y="146"/>
                    <a:pt x="84" y="146"/>
                  </a:cubicBezTo>
                  <a:cubicBezTo>
                    <a:pt x="142" y="110"/>
                    <a:pt x="142" y="110"/>
                    <a:pt x="142" y="110"/>
                  </a:cubicBezTo>
                  <a:cubicBezTo>
                    <a:pt x="140" y="110"/>
                    <a:pt x="138" y="110"/>
                    <a:pt x="136" y="110"/>
                  </a:cubicBezTo>
                  <a:close/>
                  <a:moveTo>
                    <a:pt x="38" y="57"/>
                  </a:moveTo>
                  <a:cubicBezTo>
                    <a:pt x="57" y="51"/>
                    <a:pt x="57" y="51"/>
                    <a:pt x="57" y="51"/>
                  </a:cubicBezTo>
                  <a:cubicBezTo>
                    <a:pt x="78" y="123"/>
                    <a:pt x="78" y="123"/>
                    <a:pt x="78" y="123"/>
                  </a:cubicBezTo>
                  <a:cubicBezTo>
                    <a:pt x="41" y="78"/>
                    <a:pt x="41" y="78"/>
                    <a:pt x="41" y="78"/>
                  </a:cubicBezTo>
                  <a:cubicBezTo>
                    <a:pt x="47" y="73"/>
                    <a:pt x="47" y="73"/>
                    <a:pt x="47" y="73"/>
                  </a:cubicBezTo>
                  <a:cubicBezTo>
                    <a:pt x="51" y="69"/>
                    <a:pt x="51" y="69"/>
                    <a:pt x="51" y="69"/>
                  </a:cubicBezTo>
                  <a:cubicBezTo>
                    <a:pt x="45" y="66"/>
                    <a:pt x="45" y="66"/>
                    <a:pt x="45" y="66"/>
                  </a:cubicBezTo>
                  <a:cubicBezTo>
                    <a:pt x="38" y="63"/>
                    <a:pt x="38" y="63"/>
                    <a:pt x="38" y="63"/>
                  </a:cubicBezTo>
                  <a:lnTo>
                    <a:pt x="38" y="57"/>
                  </a:lnTo>
                  <a:close/>
                  <a:moveTo>
                    <a:pt x="5" y="92"/>
                  </a:moveTo>
                  <a:cubicBezTo>
                    <a:pt x="4" y="88"/>
                    <a:pt x="5" y="83"/>
                    <a:pt x="5" y="81"/>
                  </a:cubicBezTo>
                  <a:cubicBezTo>
                    <a:pt x="6" y="74"/>
                    <a:pt x="6" y="74"/>
                    <a:pt x="6" y="74"/>
                  </a:cubicBezTo>
                  <a:cubicBezTo>
                    <a:pt x="7" y="70"/>
                    <a:pt x="12" y="65"/>
                    <a:pt x="17" y="64"/>
                  </a:cubicBezTo>
                  <a:cubicBezTo>
                    <a:pt x="34" y="60"/>
                    <a:pt x="34" y="60"/>
                    <a:pt x="34" y="60"/>
                  </a:cubicBezTo>
                  <a:cubicBezTo>
                    <a:pt x="34" y="66"/>
                    <a:pt x="34" y="66"/>
                    <a:pt x="34" y="66"/>
                  </a:cubicBezTo>
                  <a:cubicBezTo>
                    <a:pt x="44" y="70"/>
                    <a:pt x="44" y="70"/>
                    <a:pt x="44" y="70"/>
                  </a:cubicBezTo>
                  <a:cubicBezTo>
                    <a:pt x="36" y="78"/>
                    <a:pt x="36" y="78"/>
                    <a:pt x="36" y="78"/>
                  </a:cubicBezTo>
                  <a:cubicBezTo>
                    <a:pt x="82" y="134"/>
                    <a:pt x="82" y="134"/>
                    <a:pt x="82" y="134"/>
                  </a:cubicBezTo>
                  <a:cubicBezTo>
                    <a:pt x="81" y="139"/>
                    <a:pt x="81" y="139"/>
                    <a:pt x="81" y="139"/>
                  </a:cubicBezTo>
                  <a:lnTo>
                    <a:pt x="5" y="9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62">
              <a:extLst>
                <a:ext uri="{FF2B5EF4-FFF2-40B4-BE49-F238E27FC236}">
                  <a16:creationId xmlns:a16="http://schemas.microsoft.com/office/drawing/2014/main" id="{2110A089-6FE5-B889-FDE1-76FFF9AD0470}"/>
                </a:ext>
              </a:extLst>
            </p:cNvPr>
            <p:cNvSpPr>
              <a:spLocks noEditPoints="1"/>
            </p:cNvSpPr>
            <p:nvPr/>
          </p:nvSpPr>
          <p:spPr bwMode="auto">
            <a:xfrm>
              <a:off x="4651376" y="3763963"/>
              <a:ext cx="346075" cy="341313"/>
            </a:xfrm>
            <a:custGeom>
              <a:avLst/>
              <a:gdLst>
                <a:gd name="T0" fmla="*/ 121 w 123"/>
                <a:gd name="T1" fmla="*/ 109 h 122"/>
                <a:gd name="T2" fmla="*/ 87 w 123"/>
                <a:gd name="T3" fmla="*/ 75 h 122"/>
                <a:gd name="T4" fmla="*/ 84 w 123"/>
                <a:gd name="T5" fmla="*/ 74 h 122"/>
                <a:gd name="T6" fmla="*/ 82 w 123"/>
                <a:gd name="T7" fmla="*/ 74 h 122"/>
                <a:gd name="T8" fmla="*/ 79 w 123"/>
                <a:gd name="T9" fmla="*/ 71 h 122"/>
                <a:gd name="T10" fmla="*/ 88 w 123"/>
                <a:gd name="T11" fmla="*/ 44 h 122"/>
                <a:gd name="T12" fmla="*/ 44 w 123"/>
                <a:gd name="T13" fmla="*/ 0 h 122"/>
                <a:gd name="T14" fmla="*/ 0 w 123"/>
                <a:gd name="T15" fmla="*/ 44 h 122"/>
                <a:gd name="T16" fmla="*/ 44 w 123"/>
                <a:gd name="T17" fmla="*/ 88 h 122"/>
                <a:gd name="T18" fmla="*/ 71 w 123"/>
                <a:gd name="T19" fmla="*/ 79 h 122"/>
                <a:gd name="T20" fmla="*/ 74 w 123"/>
                <a:gd name="T21" fmla="*/ 82 h 122"/>
                <a:gd name="T22" fmla="*/ 75 w 123"/>
                <a:gd name="T23" fmla="*/ 87 h 122"/>
                <a:gd name="T24" fmla="*/ 109 w 123"/>
                <a:gd name="T25" fmla="*/ 121 h 122"/>
                <a:gd name="T26" fmla="*/ 112 w 123"/>
                <a:gd name="T27" fmla="*/ 122 h 122"/>
                <a:gd name="T28" fmla="*/ 115 w 123"/>
                <a:gd name="T29" fmla="*/ 121 h 122"/>
                <a:gd name="T30" fmla="*/ 121 w 123"/>
                <a:gd name="T31" fmla="*/ 115 h 122"/>
                <a:gd name="T32" fmla="*/ 121 w 123"/>
                <a:gd name="T33" fmla="*/ 109 h 122"/>
                <a:gd name="T34" fmla="*/ 4 w 123"/>
                <a:gd name="T35" fmla="*/ 44 h 122"/>
                <a:gd name="T36" fmla="*/ 44 w 123"/>
                <a:gd name="T37" fmla="*/ 4 h 122"/>
                <a:gd name="T38" fmla="*/ 84 w 123"/>
                <a:gd name="T39" fmla="*/ 44 h 122"/>
                <a:gd name="T40" fmla="*/ 44 w 123"/>
                <a:gd name="T41" fmla="*/ 84 h 122"/>
                <a:gd name="T42" fmla="*/ 4 w 123"/>
                <a:gd name="T43" fmla="*/ 44 h 122"/>
                <a:gd name="T44" fmla="*/ 76 w 123"/>
                <a:gd name="T45" fmla="*/ 74 h 122"/>
                <a:gd name="T46" fmla="*/ 79 w 123"/>
                <a:gd name="T47" fmla="*/ 77 h 122"/>
                <a:gd name="T48" fmla="*/ 77 w 123"/>
                <a:gd name="T49" fmla="*/ 79 h 122"/>
                <a:gd name="T50" fmla="*/ 74 w 123"/>
                <a:gd name="T51" fmla="*/ 76 h 122"/>
                <a:gd name="T52" fmla="*/ 76 w 123"/>
                <a:gd name="T53" fmla="*/ 74 h 122"/>
                <a:gd name="T54" fmla="*/ 112 w 123"/>
                <a:gd name="T55" fmla="*/ 118 h 122"/>
                <a:gd name="T56" fmla="*/ 78 w 123"/>
                <a:gd name="T57" fmla="*/ 84 h 122"/>
                <a:gd name="T58" fmla="*/ 84 w 123"/>
                <a:gd name="T59" fmla="*/ 78 h 122"/>
                <a:gd name="T60" fmla="*/ 84 w 123"/>
                <a:gd name="T61" fmla="*/ 78 h 122"/>
                <a:gd name="T62" fmla="*/ 84 w 123"/>
                <a:gd name="T63" fmla="*/ 78 h 122"/>
                <a:gd name="T64" fmla="*/ 118 w 123"/>
                <a:gd name="T65" fmla="*/ 112 h 122"/>
                <a:gd name="T66" fmla="*/ 112 w 123"/>
                <a:gd name="T6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22">
                  <a:moveTo>
                    <a:pt x="121" y="109"/>
                  </a:moveTo>
                  <a:cubicBezTo>
                    <a:pt x="87" y="75"/>
                    <a:pt x="87" y="75"/>
                    <a:pt x="87" y="75"/>
                  </a:cubicBezTo>
                  <a:cubicBezTo>
                    <a:pt x="86" y="74"/>
                    <a:pt x="85" y="74"/>
                    <a:pt x="84" y="74"/>
                  </a:cubicBezTo>
                  <a:cubicBezTo>
                    <a:pt x="83" y="74"/>
                    <a:pt x="83" y="74"/>
                    <a:pt x="82" y="74"/>
                  </a:cubicBezTo>
                  <a:cubicBezTo>
                    <a:pt x="79" y="71"/>
                    <a:pt x="79" y="71"/>
                    <a:pt x="79" y="71"/>
                  </a:cubicBezTo>
                  <a:cubicBezTo>
                    <a:pt x="85" y="63"/>
                    <a:pt x="88" y="54"/>
                    <a:pt x="88" y="44"/>
                  </a:cubicBezTo>
                  <a:cubicBezTo>
                    <a:pt x="88" y="20"/>
                    <a:pt x="68" y="0"/>
                    <a:pt x="44" y="0"/>
                  </a:cubicBezTo>
                  <a:cubicBezTo>
                    <a:pt x="20" y="0"/>
                    <a:pt x="0" y="20"/>
                    <a:pt x="0" y="44"/>
                  </a:cubicBezTo>
                  <a:cubicBezTo>
                    <a:pt x="0" y="68"/>
                    <a:pt x="20" y="88"/>
                    <a:pt x="44" y="88"/>
                  </a:cubicBezTo>
                  <a:cubicBezTo>
                    <a:pt x="54" y="88"/>
                    <a:pt x="63" y="85"/>
                    <a:pt x="71" y="79"/>
                  </a:cubicBezTo>
                  <a:cubicBezTo>
                    <a:pt x="74" y="82"/>
                    <a:pt x="74" y="82"/>
                    <a:pt x="74" y="82"/>
                  </a:cubicBezTo>
                  <a:cubicBezTo>
                    <a:pt x="73" y="84"/>
                    <a:pt x="74" y="86"/>
                    <a:pt x="75" y="87"/>
                  </a:cubicBezTo>
                  <a:cubicBezTo>
                    <a:pt x="109" y="121"/>
                    <a:pt x="109" y="121"/>
                    <a:pt x="109" y="121"/>
                  </a:cubicBezTo>
                  <a:cubicBezTo>
                    <a:pt x="110" y="122"/>
                    <a:pt x="111" y="122"/>
                    <a:pt x="112" y="122"/>
                  </a:cubicBezTo>
                  <a:cubicBezTo>
                    <a:pt x="113" y="122"/>
                    <a:pt x="114" y="122"/>
                    <a:pt x="115" y="121"/>
                  </a:cubicBezTo>
                  <a:cubicBezTo>
                    <a:pt x="121" y="115"/>
                    <a:pt x="121" y="115"/>
                    <a:pt x="121" y="115"/>
                  </a:cubicBezTo>
                  <a:cubicBezTo>
                    <a:pt x="123" y="113"/>
                    <a:pt x="123" y="111"/>
                    <a:pt x="121" y="109"/>
                  </a:cubicBezTo>
                  <a:close/>
                  <a:moveTo>
                    <a:pt x="4" y="44"/>
                  </a:moveTo>
                  <a:cubicBezTo>
                    <a:pt x="4" y="22"/>
                    <a:pt x="22" y="4"/>
                    <a:pt x="44" y="4"/>
                  </a:cubicBezTo>
                  <a:cubicBezTo>
                    <a:pt x="66" y="4"/>
                    <a:pt x="84" y="22"/>
                    <a:pt x="84" y="44"/>
                  </a:cubicBezTo>
                  <a:cubicBezTo>
                    <a:pt x="84" y="66"/>
                    <a:pt x="66" y="84"/>
                    <a:pt x="44" y="84"/>
                  </a:cubicBezTo>
                  <a:cubicBezTo>
                    <a:pt x="22" y="84"/>
                    <a:pt x="4" y="66"/>
                    <a:pt x="4" y="44"/>
                  </a:cubicBezTo>
                  <a:close/>
                  <a:moveTo>
                    <a:pt x="76" y="74"/>
                  </a:moveTo>
                  <a:cubicBezTo>
                    <a:pt x="79" y="77"/>
                    <a:pt x="79" y="77"/>
                    <a:pt x="79" y="77"/>
                  </a:cubicBezTo>
                  <a:cubicBezTo>
                    <a:pt x="77" y="79"/>
                    <a:pt x="77" y="79"/>
                    <a:pt x="77" y="79"/>
                  </a:cubicBezTo>
                  <a:cubicBezTo>
                    <a:pt x="74" y="76"/>
                    <a:pt x="74" y="76"/>
                    <a:pt x="74" y="76"/>
                  </a:cubicBezTo>
                  <a:cubicBezTo>
                    <a:pt x="75" y="75"/>
                    <a:pt x="75" y="75"/>
                    <a:pt x="76" y="74"/>
                  </a:cubicBezTo>
                  <a:close/>
                  <a:moveTo>
                    <a:pt x="112" y="118"/>
                  </a:moveTo>
                  <a:cubicBezTo>
                    <a:pt x="78" y="84"/>
                    <a:pt x="78" y="84"/>
                    <a:pt x="78" y="84"/>
                  </a:cubicBezTo>
                  <a:cubicBezTo>
                    <a:pt x="84" y="78"/>
                    <a:pt x="84" y="78"/>
                    <a:pt x="84" y="78"/>
                  </a:cubicBezTo>
                  <a:cubicBezTo>
                    <a:pt x="84" y="78"/>
                    <a:pt x="84" y="78"/>
                    <a:pt x="84" y="78"/>
                  </a:cubicBezTo>
                  <a:cubicBezTo>
                    <a:pt x="84" y="78"/>
                    <a:pt x="84" y="78"/>
                    <a:pt x="84" y="78"/>
                  </a:cubicBezTo>
                  <a:cubicBezTo>
                    <a:pt x="118" y="112"/>
                    <a:pt x="118" y="112"/>
                    <a:pt x="118" y="112"/>
                  </a:cubicBezTo>
                  <a:lnTo>
                    <a:pt x="112" y="1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CF2933B9-6D46-BA54-1557-F14EBC6518DA}"/>
              </a:ext>
            </a:extLst>
          </p:cNvPr>
          <p:cNvGrpSpPr/>
          <p:nvPr/>
        </p:nvGrpSpPr>
        <p:grpSpPr>
          <a:xfrm>
            <a:off x="4468648" y="4917487"/>
            <a:ext cx="593049" cy="593050"/>
            <a:chOff x="7211869" y="4437179"/>
            <a:chExt cx="593049" cy="593050"/>
          </a:xfrm>
          <a:solidFill>
            <a:schemeClr val="bg1"/>
          </a:solidFill>
        </p:grpSpPr>
        <p:sp>
          <p:nvSpPr>
            <p:cNvPr id="35" name="Freeform 346">
              <a:extLst>
                <a:ext uri="{FF2B5EF4-FFF2-40B4-BE49-F238E27FC236}">
                  <a16:creationId xmlns:a16="http://schemas.microsoft.com/office/drawing/2014/main" id="{1186D789-174B-2978-C04B-10017C41F275}"/>
                </a:ext>
              </a:extLst>
            </p:cNvPr>
            <p:cNvSpPr>
              <a:spLocks noEditPoints="1"/>
            </p:cNvSpPr>
            <p:nvPr/>
          </p:nvSpPr>
          <p:spPr bwMode="auto">
            <a:xfrm>
              <a:off x="7211869" y="4686884"/>
              <a:ext cx="358951" cy="343345"/>
            </a:xfrm>
            <a:custGeom>
              <a:avLst/>
              <a:gdLst>
                <a:gd name="T0" fmla="*/ 83 w 126"/>
                <a:gd name="T1" fmla="*/ 25 h 125"/>
                <a:gd name="T2" fmla="*/ 83 w 126"/>
                <a:gd name="T3" fmla="*/ 25 h 125"/>
                <a:gd name="T4" fmla="*/ 83 w 126"/>
                <a:gd name="T5" fmla="*/ 61 h 125"/>
                <a:gd name="T6" fmla="*/ 101 w 126"/>
                <a:gd name="T7" fmla="*/ 43 h 125"/>
                <a:gd name="T8" fmla="*/ 121 w 126"/>
                <a:gd name="T9" fmla="*/ 63 h 125"/>
                <a:gd name="T10" fmla="*/ 98 w 126"/>
                <a:gd name="T11" fmla="*/ 89 h 125"/>
                <a:gd name="T12" fmla="*/ 106 w 126"/>
                <a:gd name="T13" fmla="*/ 97 h 125"/>
                <a:gd name="T14" fmla="*/ 107 w 126"/>
                <a:gd name="T15" fmla="*/ 97 h 125"/>
                <a:gd name="T16" fmla="*/ 107 w 126"/>
                <a:gd name="T17" fmla="*/ 117 h 125"/>
                <a:gd name="T18" fmla="*/ 97 w 126"/>
                <a:gd name="T19" fmla="*/ 106 h 125"/>
                <a:gd name="T20" fmla="*/ 89 w 126"/>
                <a:gd name="T21" fmla="*/ 98 h 125"/>
                <a:gd name="T22" fmla="*/ 63 w 126"/>
                <a:gd name="T23" fmla="*/ 121 h 125"/>
                <a:gd name="T24" fmla="*/ 37 w 126"/>
                <a:gd name="T25" fmla="*/ 98 h 125"/>
                <a:gd name="T26" fmla="*/ 29 w 126"/>
                <a:gd name="T27" fmla="*/ 106 h 125"/>
                <a:gd name="T28" fmla="*/ 19 w 126"/>
                <a:gd name="T29" fmla="*/ 117 h 125"/>
                <a:gd name="T30" fmla="*/ 19 w 126"/>
                <a:gd name="T31" fmla="*/ 97 h 125"/>
                <a:gd name="T32" fmla="*/ 19 w 126"/>
                <a:gd name="T33" fmla="*/ 97 h 125"/>
                <a:gd name="T34" fmla="*/ 26 w 126"/>
                <a:gd name="T35" fmla="*/ 94 h 125"/>
                <a:gd name="T36" fmla="*/ 25 w 126"/>
                <a:gd name="T37" fmla="*/ 83 h 125"/>
                <a:gd name="T38" fmla="*/ 25 w 126"/>
                <a:gd name="T39" fmla="*/ 42 h 125"/>
                <a:gd name="T40" fmla="*/ 25 w 126"/>
                <a:gd name="T41" fmla="*/ 43 h 125"/>
                <a:gd name="T42" fmla="*/ 61 w 126"/>
                <a:gd name="T43" fmla="*/ 43 h 125"/>
                <a:gd name="T44" fmla="*/ 43 w 126"/>
                <a:gd name="T45" fmla="*/ 25 h 125"/>
                <a:gd name="T46" fmla="*/ 63 w 126"/>
                <a:gd name="T47" fmla="*/ 4 h 125"/>
                <a:gd name="T48" fmla="*/ 63 w 126"/>
                <a:gd name="T49" fmla="*/ 4 h 125"/>
                <a:gd name="T50" fmla="*/ 60 w 126"/>
                <a:gd name="T51" fmla="*/ 1 h 125"/>
                <a:gd name="T52" fmla="*/ 39 w 126"/>
                <a:gd name="T53" fmla="*/ 27 h 125"/>
                <a:gd name="T54" fmla="*/ 42 w 126"/>
                <a:gd name="T55" fmla="*/ 29 h 125"/>
                <a:gd name="T56" fmla="*/ 57 w 126"/>
                <a:gd name="T57" fmla="*/ 43 h 125"/>
                <a:gd name="T58" fmla="*/ 29 w 126"/>
                <a:gd name="T59" fmla="*/ 43 h 125"/>
                <a:gd name="T60" fmla="*/ 27 w 126"/>
                <a:gd name="T61" fmla="*/ 39 h 125"/>
                <a:gd name="T62" fmla="*/ 22 w 126"/>
                <a:gd name="T63" fmla="*/ 39 h 125"/>
                <a:gd name="T64" fmla="*/ 2 w 126"/>
                <a:gd name="T65" fmla="*/ 65 h 125"/>
                <a:gd name="T66" fmla="*/ 23 w 126"/>
                <a:gd name="T67" fmla="*/ 91 h 125"/>
                <a:gd name="T68" fmla="*/ 20 w 126"/>
                <a:gd name="T69" fmla="*/ 93 h 125"/>
                <a:gd name="T70" fmla="*/ 5 w 126"/>
                <a:gd name="T71" fmla="*/ 107 h 125"/>
                <a:gd name="T72" fmla="*/ 33 w 126"/>
                <a:gd name="T73" fmla="*/ 107 h 125"/>
                <a:gd name="T74" fmla="*/ 35 w 126"/>
                <a:gd name="T75" fmla="*/ 103 h 125"/>
                <a:gd name="T76" fmla="*/ 40 w 126"/>
                <a:gd name="T77" fmla="*/ 103 h 125"/>
                <a:gd name="T78" fmla="*/ 63 w 126"/>
                <a:gd name="T79" fmla="*/ 125 h 125"/>
                <a:gd name="T80" fmla="*/ 86 w 126"/>
                <a:gd name="T81" fmla="*/ 103 h 125"/>
                <a:gd name="T82" fmla="*/ 91 w 126"/>
                <a:gd name="T83" fmla="*/ 103 h 125"/>
                <a:gd name="T84" fmla="*/ 93 w 126"/>
                <a:gd name="T85" fmla="*/ 107 h 125"/>
                <a:gd name="T86" fmla="*/ 121 w 126"/>
                <a:gd name="T87" fmla="*/ 107 h 125"/>
                <a:gd name="T88" fmla="*/ 106 w 126"/>
                <a:gd name="T89" fmla="*/ 93 h 125"/>
                <a:gd name="T90" fmla="*/ 103 w 126"/>
                <a:gd name="T91" fmla="*/ 91 h 125"/>
                <a:gd name="T92" fmla="*/ 124 w 126"/>
                <a:gd name="T93" fmla="*/ 65 h 125"/>
                <a:gd name="T94" fmla="*/ 104 w 126"/>
                <a:gd name="T95" fmla="*/ 39 h 125"/>
                <a:gd name="T96" fmla="*/ 99 w 126"/>
                <a:gd name="T97" fmla="*/ 39 h 125"/>
                <a:gd name="T98" fmla="*/ 97 w 126"/>
                <a:gd name="T99" fmla="*/ 43 h 125"/>
                <a:gd name="T100" fmla="*/ 69 w 126"/>
                <a:gd name="T101" fmla="*/ 43 h 125"/>
                <a:gd name="T102" fmla="*/ 84 w 126"/>
                <a:gd name="T103" fmla="*/ 29 h 125"/>
                <a:gd name="T104" fmla="*/ 87 w 126"/>
                <a:gd name="T105" fmla="*/ 27 h 125"/>
                <a:gd name="T106" fmla="*/ 66 w 126"/>
                <a:gd name="T107"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6" h="125">
                  <a:moveTo>
                    <a:pt x="63" y="4"/>
                  </a:moveTo>
                  <a:cubicBezTo>
                    <a:pt x="83" y="25"/>
                    <a:pt x="83" y="25"/>
                    <a:pt x="83" y="25"/>
                  </a:cubicBezTo>
                  <a:cubicBezTo>
                    <a:pt x="83" y="25"/>
                    <a:pt x="83" y="25"/>
                    <a:pt x="83" y="25"/>
                  </a:cubicBezTo>
                  <a:cubicBezTo>
                    <a:pt x="83" y="25"/>
                    <a:pt x="83" y="25"/>
                    <a:pt x="83" y="25"/>
                  </a:cubicBezTo>
                  <a:cubicBezTo>
                    <a:pt x="73" y="25"/>
                    <a:pt x="65" y="33"/>
                    <a:pt x="65" y="43"/>
                  </a:cubicBezTo>
                  <a:cubicBezTo>
                    <a:pt x="65" y="53"/>
                    <a:pt x="73" y="61"/>
                    <a:pt x="83" y="61"/>
                  </a:cubicBezTo>
                  <a:cubicBezTo>
                    <a:pt x="93" y="61"/>
                    <a:pt x="101" y="53"/>
                    <a:pt x="101" y="43"/>
                  </a:cubicBezTo>
                  <a:cubicBezTo>
                    <a:pt x="101" y="43"/>
                    <a:pt x="101" y="43"/>
                    <a:pt x="101" y="43"/>
                  </a:cubicBezTo>
                  <a:cubicBezTo>
                    <a:pt x="101" y="42"/>
                    <a:pt x="101" y="42"/>
                    <a:pt x="101" y="42"/>
                  </a:cubicBezTo>
                  <a:cubicBezTo>
                    <a:pt x="121" y="63"/>
                    <a:pt x="121" y="63"/>
                    <a:pt x="121" y="63"/>
                  </a:cubicBezTo>
                  <a:cubicBezTo>
                    <a:pt x="101" y="83"/>
                    <a:pt x="101" y="83"/>
                    <a:pt x="101" y="83"/>
                  </a:cubicBezTo>
                  <a:cubicBezTo>
                    <a:pt x="99" y="85"/>
                    <a:pt x="98" y="87"/>
                    <a:pt x="98" y="89"/>
                  </a:cubicBezTo>
                  <a:cubicBezTo>
                    <a:pt x="98" y="91"/>
                    <a:pt x="99" y="92"/>
                    <a:pt x="100" y="94"/>
                  </a:cubicBezTo>
                  <a:cubicBezTo>
                    <a:pt x="101" y="94"/>
                    <a:pt x="104" y="97"/>
                    <a:pt x="106" y="97"/>
                  </a:cubicBezTo>
                  <a:cubicBezTo>
                    <a:pt x="107" y="97"/>
                    <a:pt x="107" y="97"/>
                    <a:pt x="107" y="97"/>
                  </a:cubicBezTo>
                  <a:cubicBezTo>
                    <a:pt x="107" y="97"/>
                    <a:pt x="107" y="97"/>
                    <a:pt x="107" y="97"/>
                  </a:cubicBezTo>
                  <a:cubicBezTo>
                    <a:pt x="113" y="97"/>
                    <a:pt x="117" y="101"/>
                    <a:pt x="117" y="107"/>
                  </a:cubicBezTo>
                  <a:cubicBezTo>
                    <a:pt x="117" y="112"/>
                    <a:pt x="113" y="117"/>
                    <a:pt x="107" y="117"/>
                  </a:cubicBezTo>
                  <a:cubicBezTo>
                    <a:pt x="101" y="117"/>
                    <a:pt x="97" y="112"/>
                    <a:pt x="97" y="107"/>
                  </a:cubicBezTo>
                  <a:cubicBezTo>
                    <a:pt x="97" y="106"/>
                    <a:pt x="97" y="106"/>
                    <a:pt x="97" y="106"/>
                  </a:cubicBezTo>
                  <a:cubicBezTo>
                    <a:pt x="97" y="103"/>
                    <a:pt x="95" y="101"/>
                    <a:pt x="94" y="100"/>
                  </a:cubicBezTo>
                  <a:cubicBezTo>
                    <a:pt x="93" y="99"/>
                    <a:pt x="91" y="98"/>
                    <a:pt x="89" y="98"/>
                  </a:cubicBezTo>
                  <a:cubicBezTo>
                    <a:pt x="87" y="98"/>
                    <a:pt x="85" y="99"/>
                    <a:pt x="83" y="101"/>
                  </a:cubicBezTo>
                  <a:cubicBezTo>
                    <a:pt x="63" y="121"/>
                    <a:pt x="63" y="121"/>
                    <a:pt x="63" y="121"/>
                  </a:cubicBezTo>
                  <a:cubicBezTo>
                    <a:pt x="43" y="101"/>
                    <a:pt x="43" y="101"/>
                    <a:pt x="43" y="101"/>
                  </a:cubicBezTo>
                  <a:cubicBezTo>
                    <a:pt x="41" y="99"/>
                    <a:pt x="39" y="98"/>
                    <a:pt x="37" y="98"/>
                  </a:cubicBezTo>
                  <a:cubicBezTo>
                    <a:pt x="35" y="98"/>
                    <a:pt x="33" y="99"/>
                    <a:pt x="32" y="100"/>
                  </a:cubicBezTo>
                  <a:cubicBezTo>
                    <a:pt x="31" y="101"/>
                    <a:pt x="29" y="103"/>
                    <a:pt x="29" y="106"/>
                  </a:cubicBezTo>
                  <a:cubicBezTo>
                    <a:pt x="29" y="107"/>
                    <a:pt x="29" y="107"/>
                    <a:pt x="29" y="107"/>
                  </a:cubicBezTo>
                  <a:cubicBezTo>
                    <a:pt x="29" y="112"/>
                    <a:pt x="25" y="117"/>
                    <a:pt x="19" y="117"/>
                  </a:cubicBezTo>
                  <a:cubicBezTo>
                    <a:pt x="13" y="117"/>
                    <a:pt x="9" y="112"/>
                    <a:pt x="9" y="107"/>
                  </a:cubicBezTo>
                  <a:cubicBezTo>
                    <a:pt x="9" y="101"/>
                    <a:pt x="13" y="97"/>
                    <a:pt x="19" y="97"/>
                  </a:cubicBezTo>
                  <a:cubicBezTo>
                    <a:pt x="19" y="97"/>
                    <a:pt x="19" y="97"/>
                    <a:pt x="19" y="97"/>
                  </a:cubicBezTo>
                  <a:cubicBezTo>
                    <a:pt x="19" y="97"/>
                    <a:pt x="19" y="97"/>
                    <a:pt x="19" y="97"/>
                  </a:cubicBezTo>
                  <a:cubicBezTo>
                    <a:pt x="20" y="97"/>
                    <a:pt x="20" y="97"/>
                    <a:pt x="20" y="97"/>
                  </a:cubicBezTo>
                  <a:cubicBezTo>
                    <a:pt x="22" y="97"/>
                    <a:pt x="25" y="94"/>
                    <a:pt x="26" y="94"/>
                  </a:cubicBezTo>
                  <a:cubicBezTo>
                    <a:pt x="27" y="92"/>
                    <a:pt x="28" y="91"/>
                    <a:pt x="28" y="89"/>
                  </a:cubicBezTo>
                  <a:cubicBezTo>
                    <a:pt x="28" y="87"/>
                    <a:pt x="27" y="85"/>
                    <a:pt x="25" y="83"/>
                  </a:cubicBezTo>
                  <a:cubicBezTo>
                    <a:pt x="5" y="63"/>
                    <a:pt x="5" y="63"/>
                    <a:pt x="5" y="63"/>
                  </a:cubicBezTo>
                  <a:cubicBezTo>
                    <a:pt x="25" y="42"/>
                    <a:pt x="25" y="42"/>
                    <a:pt x="25" y="42"/>
                  </a:cubicBezTo>
                  <a:cubicBezTo>
                    <a:pt x="25" y="42"/>
                    <a:pt x="25" y="42"/>
                    <a:pt x="25" y="43"/>
                  </a:cubicBezTo>
                  <a:cubicBezTo>
                    <a:pt x="25" y="43"/>
                    <a:pt x="25" y="43"/>
                    <a:pt x="25" y="43"/>
                  </a:cubicBezTo>
                  <a:cubicBezTo>
                    <a:pt x="25" y="53"/>
                    <a:pt x="33" y="61"/>
                    <a:pt x="43" y="61"/>
                  </a:cubicBezTo>
                  <a:cubicBezTo>
                    <a:pt x="53" y="61"/>
                    <a:pt x="61" y="53"/>
                    <a:pt x="61" y="43"/>
                  </a:cubicBezTo>
                  <a:cubicBezTo>
                    <a:pt x="61" y="33"/>
                    <a:pt x="53" y="25"/>
                    <a:pt x="43" y="25"/>
                  </a:cubicBezTo>
                  <a:cubicBezTo>
                    <a:pt x="43" y="25"/>
                    <a:pt x="43" y="25"/>
                    <a:pt x="43" y="25"/>
                  </a:cubicBezTo>
                  <a:cubicBezTo>
                    <a:pt x="43" y="25"/>
                    <a:pt x="43" y="25"/>
                    <a:pt x="43" y="25"/>
                  </a:cubicBezTo>
                  <a:cubicBezTo>
                    <a:pt x="63" y="4"/>
                    <a:pt x="63" y="4"/>
                    <a:pt x="63" y="4"/>
                  </a:cubicBezTo>
                  <a:cubicBezTo>
                    <a:pt x="63" y="4"/>
                    <a:pt x="63" y="4"/>
                    <a:pt x="63" y="4"/>
                  </a:cubicBezTo>
                  <a:cubicBezTo>
                    <a:pt x="63" y="4"/>
                    <a:pt x="63" y="4"/>
                    <a:pt x="63" y="4"/>
                  </a:cubicBezTo>
                  <a:close/>
                  <a:moveTo>
                    <a:pt x="63" y="0"/>
                  </a:moveTo>
                  <a:cubicBezTo>
                    <a:pt x="62" y="0"/>
                    <a:pt x="61" y="1"/>
                    <a:pt x="60" y="1"/>
                  </a:cubicBezTo>
                  <a:cubicBezTo>
                    <a:pt x="40" y="22"/>
                    <a:pt x="40" y="22"/>
                    <a:pt x="40" y="22"/>
                  </a:cubicBezTo>
                  <a:cubicBezTo>
                    <a:pt x="38" y="23"/>
                    <a:pt x="38" y="26"/>
                    <a:pt x="39" y="27"/>
                  </a:cubicBezTo>
                  <a:cubicBezTo>
                    <a:pt x="40" y="28"/>
                    <a:pt x="42" y="29"/>
                    <a:pt x="42" y="29"/>
                  </a:cubicBezTo>
                  <a:cubicBezTo>
                    <a:pt x="42" y="29"/>
                    <a:pt x="42" y="29"/>
                    <a:pt x="42" y="29"/>
                  </a:cubicBezTo>
                  <a:cubicBezTo>
                    <a:pt x="42" y="29"/>
                    <a:pt x="42" y="29"/>
                    <a:pt x="43" y="29"/>
                  </a:cubicBezTo>
                  <a:cubicBezTo>
                    <a:pt x="51" y="29"/>
                    <a:pt x="57" y="35"/>
                    <a:pt x="57" y="43"/>
                  </a:cubicBezTo>
                  <a:cubicBezTo>
                    <a:pt x="57" y="50"/>
                    <a:pt x="51" y="57"/>
                    <a:pt x="43" y="57"/>
                  </a:cubicBezTo>
                  <a:cubicBezTo>
                    <a:pt x="35" y="57"/>
                    <a:pt x="29" y="50"/>
                    <a:pt x="29" y="43"/>
                  </a:cubicBezTo>
                  <a:cubicBezTo>
                    <a:pt x="29" y="42"/>
                    <a:pt x="29" y="42"/>
                    <a:pt x="29" y="42"/>
                  </a:cubicBezTo>
                  <a:cubicBezTo>
                    <a:pt x="29" y="41"/>
                    <a:pt x="28" y="40"/>
                    <a:pt x="27" y="39"/>
                  </a:cubicBezTo>
                  <a:cubicBezTo>
                    <a:pt x="27" y="38"/>
                    <a:pt x="26" y="38"/>
                    <a:pt x="25" y="38"/>
                  </a:cubicBezTo>
                  <a:cubicBezTo>
                    <a:pt x="24" y="38"/>
                    <a:pt x="23" y="39"/>
                    <a:pt x="22" y="39"/>
                  </a:cubicBezTo>
                  <a:cubicBezTo>
                    <a:pt x="2" y="60"/>
                    <a:pt x="2" y="60"/>
                    <a:pt x="2" y="60"/>
                  </a:cubicBezTo>
                  <a:cubicBezTo>
                    <a:pt x="0" y="61"/>
                    <a:pt x="0" y="64"/>
                    <a:pt x="2" y="65"/>
                  </a:cubicBezTo>
                  <a:cubicBezTo>
                    <a:pt x="22" y="86"/>
                    <a:pt x="22" y="86"/>
                    <a:pt x="22" y="86"/>
                  </a:cubicBezTo>
                  <a:cubicBezTo>
                    <a:pt x="24" y="87"/>
                    <a:pt x="24" y="90"/>
                    <a:pt x="23" y="91"/>
                  </a:cubicBezTo>
                  <a:cubicBezTo>
                    <a:pt x="22" y="92"/>
                    <a:pt x="20" y="93"/>
                    <a:pt x="20" y="93"/>
                  </a:cubicBezTo>
                  <a:cubicBezTo>
                    <a:pt x="20" y="93"/>
                    <a:pt x="20" y="93"/>
                    <a:pt x="20" y="93"/>
                  </a:cubicBezTo>
                  <a:cubicBezTo>
                    <a:pt x="20" y="93"/>
                    <a:pt x="20" y="93"/>
                    <a:pt x="19" y="93"/>
                  </a:cubicBezTo>
                  <a:cubicBezTo>
                    <a:pt x="11" y="93"/>
                    <a:pt x="5" y="99"/>
                    <a:pt x="5" y="107"/>
                  </a:cubicBezTo>
                  <a:cubicBezTo>
                    <a:pt x="5" y="114"/>
                    <a:pt x="11" y="121"/>
                    <a:pt x="19" y="121"/>
                  </a:cubicBezTo>
                  <a:cubicBezTo>
                    <a:pt x="27" y="121"/>
                    <a:pt x="33" y="114"/>
                    <a:pt x="33" y="107"/>
                  </a:cubicBezTo>
                  <a:cubicBezTo>
                    <a:pt x="33" y="106"/>
                    <a:pt x="33" y="106"/>
                    <a:pt x="33" y="106"/>
                  </a:cubicBezTo>
                  <a:cubicBezTo>
                    <a:pt x="33" y="105"/>
                    <a:pt x="34" y="104"/>
                    <a:pt x="35" y="103"/>
                  </a:cubicBezTo>
                  <a:cubicBezTo>
                    <a:pt x="35" y="102"/>
                    <a:pt x="36" y="102"/>
                    <a:pt x="37" y="102"/>
                  </a:cubicBezTo>
                  <a:cubicBezTo>
                    <a:pt x="38" y="102"/>
                    <a:pt x="39" y="103"/>
                    <a:pt x="40" y="103"/>
                  </a:cubicBezTo>
                  <a:cubicBezTo>
                    <a:pt x="60" y="124"/>
                    <a:pt x="60" y="124"/>
                    <a:pt x="60" y="124"/>
                  </a:cubicBezTo>
                  <a:cubicBezTo>
                    <a:pt x="61" y="125"/>
                    <a:pt x="62" y="125"/>
                    <a:pt x="63" y="125"/>
                  </a:cubicBezTo>
                  <a:cubicBezTo>
                    <a:pt x="64" y="125"/>
                    <a:pt x="65" y="125"/>
                    <a:pt x="66" y="124"/>
                  </a:cubicBezTo>
                  <a:cubicBezTo>
                    <a:pt x="86" y="103"/>
                    <a:pt x="86" y="103"/>
                    <a:pt x="86" y="103"/>
                  </a:cubicBezTo>
                  <a:cubicBezTo>
                    <a:pt x="87" y="103"/>
                    <a:pt x="88" y="102"/>
                    <a:pt x="89" y="102"/>
                  </a:cubicBezTo>
                  <a:cubicBezTo>
                    <a:pt x="90" y="102"/>
                    <a:pt x="91" y="102"/>
                    <a:pt x="91" y="103"/>
                  </a:cubicBezTo>
                  <a:cubicBezTo>
                    <a:pt x="92" y="104"/>
                    <a:pt x="93" y="105"/>
                    <a:pt x="93" y="106"/>
                  </a:cubicBezTo>
                  <a:cubicBezTo>
                    <a:pt x="93" y="106"/>
                    <a:pt x="93" y="106"/>
                    <a:pt x="93" y="107"/>
                  </a:cubicBezTo>
                  <a:cubicBezTo>
                    <a:pt x="93" y="114"/>
                    <a:pt x="99" y="121"/>
                    <a:pt x="107" y="121"/>
                  </a:cubicBezTo>
                  <a:cubicBezTo>
                    <a:pt x="115" y="121"/>
                    <a:pt x="121" y="114"/>
                    <a:pt x="121" y="107"/>
                  </a:cubicBezTo>
                  <a:cubicBezTo>
                    <a:pt x="121" y="99"/>
                    <a:pt x="115" y="93"/>
                    <a:pt x="107" y="93"/>
                  </a:cubicBezTo>
                  <a:cubicBezTo>
                    <a:pt x="106" y="93"/>
                    <a:pt x="106" y="93"/>
                    <a:pt x="106" y="93"/>
                  </a:cubicBezTo>
                  <a:cubicBezTo>
                    <a:pt x="106" y="93"/>
                    <a:pt x="106" y="93"/>
                    <a:pt x="106" y="93"/>
                  </a:cubicBezTo>
                  <a:cubicBezTo>
                    <a:pt x="106" y="93"/>
                    <a:pt x="104" y="92"/>
                    <a:pt x="103" y="91"/>
                  </a:cubicBezTo>
                  <a:cubicBezTo>
                    <a:pt x="102" y="90"/>
                    <a:pt x="102" y="87"/>
                    <a:pt x="104" y="86"/>
                  </a:cubicBezTo>
                  <a:cubicBezTo>
                    <a:pt x="124" y="65"/>
                    <a:pt x="124" y="65"/>
                    <a:pt x="124" y="65"/>
                  </a:cubicBezTo>
                  <a:cubicBezTo>
                    <a:pt x="126" y="64"/>
                    <a:pt x="126" y="61"/>
                    <a:pt x="124" y="60"/>
                  </a:cubicBezTo>
                  <a:cubicBezTo>
                    <a:pt x="104" y="39"/>
                    <a:pt x="104" y="39"/>
                    <a:pt x="104" y="39"/>
                  </a:cubicBezTo>
                  <a:cubicBezTo>
                    <a:pt x="103" y="39"/>
                    <a:pt x="102" y="38"/>
                    <a:pt x="101" y="38"/>
                  </a:cubicBezTo>
                  <a:cubicBezTo>
                    <a:pt x="100" y="38"/>
                    <a:pt x="99" y="38"/>
                    <a:pt x="99" y="39"/>
                  </a:cubicBezTo>
                  <a:cubicBezTo>
                    <a:pt x="98" y="40"/>
                    <a:pt x="97" y="41"/>
                    <a:pt x="97" y="42"/>
                  </a:cubicBezTo>
                  <a:cubicBezTo>
                    <a:pt x="97" y="42"/>
                    <a:pt x="97" y="42"/>
                    <a:pt x="97" y="43"/>
                  </a:cubicBezTo>
                  <a:cubicBezTo>
                    <a:pt x="97" y="50"/>
                    <a:pt x="91" y="57"/>
                    <a:pt x="83" y="57"/>
                  </a:cubicBezTo>
                  <a:cubicBezTo>
                    <a:pt x="75" y="57"/>
                    <a:pt x="69" y="50"/>
                    <a:pt x="69" y="43"/>
                  </a:cubicBezTo>
                  <a:cubicBezTo>
                    <a:pt x="69" y="35"/>
                    <a:pt x="75" y="29"/>
                    <a:pt x="83" y="29"/>
                  </a:cubicBezTo>
                  <a:cubicBezTo>
                    <a:pt x="84" y="29"/>
                    <a:pt x="84" y="29"/>
                    <a:pt x="84" y="29"/>
                  </a:cubicBezTo>
                  <a:cubicBezTo>
                    <a:pt x="84" y="29"/>
                    <a:pt x="84" y="29"/>
                    <a:pt x="84" y="29"/>
                  </a:cubicBezTo>
                  <a:cubicBezTo>
                    <a:pt x="84" y="29"/>
                    <a:pt x="86" y="28"/>
                    <a:pt x="87" y="27"/>
                  </a:cubicBezTo>
                  <a:cubicBezTo>
                    <a:pt x="88" y="26"/>
                    <a:pt x="88" y="23"/>
                    <a:pt x="86" y="22"/>
                  </a:cubicBezTo>
                  <a:cubicBezTo>
                    <a:pt x="66" y="1"/>
                    <a:pt x="66" y="1"/>
                    <a:pt x="66" y="1"/>
                  </a:cubicBezTo>
                  <a:cubicBezTo>
                    <a:pt x="65" y="1"/>
                    <a:pt x="64" y="0"/>
                    <a:pt x="6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47">
              <a:extLst>
                <a:ext uri="{FF2B5EF4-FFF2-40B4-BE49-F238E27FC236}">
                  <a16:creationId xmlns:a16="http://schemas.microsoft.com/office/drawing/2014/main" id="{DD6BD85C-4B24-F0C4-416B-A70138D79154}"/>
                </a:ext>
              </a:extLst>
            </p:cNvPr>
            <p:cNvSpPr>
              <a:spLocks noEditPoints="1"/>
            </p:cNvSpPr>
            <p:nvPr/>
          </p:nvSpPr>
          <p:spPr bwMode="auto">
            <a:xfrm>
              <a:off x="7461574" y="4437179"/>
              <a:ext cx="343344" cy="358951"/>
            </a:xfrm>
            <a:custGeom>
              <a:avLst/>
              <a:gdLst>
                <a:gd name="T0" fmla="*/ 83 w 126"/>
                <a:gd name="T1" fmla="*/ 25 h 125"/>
                <a:gd name="T2" fmla="*/ 83 w 126"/>
                <a:gd name="T3" fmla="*/ 25 h 125"/>
                <a:gd name="T4" fmla="*/ 83 w 126"/>
                <a:gd name="T5" fmla="*/ 61 h 125"/>
                <a:gd name="T6" fmla="*/ 101 w 126"/>
                <a:gd name="T7" fmla="*/ 43 h 125"/>
                <a:gd name="T8" fmla="*/ 121 w 126"/>
                <a:gd name="T9" fmla="*/ 63 h 125"/>
                <a:gd name="T10" fmla="*/ 101 w 126"/>
                <a:gd name="T11" fmla="*/ 83 h 125"/>
                <a:gd name="T12" fmla="*/ 83 w 126"/>
                <a:gd name="T13" fmla="*/ 65 h 125"/>
                <a:gd name="T14" fmla="*/ 83 w 126"/>
                <a:gd name="T15" fmla="*/ 101 h 125"/>
                <a:gd name="T16" fmla="*/ 83 w 126"/>
                <a:gd name="T17" fmla="*/ 101 h 125"/>
                <a:gd name="T18" fmla="*/ 43 w 126"/>
                <a:gd name="T19" fmla="*/ 101 h 125"/>
                <a:gd name="T20" fmla="*/ 32 w 126"/>
                <a:gd name="T21" fmla="*/ 100 h 125"/>
                <a:gd name="T22" fmla="*/ 29 w 126"/>
                <a:gd name="T23" fmla="*/ 107 h 125"/>
                <a:gd name="T24" fmla="*/ 9 w 126"/>
                <a:gd name="T25" fmla="*/ 107 h 125"/>
                <a:gd name="T26" fmla="*/ 19 w 126"/>
                <a:gd name="T27" fmla="*/ 97 h 125"/>
                <a:gd name="T28" fmla="*/ 20 w 126"/>
                <a:gd name="T29" fmla="*/ 97 h 125"/>
                <a:gd name="T30" fmla="*/ 28 w 126"/>
                <a:gd name="T31" fmla="*/ 89 h 125"/>
                <a:gd name="T32" fmla="*/ 5 w 126"/>
                <a:gd name="T33" fmla="*/ 63 h 125"/>
                <a:gd name="T34" fmla="*/ 28 w 126"/>
                <a:gd name="T35" fmla="*/ 36 h 125"/>
                <a:gd name="T36" fmla="*/ 20 w 126"/>
                <a:gd name="T37" fmla="*/ 29 h 125"/>
                <a:gd name="T38" fmla="*/ 19 w 126"/>
                <a:gd name="T39" fmla="*/ 29 h 125"/>
                <a:gd name="T40" fmla="*/ 19 w 126"/>
                <a:gd name="T41" fmla="*/ 9 h 125"/>
                <a:gd name="T42" fmla="*/ 29 w 126"/>
                <a:gd name="T43" fmla="*/ 19 h 125"/>
                <a:gd name="T44" fmla="*/ 37 w 126"/>
                <a:gd name="T45" fmla="*/ 27 h 125"/>
                <a:gd name="T46" fmla="*/ 63 w 126"/>
                <a:gd name="T47" fmla="*/ 4 h 125"/>
                <a:gd name="T48" fmla="*/ 63 w 126"/>
                <a:gd name="T49" fmla="*/ 4 h 125"/>
                <a:gd name="T50" fmla="*/ 60 w 126"/>
                <a:gd name="T51" fmla="*/ 1 h 125"/>
                <a:gd name="T52" fmla="*/ 37 w 126"/>
                <a:gd name="T53" fmla="*/ 23 h 125"/>
                <a:gd name="T54" fmla="*/ 33 w 126"/>
                <a:gd name="T55" fmla="*/ 19 h 125"/>
                <a:gd name="T56" fmla="*/ 19 w 126"/>
                <a:gd name="T57" fmla="*/ 5 h 125"/>
                <a:gd name="T58" fmla="*/ 19 w 126"/>
                <a:gd name="T59" fmla="*/ 33 h 125"/>
                <a:gd name="T60" fmla="*/ 20 w 126"/>
                <a:gd name="T61" fmla="*/ 33 h 125"/>
                <a:gd name="T62" fmla="*/ 22 w 126"/>
                <a:gd name="T63" fmla="*/ 39 h 125"/>
                <a:gd name="T64" fmla="*/ 2 w 126"/>
                <a:gd name="T65" fmla="*/ 65 h 125"/>
                <a:gd name="T66" fmla="*/ 23 w 126"/>
                <a:gd name="T67" fmla="*/ 91 h 125"/>
                <a:gd name="T68" fmla="*/ 20 w 126"/>
                <a:gd name="T69" fmla="*/ 93 h 125"/>
                <a:gd name="T70" fmla="*/ 5 w 126"/>
                <a:gd name="T71" fmla="*/ 107 h 125"/>
                <a:gd name="T72" fmla="*/ 33 w 126"/>
                <a:gd name="T73" fmla="*/ 107 h 125"/>
                <a:gd name="T74" fmla="*/ 35 w 126"/>
                <a:gd name="T75" fmla="*/ 103 h 125"/>
                <a:gd name="T76" fmla="*/ 40 w 126"/>
                <a:gd name="T77" fmla="*/ 103 h 125"/>
                <a:gd name="T78" fmla="*/ 63 w 126"/>
                <a:gd name="T79" fmla="*/ 125 h 125"/>
                <a:gd name="T80" fmla="*/ 86 w 126"/>
                <a:gd name="T81" fmla="*/ 103 h 125"/>
                <a:gd name="T82" fmla="*/ 84 w 126"/>
                <a:gd name="T83" fmla="*/ 97 h 125"/>
                <a:gd name="T84" fmla="*/ 83 w 126"/>
                <a:gd name="T85" fmla="*/ 97 h 125"/>
                <a:gd name="T86" fmla="*/ 83 w 126"/>
                <a:gd name="T87" fmla="*/ 69 h 125"/>
                <a:gd name="T88" fmla="*/ 97 w 126"/>
                <a:gd name="T89" fmla="*/ 83 h 125"/>
                <a:gd name="T90" fmla="*/ 101 w 126"/>
                <a:gd name="T91" fmla="*/ 87 h 125"/>
                <a:gd name="T92" fmla="*/ 124 w 126"/>
                <a:gd name="T93" fmla="*/ 65 h 125"/>
                <a:gd name="T94" fmla="*/ 104 w 126"/>
                <a:gd name="T95" fmla="*/ 39 h 125"/>
                <a:gd name="T96" fmla="*/ 99 w 126"/>
                <a:gd name="T97" fmla="*/ 39 h 125"/>
                <a:gd name="T98" fmla="*/ 97 w 126"/>
                <a:gd name="T99" fmla="*/ 43 h 125"/>
                <a:gd name="T100" fmla="*/ 69 w 126"/>
                <a:gd name="T101" fmla="*/ 43 h 125"/>
                <a:gd name="T102" fmla="*/ 84 w 126"/>
                <a:gd name="T103" fmla="*/ 29 h 125"/>
                <a:gd name="T104" fmla="*/ 87 w 126"/>
                <a:gd name="T105" fmla="*/ 27 h 125"/>
                <a:gd name="T106" fmla="*/ 66 w 126"/>
                <a:gd name="T107" fmla="*/ 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6" h="125">
                  <a:moveTo>
                    <a:pt x="63" y="4"/>
                  </a:moveTo>
                  <a:cubicBezTo>
                    <a:pt x="83" y="25"/>
                    <a:pt x="83" y="25"/>
                    <a:pt x="83" y="25"/>
                  </a:cubicBezTo>
                  <a:cubicBezTo>
                    <a:pt x="83" y="25"/>
                    <a:pt x="83" y="25"/>
                    <a:pt x="83" y="25"/>
                  </a:cubicBezTo>
                  <a:cubicBezTo>
                    <a:pt x="83" y="25"/>
                    <a:pt x="83" y="25"/>
                    <a:pt x="83" y="25"/>
                  </a:cubicBezTo>
                  <a:cubicBezTo>
                    <a:pt x="73" y="25"/>
                    <a:pt x="65" y="33"/>
                    <a:pt x="65" y="43"/>
                  </a:cubicBezTo>
                  <a:cubicBezTo>
                    <a:pt x="65" y="53"/>
                    <a:pt x="73" y="61"/>
                    <a:pt x="83" y="61"/>
                  </a:cubicBezTo>
                  <a:cubicBezTo>
                    <a:pt x="93" y="61"/>
                    <a:pt x="101" y="53"/>
                    <a:pt x="101" y="43"/>
                  </a:cubicBezTo>
                  <a:cubicBezTo>
                    <a:pt x="101" y="43"/>
                    <a:pt x="101" y="43"/>
                    <a:pt x="101" y="43"/>
                  </a:cubicBezTo>
                  <a:cubicBezTo>
                    <a:pt x="101" y="42"/>
                    <a:pt x="101" y="42"/>
                    <a:pt x="101" y="42"/>
                  </a:cubicBezTo>
                  <a:cubicBezTo>
                    <a:pt x="121" y="63"/>
                    <a:pt x="121" y="63"/>
                    <a:pt x="121" y="63"/>
                  </a:cubicBezTo>
                  <a:cubicBezTo>
                    <a:pt x="101" y="83"/>
                    <a:pt x="101" y="83"/>
                    <a:pt x="101" y="83"/>
                  </a:cubicBezTo>
                  <a:cubicBezTo>
                    <a:pt x="101" y="83"/>
                    <a:pt x="101" y="83"/>
                    <a:pt x="101" y="83"/>
                  </a:cubicBezTo>
                  <a:cubicBezTo>
                    <a:pt x="101" y="83"/>
                    <a:pt x="101" y="83"/>
                    <a:pt x="101" y="83"/>
                  </a:cubicBezTo>
                  <a:cubicBezTo>
                    <a:pt x="101" y="73"/>
                    <a:pt x="93" y="65"/>
                    <a:pt x="83" y="65"/>
                  </a:cubicBezTo>
                  <a:cubicBezTo>
                    <a:pt x="73" y="65"/>
                    <a:pt x="65" y="73"/>
                    <a:pt x="65" y="83"/>
                  </a:cubicBezTo>
                  <a:cubicBezTo>
                    <a:pt x="65" y="93"/>
                    <a:pt x="73" y="101"/>
                    <a:pt x="83" y="101"/>
                  </a:cubicBezTo>
                  <a:cubicBezTo>
                    <a:pt x="83" y="101"/>
                    <a:pt x="83" y="101"/>
                    <a:pt x="83" y="101"/>
                  </a:cubicBezTo>
                  <a:cubicBezTo>
                    <a:pt x="83" y="101"/>
                    <a:pt x="83" y="101"/>
                    <a:pt x="83" y="101"/>
                  </a:cubicBezTo>
                  <a:cubicBezTo>
                    <a:pt x="63" y="121"/>
                    <a:pt x="63" y="121"/>
                    <a:pt x="63" y="121"/>
                  </a:cubicBezTo>
                  <a:cubicBezTo>
                    <a:pt x="43" y="101"/>
                    <a:pt x="43" y="101"/>
                    <a:pt x="43" y="101"/>
                  </a:cubicBezTo>
                  <a:cubicBezTo>
                    <a:pt x="41" y="99"/>
                    <a:pt x="39" y="98"/>
                    <a:pt x="37" y="98"/>
                  </a:cubicBezTo>
                  <a:cubicBezTo>
                    <a:pt x="35" y="98"/>
                    <a:pt x="33" y="99"/>
                    <a:pt x="32" y="100"/>
                  </a:cubicBezTo>
                  <a:cubicBezTo>
                    <a:pt x="31" y="101"/>
                    <a:pt x="29" y="103"/>
                    <a:pt x="29" y="106"/>
                  </a:cubicBezTo>
                  <a:cubicBezTo>
                    <a:pt x="29" y="107"/>
                    <a:pt x="29" y="107"/>
                    <a:pt x="29" y="107"/>
                  </a:cubicBezTo>
                  <a:cubicBezTo>
                    <a:pt x="29" y="112"/>
                    <a:pt x="25" y="117"/>
                    <a:pt x="19" y="117"/>
                  </a:cubicBezTo>
                  <a:cubicBezTo>
                    <a:pt x="13" y="117"/>
                    <a:pt x="9" y="112"/>
                    <a:pt x="9" y="107"/>
                  </a:cubicBezTo>
                  <a:cubicBezTo>
                    <a:pt x="9" y="101"/>
                    <a:pt x="13" y="97"/>
                    <a:pt x="19" y="97"/>
                  </a:cubicBezTo>
                  <a:cubicBezTo>
                    <a:pt x="19" y="97"/>
                    <a:pt x="19" y="97"/>
                    <a:pt x="19" y="97"/>
                  </a:cubicBezTo>
                  <a:cubicBezTo>
                    <a:pt x="19" y="97"/>
                    <a:pt x="19" y="97"/>
                    <a:pt x="19" y="97"/>
                  </a:cubicBezTo>
                  <a:cubicBezTo>
                    <a:pt x="20" y="97"/>
                    <a:pt x="20" y="97"/>
                    <a:pt x="20" y="97"/>
                  </a:cubicBezTo>
                  <a:cubicBezTo>
                    <a:pt x="22" y="97"/>
                    <a:pt x="25" y="94"/>
                    <a:pt x="26" y="94"/>
                  </a:cubicBezTo>
                  <a:cubicBezTo>
                    <a:pt x="27" y="92"/>
                    <a:pt x="28" y="91"/>
                    <a:pt x="28" y="89"/>
                  </a:cubicBezTo>
                  <a:cubicBezTo>
                    <a:pt x="28" y="87"/>
                    <a:pt x="27" y="85"/>
                    <a:pt x="25" y="83"/>
                  </a:cubicBezTo>
                  <a:cubicBezTo>
                    <a:pt x="5" y="63"/>
                    <a:pt x="5" y="63"/>
                    <a:pt x="5" y="63"/>
                  </a:cubicBezTo>
                  <a:cubicBezTo>
                    <a:pt x="25" y="42"/>
                    <a:pt x="25" y="42"/>
                    <a:pt x="25" y="42"/>
                  </a:cubicBezTo>
                  <a:cubicBezTo>
                    <a:pt x="27" y="41"/>
                    <a:pt x="28" y="39"/>
                    <a:pt x="28" y="36"/>
                  </a:cubicBezTo>
                  <a:cubicBezTo>
                    <a:pt x="28" y="35"/>
                    <a:pt x="27" y="33"/>
                    <a:pt x="26" y="32"/>
                  </a:cubicBezTo>
                  <a:cubicBezTo>
                    <a:pt x="25" y="31"/>
                    <a:pt x="22" y="29"/>
                    <a:pt x="20" y="29"/>
                  </a:cubicBezTo>
                  <a:cubicBezTo>
                    <a:pt x="19" y="29"/>
                    <a:pt x="19" y="29"/>
                    <a:pt x="19" y="29"/>
                  </a:cubicBezTo>
                  <a:cubicBezTo>
                    <a:pt x="19" y="29"/>
                    <a:pt x="19" y="29"/>
                    <a:pt x="19" y="29"/>
                  </a:cubicBezTo>
                  <a:cubicBezTo>
                    <a:pt x="13" y="29"/>
                    <a:pt x="9" y="24"/>
                    <a:pt x="9" y="19"/>
                  </a:cubicBezTo>
                  <a:cubicBezTo>
                    <a:pt x="9" y="13"/>
                    <a:pt x="13" y="9"/>
                    <a:pt x="19" y="9"/>
                  </a:cubicBezTo>
                  <a:cubicBezTo>
                    <a:pt x="25" y="9"/>
                    <a:pt x="29" y="13"/>
                    <a:pt x="29" y="19"/>
                  </a:cubicBezTo>
                  <a:cubicBezTo>
                    <a:pt x="29" y="19"/>
                    <a:pt x="29" y="19"/>
                    <a:pt x="29" y="19"/>
                  </a:cubicBezTo>
                  <a:cubicBezTo>
                    <a:pt x="29" y="22"/>
                    <a:pt x="31" y="24"/>
                    <a:pt x="32" y="25"/>
                  </a:cubicBezTo>
                  <a:cubicBezTo>
                    <a:pt x="33" y="27"/>
                    <a:pt x="35" y="27"/>
                    <a:pt x="37" y="27"/>
                  </a:cubicBezTo>
                  <a:cubicBezTo>
                    <a:pt x="39" y="27"/>
                    <a:pt x="41" y="26"/>
                    <a:pt x="43" y="25"/>
                  </a:cubicBezTo>
                  <a:cubicBezTo>
                    <a:pt x="63" y="4"/>
                    <a:pt x="63" y="4"/>
                    <a:pt x="63" y="4"/>
                  </a:cubicBezTo>
                  <a:cubicBezTo>
                    <a:pt x="63" y="4"/>
                    <a:pt x="63" y="4"/>
                    <a:pt x="63" y="4"/>
                  </a:cubicBezTo>
                  <a:cubicBezTo>
                    <a:pt x="63" y="4"/>
                    <a:pt x="63" y="4"/>
                    <a:pt x="63" y="4"/>
                  </a:cubicBezTo>
                  <a:close/>
                  <a:moveTo>
                    <a:pt x="63" y="0"/>
                  </a:moveTo>
                  <a:cubicBezTo>
                    <a:pt x="62" y="0"/>
                    <a:pt x="61" y="1"/>
                    <a:pt x="60" y="1"/>
                  </a:cubicBezTo>
                  <a:cubicBezTo>
                    <a:pt x="40" y="22"/>
                    <a:pt x="40" y="22"/>
                    <a:pt x="40" y="22"/>
                  </a:cubicBezTo>
                  <a:cubicBezTo>
                    <a:pt x="39" y="23"/>
                    <a:pt x="38" y="23"/>
                    <a:pt x="37" y="23"/>
                  </a:cubicBezTo>
                  <a:cubicBezTo>
                    <a:pt x="36" y="23"/>
                    <a:pt x="35" y="23"/>
                    <a:pt x="35" y="23"/>
                  </a:cubicBezTo>
                  <a:cubicBezTo>
                    <a:pt x="34" y="21"/>
                    <a:pt x="33" y="20"/>
                    <a:pt x="33" y="19"/>
                  </a:cubicBezTo>
                  <a:cubicBezTo>
                    <a:pt x="33" y="19"/>
                    <a:pt x="33" y="19"/>
                    <a:pt x="33" y="19"/>
                  </a:cubicBezTo>
                  <a:cubicBezTo>
                    <a:pt x="33" y="11"/>
                    <a:pt x="27" y="5"/>
                    <a:pt x="19" y="5"/>
                  </a:cubicBezTo>
                  <a:cubicBezTo>
                    <a:pt x="11" y="5"/>
                    <a:pt x="5" y="11"/>
                    <a:pt x="5" y="19"/>
                  </a:cubicBezTo>
                  <a:cubicBezTo>
                    <a:pt x="5" y="26"/>
                    <a:pt x="11" y="33"/>
                    <a:pt x="19" y="33"/>
                  </a:cubicBezTo>
                  <a:cubicBezTo>
                    <a:pt x="20" y="33"/>
                    <a:pt x="20" y="33"/>
                    <a:pt x="20" y="33"/>
                  </a:cubicBezTo>
                  <a:cubicBezTo>
                    <a:pt x="20" y="33"/>
                    <a:pt x="20" y="33"/>
                    <a:pt x="20" y="33"/>
                  </a:cubicBezTo>
                  <a:cubicBezTo>
                    <a:pt x="20" y="33"/>
                    <a:pt x="22" y="33"/>
                    <a:pt x="23" y="35"/>
                  </a:cubicBezTo>
                  <a:cubicBezTo>
                    <a:pt x="24" y="36"/>
                    <a:pt x="24" y="38"/>
                    <a:pt x="22" y="39"/>
                  </a:cubicBezTo>
                  <a:cubicBezTo>
                    <a:pt x="2" y="60"/>
                    <a:pt x="2" y="60"/>
                    <a:pt x="2" y="60"/>
                  </a:cubicBezTo>
                  <a:cubicBezTo>
                    <a:pt x="0" y="61"/>
                    <a:pt x="0" y="64"/>
                    <a:pt x="2" y="65"/>
                  </a:cubicBezTo>
                  <a:cubicBezTo>
                    <a:pt x="22" y="86"/>
                    <a:pt x="22" y="86"/>
                    <a:pt x="22" y="86"/>
                  </a:cubicBezTo>
                  <a:cubicBezTo>
                    <a:pt x="24" y="87"/>
                    <a:pt x="24" y="90"/>
                    <a:pt x="23" y="91"/>
                  </a:cubicBezTo>
                  <a:cubicBezTo>
                    <a:pt x="22" y="92"/>
                    <a:pt x="20" y="93"/>
                    <a:pt x="20" y="93"/>
                  </a:cubicBezTo>
                  <a:cubicBezTo>
                    <a:pt x="20" y="93"/>
                    <a:pt x="20" y="93"/>
                    <a:pt x="20" y="93"/>
                  </a:cubicBezTo>
                  <a:cubicBezTo>
                    <a:pt x="20" y="93"/>
                    <a:pt x="20" y="93"/>
                    <a:pt x="19" y="93"/>
                  </a:cubicBezTo>
                  <a:cubicBezTo>
                    <a:pt x="11" y="93"/>
                    <a:pt x="5" y="99"/>
                    <a:pt x="5" y="107"/>
                  </a:cubicBezTo>
                  <a:cubicBezTo>
                    <a:pt x="5" y="114"/>
                    <a:pt x="11" y="121"/>
                    <a:pt x="19" y="121"/>
                  </a:cubicBezTo>
                  <a:cubicBezTo>
                    <a:pt x="27" y="121"/>
                    <a:pt x="33" y="114"/>
                    <a:pt x="33" y="107"/>
                  </a:cubicBezTo>
                  <a:cubicBezTo>
                    <a:pt x="33" y="106"/>
                    <a:pt x="33" y="106"/>
                    <a:pt x="33" y="106"/>
                  </a:cubicBezTo>
                  <a:cubicBezTo>
                    <a:pt x="33" y="105"/>
                    <a:pt x="34" y="104"/>
                    <a:pt x="35" y="103"/>
                  </a:cubicBezTo>
                  <a:cubicBezTo>
                    <a:pt x="35" y="102"/>
                    <a:pt x="36" y="102"/>
                    <a:pt x="37" y="102"/>
                  </a:cubicBezTo>
                  <a:cubicBezTo>
                    <a:pt x="38" y="102"/>
                    <a:pt x="39" y="103"/>
                    <a:pt x="40" y="103"/>
                  </a:cubicBezTo>
                  <a:cubicBezTo>
                    <a:pt x="60" y="124"/>
                    <a:pt x="60" y="124"/>
                    <a:pt x="60" y="124"/>
                  </a:cubicBezTo>
                  <a:cubicBezTo>
                    <a:pt x="61" y="125"/>
                    <a:pt x="62" y="125"/>
                    <a:pt x="63" y="125"/>
                  </a:cubicBezTo>
                  <a:cubicBezTo>
                    <a:pt x="64" y="125"/>
                    <a:pt x="65" y="125"/>
                    <a:pt x="66" y="124"/>
                  </a:cubicBezTo>
                  <a:cubicBezTo>
                    <a:pt x="86" y="103"/>
                    <a:pt x="86" y="103"/>
                    <a:pt x="86" y="103"/>
                  </a:cubicBezTo>
                  <a:cubicBezTo>
                    <a:pt x="88" y="102"/>
                    <a:pt x="88" y="100"/>
                    <a:pt x="87" y="99"/>
                  </a:cubicBezTo>
                  <a:cubicBezTo>
                    <a:pt x="86" y="97"/>
                    <a:pt x="84" y="97"/>
                    <a:pt x="84" y="97"/>
                  </a:cubicBezTo>
                  <a:cubicBezTo>
                    <a:pt x="84" y="97"/>
                    <a:pt x="84" y="97"/>
                    <a:pt x="84" y="97"/>
                  </a:cubicBezTo>
                  <a:cubicBezTo>
                    <a:pt x="84" y="97"/>
                    <a:pt x="84" y="97"/>
                    <a:pt x="83" y="97"/>
                  </a:cubicBezTo>
                  <a:cubicBezTo>
                    <a:pt x="75" y="97"/>
                    <a:pt x="69" y="90"/>
                    <a:pt x="69" y="83"/>
                  </a:cubicBezTo>
                  <a:cubicBezTo>
                    <a:pt x="69" y="75"/>
                    <a:pt x="75" y="69"/>
                    <a:pt x="83" y="69"/>
                  </a:cubicBezTo>
                  <a:cubicBezTo>
                    <a:pt x="91" y="69"/>
                    <a:pt x="97" y="75"/>
                    <a:pt x="97" y="83"/>
                  </a:cubicBezTo>
                  <a:cubicBezTo>
                    <a:pt x="97" y="83"/>
                    <a:pt x="97" y="83"/>
                    <a:pt x="97" y="83"/>
                  </a:cubicBezTo>
                  <a:cubicBezTo>
                    <a:pt x="97" y="84"/>
                    <a:pt x="98" y="85"/>
                    <a:pt x="99" y="87"/>
                  </a:cubicBezTo>
                  <a:cubicBezTo>
                    <a:pt x="99" y="87"/>
                    <a:pt x="100" y="87"/>
                    <a:pt x="101" y="87"/>
                  </a:cubicBezTo>
                  <a:cubicBezTo>
                    <a:pt x="102" y="87"/>
                    <a:pt x="103" y="87"/>
                    <a:pt x="104" y="86"/>
                  </a:cubicBezTo>
                  <a:cubicBezTo>
                    <a:pt x="124" y="65"/>
                    <a:pt x="124" y="65"/>
                    <a:pt x="124" y="65"/>
                  </a:cubicBezTo>
                  <a:cubicBezTo>
                    <a:pt x="126" y="64"/>
                    <a:pt x="126" y="61"/>
                    <a:pt x="124" y="60"/>
                  </a:cubicBezTo>
                  <a:cubicBezTo>
                    <a:pt x="104" y="39"/>
                    <a:pt x="104" y="39"/>
                    <a:pt x="104" y="39"/>
                  </a:cubicBezTo>
                  <a:cubicBezTo>
                    <a:pt x="103" y="39"/>
                    <a:pt x="102" y="38"/>
                    <a:pt x="101" y="38"/>
                  </a:cubicBezTo>
                  <a:cubicBezTo>
                    <a:pt x="100" y="38"/>
                    <a:pt x="99" y="38"/>
                    <a:pt x="99" y="39"/>
                  </a:cubicBezTo>
                  <a:cubicBezTo>
                    <a:pt x="98" y="40"/>
                    <a:pt x="97" y="41"/>
                    <a:pt x="97" y="42"/>
                  </a:cubicBezTo>
                  <a:cubicBezTo>
                    <a:pt x="97" y="42"/>
                    <a:pt x="97" y="42"/>
                    <a:pt x="97" y="43"/>
                  </a:cubicBezTo>
                  <a:cubicBezTo>
                    <a:pt x="97" y="50"/>
                    <a:pt x="91" y="57"/>
                    <a:pt x="83" y="57"/>
                  </a:cubicBezTo>
                  <a:cubicBezTo>
                    <a:pt x="75" y="57"/>
                    <a:pt x="69" y="50"/>
                    <a:pt x="69" y="43"/>
                  </a:cubicBezTo>
                  <a:cubicBezTo>
                    <a:pt x="69" y="35"/>
                    <a:pt x="75" y="29"/>
                    <a:pt x="83" y="29"/>
                  </a:cubicBezTo>
                  <a:cubicBezTo>
                    <a:pt x="84" y="29"/>
                    <a:pt x="84" y="29"/>
                    <a:pt x="84" y="29"/>
                  </a:cubicBezTo>
                  <a:cubicBezTo>
                    <a:pt x="84" y="29"/>
                    <a:pt x="84" y="29"/>
                    <a:pt x="84" y="29"/>
                  </a:cubicBezTo>
                  <a:cubicBezTo>
                    <a:pt x="84" y="29"/>
                    <a:pt x="86" y="28"/>
                    <a:pt x="87" y="27"/>
                  </a:cubicBezTo>
                  <a:cubicBezTo>
                    <a:pt x="88" y="26"/>
                    <a:pt x="88" y="23"/>
                    <a:pt x="86" y="22"/>
                  </a:cubicBezTo>
                  <a:cubicBezTo>
                    <a:pt x="66" y="1"/>
                    <a:pt x="66" y="1"/>
                    <a:pt x="66" y="1"/>
                  </a:cubicBezTo>
                  <a:cubicBezTo>
                    <a:pt x="65" y="1"/>
                    <a:pt x="64" y="0"/>
                    <a:pt x="6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5975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2153A5-67A8-8228-0B4C-45764B7DC735}"/>
              </a:ext>
            </a:extLst>
          </p:cNvPr>
          <p:cNvSpPr>
            <a:spLocks noGrp="1"/>
          </p:cNvSpPr>
          <p:nvPr>
            <p:ph type="body" sz="quarter" idx="11"/>
          </p:nvPr>
        </p:nvSpPr>
        <p:spPr>
          <a:xfrm>
            <a:off x="5169386" y="1481862"/>
            <a:ext cx="6169173" cy="914400"/>
          </a:xfrm>
        </p:spPr>
        <p:txBody>
          <a:bodyPr vert="horz" lIns="91440" tIns="45720" rIns="91440" bIns="45720" rtlCol="0" anchor="t">
            <a:normAutofit/>
          </a:bodyPr>
          <a:lstStyle/>
          <a:p>
            <a:r>
              <a:rPr lang="en-GB">
                <a:latin typeface="Tahoma"/>
                <a:ea typeface="Tahoma"/>
                <a:cs typeface="Tahoma"/>
              </a:rPr>
              <a:t>We will introduce toolkits </a:t>
            </a:r>
          </a:p>
        </p:txBody>
      </p:sp>
      <p:sp>
        <p:nvSpPr>
          <p:cNvPr id="3" name="Text Placeholder 2">
            <a:extLst>
              <a:ext uri="{FF2B5EF4-FFF2-40B4-BE49-F238E27FC236}">
                <a16:creationId xmlns:a16="http://schemas.microsoft.com/office/drawing/2014/main" id="{8C7A7BB5-DE0D-F264-CDF8-6454B0C558D8}"/>
              </a:ext>
            </a:extLst>
          </p:cNvPr>
          <p:cNvSpPr>
            <a:spLocks noGrp="1"/>
          </p:cNvSpPr>
          <p:nvPr>
            <p:ph type="body" sz="quarter" idx="12"/>
          </p:nvPr>
        </p:nvSpPr>
        <p:spPr>
          <a:xfrm>
            <a:off x="5169386" y="2396262"/>
            <a:ext cx="5979746" cy="3493721"/>
          </a:xfrm>
        </p:spPr>
        <p:txBody>
          <a:bodyPr vert="horz" lIns="91440" tIns="45720" rIns="91440" bIns="45720" rtlCol="0" anchor="t">
            <a:normAutofit fontScale="70000" lnSpcReduction="20000"/>
          </a:bodyPr>
          <a:lstStyle/>
          <a:p>
            <a:pPr>
              <a:lnSpc>
                <a:spcPct val="120000"/>
              </a:lnSpc>
              <a:spcBef>
                <a:spcPts val="1200"/>
              </a:spcBef>
            </a:pPr>
            <a:r>
              <a:rPr lang="en-GB" sz="2900">
                <a:latin typeface="Tahoma"/>
                <a:ea typeface="Tahoma"/>
                <a:cs typeface="Tahoma"/>
              </a:rPr>
              <a:t>Toolkits </a:t>
            </a:r>
            <a:r>
              <a:rPr lang="en-GB" sz="2900" b="1">
                <a:latin typeface="Tahoma"/>
                <a:ea typeface="Tahoma"/>
                <a:cs typeface="Tahoma"/>
              </a:rPr>
              <a:t>replace the grade descriptors </a:t>
            </a:r>
            <a:r>
              <a:rPr lang="en-GB" sz="2900">
                <a:latin typeface="Tahoma"/>
                <a:ea typeface="Tahoma"/>
                <a:cs typeface="Tahoma"/>
              </a:rPr>
              <a:t>that are currently in our inspection handbooks.</a:t>
            </a:r>
          </a:p>
          <a:p>
            <a:pPr>
              <a:lnSpc>
                <a:spcPct val="120000"/>
              </a:lnSpc>
              <a:spcBef>
                <a:spcPts val="1200"/>
              </a:spcBef>
            </a:pPr>
            <a:r>
              <a:rPr lang="en-GB" sz="2900">
                <a:latin typeface="Tahoma"/>
                <a:ea typeface="Tahoma"/>
                <a:cs typeface="Tahoma"/>
              </a:rPr>
              <a:t>Toolkits show providers and inspectors the </a:t>
            </a:r>
            <a:r>
              <a:rPr lang="en-GB" sz="2900" b="1">
                <a:latin typeface="Tahoma"/>
                <a:ea typeface="Tahoma"/>
                <a:cs typeface="Tahoma"/>
              </a:rPr>
              <a:t>evaluation areas that we’ll focus </a:t>
            </a:r>
            <a:r>
              <a:rPr lang="en-GB" sz="2900">
                <a:latin typeface="Tahoma"/>
                <a:ea typeface="Tahoma"/>
                <a:cs typeface="Tahoma"/>
              </a:rPr>
              <a:t>on and how we’ll evaluate and grade providers.</a:t>
            </a:r>
            <a:endParaRPr lang="en-GB" sz="2900"/>
          </a:p>
          <a:p>
            <a:pPr>
              <a:lnSpc>
                <a:spcPct val="120000"/>
              </a:lnSpc>
              <a:spcBef>
                <a:spcPts val="1200"/>
              </a:spcBef>
            </a:pPr>
            <a:r>
              <a:rPr lang="en-GB" sz="2900">
                <a:latin typeface="Tahoma"/>
                <a:ea typeface="Tahoma"/>
                <a:cs typeface="Tahoma"/>
              </a:rPr>
              <a:t>The </a:t>
            </a:r>
            <a:r>
              <a:rPr lang="en-GB" sz="2900" b="1">
                <a:latin typeface="Tahoma"/>
                <a:ea typeface="Tahoma"/>
                <a:cs typeface="Tahoma"/>
              </a:rPr>
              <a:t>general structure of the toolkit is the same </a:t>
            </a:r>
            <a:r>
              <a:rPr lang="en-GB" sz="2900">
                <a:latin typeface="Tahoma"/>
                <a:ea typeface="Tahoma"/>
                <a:cs typeface="Tahoma"/>
              </a:rPr>
              <a:t>whatever sector you are working in, but we have </a:t>
            </a:r>
            <a:r>
              <a:rPr lang="en-GB" sz="2900" b="1">
                <a:latin typeface="Tahoma"/>
                <a:ea typeface="Tahoma"/>
                <a:cs typeface="Tahoma"/>
              </a:rPr>
              <a:t>carefully reflected on</a:t>
            </a:r>
            <a:r>
              <a:rPr lang="en-GB" sz="2900">
                <a:latin typeface="Tahoma"/>
                <a:ea typeface="Tahoma"/>
                <a:cs typeface="Tahoma"/>
              </a:rPr>
              <a:t> how our evaluation areas should apply for different sectors. </a:t>
            </a:r>
            <a:endParaRPr lang="en-GB" sz="2900"/>
          </a:p>
          <a:p>
            <a:endParaRPr lang="en-GB" sz="2900"/>
          </a:p>
        </p:txBody>
      </p:sp>
      <p:grpSp>
        <p:nvGrpSpPr>
          <p:cNvPr id="5" name="Group 4">
            <a:extLst>
              <a:ext uri="{FF2B5EF4-FFF2-40B4-BE49-F238E27FC236}">
                <a16:creationId xmlns:a16="http://schemas.microsoft.com/office/drawing/2014/main" id="{E508522D-1D6F-A8DE-93DE-5F637D6BC34A}"/>
              </a:ext>
            </a:extLst>
          </p:cNvPr>
          <p:cNvGrpSpPr/>
          <p:nvPr/>
        </p:nvGrpSpPr>
        <p:grpSpPr>
          <a:xfrm>
            <a:off x="672234" y="1795310"/>
            <a:ext cx="3941969" cy="3604906"/>
            <a:chOff x="672233" y="1150487"/>
            <a:chExt cx="4647084" cy="4249731"/>
          </a:xfrm>
        </p:grpSpPr>
        <p:pic>
          <p:nvPicPr>
            <p:cNvPr id="6" name="Picture 5">
              <a:extLst>
                <a:ext uri="{FF2B5EF4-FFF2-40B4-BE49-F238E27FC236}">
                  <a16:creationId xmlns:a16="http://schemas.microsoft.com/office/drawing/2014/main" id="{C414EB58-5DF2-4C8A-4A48-7B8299C920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98113">
              <a:off x="2012139" y="1150487"/>
              <a:ext cx="2619864" cy="3679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a:extLst>
                <a:ext uri="{FF2B5EF4-FFF2-40B4-BE49-F238E27FC236}">
                  <a16:creationId xmlns:a16="http://schemas.microsoft.com/office/drawing/2014/main" id="{5256A318-C893-7ADE-8AAD-917632BA71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6230" y="1712651"/>
              <a:ext cx="2596415" cy="3679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icture 7">
              <a:extLst>
                <a:ext uri="{FF2B5EF4-FFF2-40B4-BE49-F238E27FC236}">
                  <a16:creationId xmlns:a16="http://schemas.microsoft.com/office/drawing/2014/main" id="{2AB89271-8B95-6DD9-E716-FBBF57D3AE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23362">
              <a:off x="1640117" y="2911534"/>
              <a:ext cx="3679200" cy="24886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8">
              <a:extLst>
                <a:ext uri="{FF2B5EF4-FFF2-40B4-BE49-F238E27FC236}">
                  <a16:creationId xmlns:a16="http://schemas.microsoft.com/office/drawing/2014/main" id="{754DC577-1D7C-31A9-BE21-382A1CCC89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2233" y="1734251"/>
              <a:ext cx="2578495"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spTree>
    <p:extLst>
      <p:ext uri="{BB962C8B-B14F-4D97-AF65-F5344CB8AC3E}">
        <p14:creationId xmlns:p14="http://schemas.microsoft.com/office/powerpoint/2010/main" val="228458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Picture Placeholder 333">
            <a:extLst>
              <a:ext uri="{FF2B5EF4-FFF2-40B4-BE49-F238E27FC236}">
                <a16:creationId xmlns:a16="http://schemas.microsoft.com/office/drawing/2014/main" id="{E1BC2C74-431E-4ADF-BACA-E33322DDB4A2}"/>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337550" y="0"/>
            <a:ext cx="3854450" cy="6858000"/>
          </a:xfrm>
          <a:prstGeom prst="rect">
            <a:avLst/>
          </a:prstGeom>
        </p:spPr>
      </p:pic>
      <p:sp>
        <p:nvSpPr>
          <p:cNvPr id="4" name="Rectangle 3">
            <a:extLst>
              <a:ext uri="{FF2B5EF4-FFF2-40B4-BE49-F238E27FC236}">
                <a16:creationId xmlns:a16="http://schemas.microsoft.com/office/drawing/2014/main" id="{E72F5C17-90FC-6474-9C48-08AAB47C089C}"/>
              </a:ext>
            </a:extLst>
          </p:cNvPr>
          <p:cNvSpPr/>
          <p:nvPr/>
        </p:nvSpPr>
        <p:spPr>
          <a:xfrm>
            <a:off x="8322338" y="0"/>
            <a:ext cx="3854450" cy="6857999"/>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1D9E35D5-CC88-4C7D-99CD-1D9CF55B3D47}"/>
              </a:ext>
            </a:extLst>
          </p:cNvPr>
          <p:cNvSpPr/>
          <p:nvPr/>
        </p:nvSpPr>
        <p:spPr>
          <a:xfrm>
            <a:off x="882811" y="2470337"/>
            <a:ext cx="10661953" cy="4068486"/>
          </a:xfrm>
          <a:prstGeom prst="rect">
            <a:avLst/>
          </a:prstGeom>
          <a:solidFill>
            <a:srgbClr val="2092B6"/>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36" name="TextBox 335">
            <a:extLst>
              <a:ext uri="{FF2B5EF4-FFF2-40B4-BE49-F238E27FC236}">
                <a16:creationId xmlns:a16="http://schemas.microsoft.com/office/drawing/2014/main" id="{0C7DC5E9-464B-4B4D-B354-BF6057BC8559}"/>
              </a:ext>
            </a:extLst>
          </p:cNvPr>
          <p:cNvSpPr txBox="1"/>
          <p:nvPr/>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alpha val="25000"/>
                  </a:schemeClr>
                </a:solidFill>
                <a:ea typeface="Roboto Condensed" panose="02000000000000000000" pitchFamily="2" charset="0"/>
                <a:cs typeface="Segoe UI" panose="020B0502040204020203" pitchFamily="34" charset="0"/>
              </a:rPr>
              <a:pPr algn="ctr"/>
              <a:t>13</a:t>
            </a:fld>
            <a:endParaRPr lang="id-ID" sz="41300" b="1" i="0" spc="-150">
              <a:solidFill>
                <a:schemeClr val="bg1">
                  <a:alpha val="25000"/>
                </a:schemeClr>
              </a:solidFill>
              <a:ea typeface="Roboto Condensed" panose="02000000000000000000" pitchFamily="2" charset="0"/>
              <a:cs typeface="Segoe UI" panose="020B0502040204020203" pitchFamily="34" charset="0"/>
            </a:endParaRPr>
          </a:p>
        </p:txBody>
      </p:sp>
      <p:sp>
        <p:nvSpPr>
          <p:cNvPr id="2" name="TextBox 1">
            <a:extLst>
              <a:ext uri="{FF2B5EF4-FFF2-40B4-BE49-F238E27FC236}">
                <a16:creationId xmlns:a16="http://schemas.microsoft.com/office/drawing/2014/main" id="{0686EE8A-098F-5078-7E24-FCBBDA787E42}"/>
              </a:ext>
            </a:extLst>
          </p:cNvPr>
          <p:cNvSpPr txBox="1"/>
          <p:nvPr/>
        </p:nvSpPr>
        <p:spPr>
          <a:xfrm>
            <a:off x="326966" y="475811"/>
            <a:ext cx="9637484" cy="707886"/>
          </a:xfrm>
          <a:prstGeom prst="rect">
            <a:avLst/>
          </a:prstGeom>
          <a:noFill/>
        </p:spPr>
        <p:txBody>
          <a:bodyPr wrap="square" lIns="91440" tIns="45720" rIns="91440" bIns="45720" rtlCol="0" anchor="t">
            <a:spAutoFit/>
          </a:bodyPr>
          <a:lstStyle/>
          <a:p>
            <a:pPr lvl="0">
              <a:defRPr/>
            </a:pPr>
            <a:r>
              <a:rPr lang="en-US" sz="4000" b="1">
                <a:solidFill>
                  <a:srgbClr val="002060"/>
                </a:solidFill>
                <a:latin typeface="Tahoma"/>
                <a:ea typeface="Tahoma"/>
                <a:cs typeface="Tahoma"/>
              </a:rPr>
              <a:t>Toolkit</a:t>
            </a:r>
            <a:endParaRPr lang="en-US" sz="40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5">
            <a:extLst>
              <a:ext uri="{FF2B5EF4-FFF2-40B4-BE49-F238E27FC236}">
                <a16:creationId xmlns:a16="http://schemas.microsoft.com/office/drawing/2014/main" id="{478AD202-8A84-1A80-683E-D2AD2ACE5D74}"/>
              </a:ext>
            </a:extLst>
          </p:cNvPr>
          <p:cNvSpPr txBox="1">
            <a:spLocks/>
          </p:cNvSpPr>
          <p:nvPr/>
        </p:nvSpPr>
        <p:spPr>
          <a:xfrm>
            <a:off x="326966" y="1336586"/>
            <a:ext cx="7502934" cy="7333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a:solidFill>
                  <a:srgbClr val="002060"/>
                </a:solidFill>
                <a:latin typeface="Tahoma"/>
                <a:ea typeface="Tahoma"/>
                <a:cs typeface="Tahoma"/>
              </a:rPr>
              <a:t>The toolkit is broken down into different evaluation areas. Each evaluation area starts with a covering page. </a:t>
            </a:r>
          </a:p>
        </p:txBody>
      </p:sp>
      <p:sp>
        <p:nvSpPr>
          <p:cNvPr id="6" name="TextBox 5">
            <a:extLst>
              <a:ext uri="{FF2B5EF4-FFF2-40B4-BE49-F238E27FC236}">
                <a16:creationId xmlns:a16="http://schemas.microsoft.com/office/drawing/2014/main" id="{3FDEFF3C-FEFD-E4CB-2E0C-EBDE32E0B840}"/>
              </a:ext>
            </a:extLst>
          </p:cNvPr>
          <p:cNvSpPr txBox="1"/>
          <p:nvPr/>
        </p:nvSpPr>
        <p:spPr>
          <a:xfrm>
            <a:off x="6438239" y="2594460"/>
            <a:ext cx="5017016" cy="830997"/>
          </a:xfrm>
          <a:prstGeom prst="rect">
            <a:avLst/>
          </a:prstGeom>
          <a:noFill/>
          <a:ln>
            <a:noFill/>
          </a:ln>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Tahoma"/>
                <a:ea typeface="Tahoma"/>
                <a:cs typeface="Tahoma"/>
              </a:rPr>
              <a:t>1. A summative statement of what the evaluation area </a:t>
            </a:r>
            <a:r>
              <a:rPr lang="en-GB" sz="1600">
                <a:solidFill>
                  <a:schemeClr val="bg1"/>
                </a:solidFill>
                <a:latin typeface="Tahoma"/>
                <a:ea typeface="Tahoma"/>
                <a:cs typeface="Tahoma"/>
              </a:rPr>
              <a:t>considers</a:t>
            </a:r>
            <a:r>
              <a:rPr kumimoji="0" lang="en-GB" sz="1600" b="0" i="0" u="none" strike="noStrike" kern="1200" cap="none" spc="0" normalizeH="0" baseline="0" noProof="0">
                <a:ln>
                  <a:noFill/>
                </a:ln>
                <a:solidFill>
                  <a:schemeClr val="bg1"/>
                </a:solidFill>
                <a:effectLst/>
                <a:uLnTx/>
                <a:uFillTx/>
                <a:latin typeface="Tahoma"/>
                <a:ea typeface="Tahoma"/>
                <a:cs typeface="Tahoma"/>
              </a:rPr>
              <a:t> – to help leaders and inspectors to understand what the evaluation area is ‘at a glance’.</a:t>
            </a:r>
          </a:p>
        </p:txBody>
      </p:sp>
      <p:sp>
        <p:nvSpPr>
          <p:cNvPr id="7" name="TextBox 6">
            <a:extLst>
              <a:ext uri="{FF2B5EF4-FFF2-40B4-BE49-F238E27FC236}">
                <a16:creationId xmlns:a16="http://schemas.microsoft.com/office/drawing/2014/main" id="{0D14631F-A7DC-300F-5771-1E0B90059A92}"/>
              </a:ext>
            </a:extLst>
          </p:cNvPr>
          <p:cNvSpPr txBox="1"/>
          <p:nvPr/>
        </p:nvSpPr>
        <p:spPr>
          <a:xfrm>
            <a:off x="6429955" y="4061469"/>
            <a:ext cx="5095402" cy="830997"/>
          </a:xfrm>
          <a:prstGeom prst="rect">
            <a:avLst/>
          </a:prstGeom>
          <a:noFill/>
          <a:ln>
            <a:noFill/>
          </a:ln>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2. A reminder that our grading standards are based on research, inspection evidence, and statutory and non-statutory guidance set by the DfE. </a:t>
            </a:r>
          </a:p>
        </p:txBody>
      </p:sp>
      <p:sp>
        <p:nvSpPr>
          <p:cNvPr id="8" name="TextBox 7">
            <a:extLst>
              <a:ext uri="{FF2B5EF4-FFF2-40B4-BE49-F238E27FC236}">
                <a16:creationId xmlns:a16="http://schemas.microsoft.com/office/drawing/2014/main" id="{344E5E02-2357-99D6-20D1-F43E1A366BC4}"/>
              </a:ext>
            </a:extLst>
          </p:cNvPr>
          <p:cNvSpPr txBox="1"/>
          <p:nvPr/>
        </p:nvSpPr>
        <p:spPr>
          <a:xfrm>
            <a:off x="6445168" y="5375354"/>
            <a:ext cx="4910055" cy="830997"/>
          </a:xfrm>
          <a:prstGeom prst="rect">
            <a:avLst/>
          </a:prstGeom>
          <a:noFill/>
          <a:ln>
            <a:noFill/>
          </a:ln>
        </p:spPr>
        <p:txBody>
          <a:bodyPr wrap="square" lIns="91440" tIns="45720" rIns="91440" bIns="45720" anchor="t">
            <a:spAutoFit/>
          </a:bodyPr>
          <a:lstStyle/>
          <a:p>
            <a:pPr>
              <a:defRPr/>
            </a:pPr>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3. Following that the toolkit sets out the most significant contributory factors that underpin our approaches to evidence gathering and grading</a:t>
            </a:r>
          </a:p>
        </p:txBody>
      </p:sp>
      <p:pic>
        <p:nvPicPr>
          <p:cNvPr id="13" name="Picture 12">
            <a:extLst>
              <a:ext uri="{FF2B5EF4-FFF2-40B4-BE49-F238E27FC236}">
                <a16:creationId xmlns:a16="http://schemas.microsoft.com/office/drawing/2014/main" id="{F7F6A706-6CF3-CEEA-F120-A0AAC64D1F2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7549" y="2470337"/>
            <a:ext cx="5608303" cy="4068486"/>
          </a:xfrm>
          <a:prstGeom prst="rect">
            <a:avLst/>
          </a:prstGeom>
        </p:spPr>
      </p:pic>
      <p:sp>
        <p:nvSpPr>
          <p:cNvPr id="11" name="Arc 53">
            <a:extLst>
              <a:ext uri="{FF2B5EF4-FFF2-40B4-BE49-F238E27FC236}">
                <a16:creationId xmlns:a16="http://schemas.microsoft.com/office/drawing/2014/main" id="{DEBC22FE-823D-420E-B881-9D421AD68F3F}"/>
              </a:ext>
            </a:extLst>
          </p:cNvPr>
          <p:cNvSpPr/>
          <p:nvPr/>
        </p:nvSpPr>
        <p:spPr>
          <a:xfrm rot="11042018" flipH="1">
            <a:off x="5695457" y="3043149"/>
            <a:ext cx="650301" cy="425367"/>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2" name="Rectangle 11">
            <a:extLst>
              <a:ext uri="{FF2B5EF4-FFF2-40B4-BE49-F238E27FC236}">
                <a16:creationId xmlns:a16="http://schemas.microsoft.com/office/drawing/2014/main" id="{17F1159C-43BA-05B9-90CD-852151479720}"/>
              </a:ext>
            </a:extLst>
          </p:cNvPr>
          <p:cNvSpPr/>
          <p:nvPr/>
        </p:nvSpPr>
        <p:spPr>
          <a:xfrm>
            <a:off x="310470" y="4867523"/>
            <a:ext cx="5527118" cy="553884"/>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c 53">
            <a:extLst>
              <a:ext uri="{FF2B5EF4-FFF2-40B4-BE49-F238E27FC236}">
                <a16:creationId xmlns:a16="http://schemas.microsoft.com/office/drawing/2014/main" id="{4E214225-CDEC-620F-7A18-72440819C888}"/>
              </a:ext>
            </a:extLst>
          </p:cNvPr>
          <p:cNvSpPr/>
          <p:nvPr/>
        </p:nvSpPr>
        <p:spPr>
          <a:xfrm rot="11042018" flipH="1">
            <a:off x="5695457" y="4631913"/>
            <a:ext cx="650301" cy="425367"/>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6" name="Arc 53">
            <a:extLst>
              <a:ext uri="{FF2B5EF4-FFF2-40B4-BE49-F238E27FC236}">
                <a16:creationId xmlns:a16="http://schemas.microsoft.com/office/drawing/2014/main" id="{1EE4BA2F-81DE-7725-0458-EA2181D8A4E6}"/>
              </a:ext>
            </a:extLst>
          </p:cNvPr>
          <p:cNvSpPr/>
          <p:nvPr/>
        </p:nvSpPr>
        <p:spPr>
          <a:xfrm rot="11042018" flipH="1">
            <a:off x="5695457" y="5840721"/>
            <a:ext cx="650301" cy="425367"/>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Tree>
    <p:extLst>
      <p:ext uri="{BB962C8B-B14F-4D97-AF65-F5344CB8AC3E}">
        <p14:creationId xmlns:p14="http://schemas.microsoft.com/office/powerpoint/2010/main" val="254403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group of children looking at a computer&#10;&#10;AI-generated content may be incorrect.">
            <a:extLst>
              <a:ext uri="{FF2B5EF4-FFF2-40B4-BE49-F238E27FC236}">
                <a16:creationId xmlns:a16="http://schemas.microsoft.com/office/drawing/2014/main" id="{C0DC9390-BB38-8AC8-0375-BCC039F4A6EA}"/>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5" name="Rectangle 4">
            <a:extLst>
              <a:ext uri="{FF2B5EF4-FFF2-40B4-BE49-F238E27FC236}">
                <a16:creationId xmlns:a16="http://schemas.microsoft.com/office/drawing/2014/main" id="{5B38661B-F77F-2956-71E5-FEAF29EFC567}"/>
              </a:ext>
            </a:extLst>
          </p:cNvPr>
          <p:cNvSpPr/>
          <p:nvPr/>
        </p:nvSpPr>
        <p:spPr>
          <a:xfrm>
            <a:off x="8322338" y="0"/>
            <a:ext cx="3854450" cy="6857999"/>
          </a:xfrm>
          <a:prstGeom prst="rect">
            <a:avLst/>
          </a:pr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AE73767-3138-1CCE-4825-75F3562CCEA0}"/>
              </a:ext>
            </a:extLst>
          </p:cNvPr>
          <p:cNvSpPr/>
          <p:nvPr/>
        </p:nvSpPr>
        <p:spPr>
          <a:xfrm>
            <a:off x="882811" y="2104577"/>
            <a:ext cx="10661953" cy="4068486"/>
          </a:xfrm>
          <a:prstGeom prst="rect">
            <a:avLst/>
          </a:prstGeom>
          <a:solidFill>
            <a:srgbClr val="2092B6"/>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pic>
        <p:nvPicPr>
          <p:cNvPr id="3" name="Picture 2">
            <a:extLst>
              <a:ext uri="{FF2B5EF4-FFF2-40B4-BE49-F238E27FC236}">
                <a16:creationId xmlns:a16="http://schemas.microsoft.com/office/drawing/2014/main" id="{03E5DC46-A718-FD35-05DF-77E509F1A96B}"/>
              </a:ext>
            </a:extLst>
          </p:cNvPr>
          <p:cNvPicPr>
            <a:picLocks noChangeAspect="1"/>
          </p:cNvPicPr>
          <p:nvPr/>
        </p:nvPicPr>
        <p:blipFill>
          <a:blip r:embed="rId5"/>
          <a:stretch>
            <a:fillRect/>
          </a:stretch>
        </p:blipFill>
        <p:spPr>
          <a:xfrm>
            <a:off x="293703" y="2104576"/>
            <a:ext cx="6031350" cy="4068485"/>
          </a:xfrm>
          <a:prstGeom prst="rect">
            <a:avLst/>
          </a:prstGeom>
        </p:spPr>
      </p:pic>
      <p:sp>
        <p:nvSpPr>
          <p:cNvPr id="8" name="TextBox 7">
            <a:extLst>
              <a:ext uri="{FF2B5EF4-FFF2-40B4-BE49-F238E27FC236}">
                <a16:creationId xmlns:a16="http://schemas.microsoft.com/office/drawing/2014/main" id="{892CAAF0-4F5D-E76C-E601-041B32C6C7F1}"/>
              </a:ext>
            </a:extLst>
          </p:cNvPr>
          <p:cNvSpPr txBox="1"/>
          <p:nvPr/>
        </p:nvSpPr>
        <p:spPr>
          <a:xfrm>
            <a:off x="293703" y="1065697"/>
            <a:ext cx="4422497" cy="707886"/>
          </a:xfrm>
          <a:prstGeom prst="rect">
            <a:avLst/>
          </a:prstGeom>
          <a:noFill/>
        </p:spPr>
        <p:txBody>
          <a:bodyPr wrap="square" lIns="91440" tIns="45720" rIns="91440" bIns="45720" rtlCol="0" anchor="t">
            <a:spAutoFit/>
          </a:bodyPr>
          <a:lstStyle/>
          <a:p>
            <a:pPr lvl="0">
              <a:defRPr/>
            </a:pPr>
            <a:r>
              <a:rPr lang="en-US" sz="4000" b="1">
                <a:solidFill>
                  <a:srgbClr val="002060"/>
                </a:solidFill>
                <a:latin typeface="Tahoma"/>
                <a:ea typeface="Tahoma"/>
                <a:cs typeface="Tahoma"/>
              </a:rPr>
              <a:t>Toolkit</a:t>
            </a:r>
            <a:endParaRPr lang="en-US" sz="40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5">
            <a:extLst>
              <a:ext uri="{FF2B5EF4-FFF2-40B4-BE49-F238E27FC236}">
                <a16:creationId xmlns:a16="http://schemas.microsoft.com/office/drawing/2014/main" id="{CB1D1505-35B5-C3C3-5205-C5AAF16AC0EA}"/>
              </a:ext>
            </a:extLst>
          </p:cNvPr>
          <p:cNvSpPr txBox="1">
            <a:spLocks/>
          </p:cNvSpPr>
          <p:nvPr/>
        </p:nvSpPr>
        <p:spPr>
          <a:xfrm>
            <a:off x="7032123" y="2944273"/>
            <a:ext cx="3563389" cy="19594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chemeClr val="bg1"/>
                </a:solidFill>
                <a:latin typeface="Tahoma"/>
                <a:ea typeface="Tahoma"/>
                <a:cs typeface="Tahoma"/>
              </a:rPr>
              <a:t>Each evaluation area then has a section to explain how this area is applied for different ages of children and provision types.</a:t>
            </a:r>
          </a:p>
        </p:txBody>
      </p:sp>
      <p:cxnSp>
        <p:nvCxnSpPr>
          <p:cNvPr id="42" name="Straight Arrow Connector 41">
            <a:extLst>
              <a:ext uri="{FF2B5EF4-FFF2-40B4-BE49-F238E27FC236}">
                <a16:creationId xmlns:a16="http://schemas.microsoft.com/office/drawing/2014/main" id="{7DD28F83-4384-D69D-0AFC-19F1821F2D6D}"/>
              </a:ext>
            </a:extLst>
          </p:cNvPr>
          <p:cNvCxnSpPr>
            <a:cxnSpLocks/>
          </p:cNvCxnSpPr>
          <p:nvPr/>
        </p:nvCxnSpPr>
        <p:spPr>
          <a:xfrm flipH="1">
            <a:off x="6024014" y="3063238"/>
            <a:ext cx="633439" cy="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6200E6F-DBFF-1680-F2BA-637B1AEEB2FB}"/>
              </a:ext>
            </a:extLst>
          </p:cNvPr>
          <p:cNvCxnSpPr>
            <a:cxnSpLocks/>
          </p:cNvCxnSpPr>
          <p:nvPr/>
        </p:nvCxnSpPr>
        <p:spPr>
          <a:xfrm flipH="1">
            <a:off x="6096000" y="4794194"/>
            <a:ext cx="633439" cy="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46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C3DBA-6C48-43B7-CECA-FB7D2FD23F4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58E0644-3A4D-B053-AD91-F06B75111E17}"/>
              </a:ext>
            </a:extLst>
          </p:cNvPr>
          <p:cNvSpPr txBox="1"/>
          <p:nvPr/>
        </p:nvSpPr>
        <p:spPr>
          <a:xfrm>
            <a:off x="596887" y="917049"/>
            <a:ext cx="9637484" cy="707886"/>
          </a:xfrm>
          <a:prstGeom prst="rect">
            <a:avLst/>
          </a:prstGeom>
          <a:noFill/>
        </p:spPr>
        <p:txBody>
          <a:bodyPr wrap="square" lIns="91440" tIns="45720" rIns="91440" bIns="45720" rtlCol="0" anchor="t">
            <a:spAutoFit/>
          </a:bodyPr>
          <a:lstStyle/>
          <a:p>
            <a:pPr lvl="0">
              <a:defRPr/>
            </a:pPr>
            <a:r>
              <a:rPr lang="en-US" sz="4000" b="1">
                <a:solidFill>
                  <a:srgbClr val="002060"/>
                </a:solidFill>
                <a:latin typeface="Tahoma"/>
                <a:ea typeface="Tahoma"/>
                <a:cs typeface="Tahoma"/>
              </a:rPr>
              <a:t>Toolkit</a:t>
            </a:r>
            <a:endParaRPr lang="en-US" sz="4000"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5">
            <a:extLst>
              <a:ext uri="{FF2B5EF4-FFF2-40B4-BE49-F238E27FC236}">
                <a16:creationId xmlns:a16="http://schemas.microsoft.com/office/drawing/2014/main" id="{B16D20E8-F7CB-7B9C-5DAB-C6D7384C6853}"/>
              </a:ext>
            </a:extLst>
          </p:cNvPr>
          <p:cNvSpPr txBox="1">
            <a:spLocks/>
          </p:cNvSpPr>
          <p:nvPr/>
        </p:nvSpPr>
        <p:spPr>
          <a:xfrm>
            <a:off x="659817" y="1377662"/>
            <a:ext cx="9902888" cy="10674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a:solidFill>
                  <a:srgbClr val="002060"/>
                </a:solidFill>
                <a:latin typeface="Tahoma"/>
                <a:ea typeface="Tahoma"/>
                <a:cs typeface="Tahoma"/>
              </a:rPr>
              <a:t>The next part of each evaluation area explains the evidence inspectors will gather.</a:t>
            </a:r>
          </a:p>
        </p:txBody>
      </p:sp>
      <p:sp>
        <p:nvSpPr>
          <p:cNvPr id="14" name="Arc 53">
            <a:extLst>
              <a:ext uri="{FF2B5EF4-FFF2-40B4-BE49-F238E27FC236}">
                <a16:creationId xmlns:a16="http://schemas.microsoft.com/office/drawing/2014/main" id="{82F424F9-C9B4-0347-6DC4-3F8D6E1D884D}"/>
              </a:ext>
            </a:extLst>
          </p:cNvPr>
          <p:cNvSpPr/>
          <p:nvPr/>
        </p:nvSpPr>
        <p:spPr>
          <a:xfrm rot="10557982">
            <a:off x="993148" y="2939471"/>
            <a:ext cx="820902" cy="615539"/>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6" name="Arc 53">
            <a:extLst>
              <a:ext uri="{FF2B5EF4-FFF2-40B4-BE49-F238E27FC236}">
                <a16:creationId xmlns:a16="http://schemas.microsoft.com/office/drawing/2014/main" id="{D064093C-7211-D26C-5F5E-7D5FB87C2509}"/>
              </a:ext>
            </a:extLst>
          </p:cNvPr>
          <p:cNvSpPr/>
          <p:nvPr/>
        </p:nvSpPr>
        <p:spPr>
          <a:xfrm rot="20992921" flipV="1">
            <a:off x="10277352" y="3920629"/>
            <a:ext cx="820902" cy="615539"/>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7" name="TextBox 16">
            <a:extLst>
              <a:ext uri="{FF2B5EF4-FFF2-40B4-BE49-F238E27FC236}">
                <a16:creationId xmlns:a16="http://schemas.microsoft.com/office/drawing/2014/main" id="{8DB43D4B-1132-E2CA-3EE8-AA94FC0EE416}"/>
              </a:ext>
            </a:extLst>
          </p:cNvPr>
          <p:cNvSpPr txBox="1"/>
          <p:nvPr/>
        </p:nvSpPr>
        <p:spPr>
          <a:xfrm>
            <a:off x="596887" y="2563103"/>
            <a:ext cx="1330639" cy="400110"/>
          </a:xfrm>
          <a:prstGeom prst="rect">
            <a:avLst/>
          </a:prstGeom>
          <a:noFill/>
        </p:spPr>
        <p:txBody>
          <a:bodyPr wrap="square" rtlCol="0">
            <a:spAutoFit/>
          </a:bodyPr>
          <a:lstStyle/>
          <a:p>
            <a:pPr lvl="0">
              <a:defRPr/>
            </a:pPr>
            <a:r>
              <a:rPr lang="en-US" sz="2000" b="1">
                <a:solidFill>
                  <a:srgbClr val="002060"/>
                </a:solidFill>
                <a:latin typeface="Tahoma" panose="020B0604030504040204" pitchFamily="34" charset="0"/>
                <a:ea typeface="Tahoma" panose="020B0604030504040204" pitchFamily="34" charset="0"/>
                <a:cs typeface="Tahoma" panose="020B0604030504040204" pitchFamily="34" charset="0"/>
              </a:rPr>
              <a:t>Theme</a:t>
            </a:r>
          </a:p>
        </p:txBody>
      </p:sp>
      <p:sp>
        <p:nvSpPr>
          <p:cNvPr id="18" name="TextBox 17">
            <a:extLst>
              <a:ext uri="{FF2B5EF4-FFF2-40B4-BE49-F238E27FC236}">
                <a16:creationId xmlns:a16="http://schemas.microsoft.com/office/drawing/2014/main" id="{44FA38D9-1C92-EB30-CC44-90267A957454}"/>
              </a:ext>
            </a:extLst>
          </p:cNvPr>
          <p:cNvSpPr txBox="1"/>
          <p:nvPr/>
        </p:nvSpPr>
        <p:spPr>
          <a:xfrm>
            <a:off x="9978785" y="2785575"/>
            <a:ext cx="2302979" cy="923330"/>
          </a:xfrm>
          <a:prstGeom prst="rect">
            <a:avLst/>
          </a:prstGeom>
          <a:noFill/>
        </p:spPr>
        <p:txBody>
          <a:bodyPr wrap="square" rtlCol="0">
            <a:spAutoFit/>
          </a:bodyPr>
          <a:lstStyle/>
          <a:p>
            <a:pPr lvl="0" algn="ctr">
              <a:defRPr/>
            </a:pPr>
            <a:r>
              <a:rPr lang="en-US" b="1">
                <a:solidFill>
                  <a:srgbClr val="002060"/>
                </a:solidFill>
                <a:latin typeface="Tahoma" panose="020B0604030504040204" pitchFamily="34" charset="0"/>
                <a:ea typeface="Tahoma" panose="020B0604030504040204" pitchFamily="34" charset="0"/>
                <a:cs typeface="Tahoma" panose="020B0604030504040204" pitchFamily="34" charset="0"/>
              </a:rPr>
              <a:t>Evidence gathering prompts</a:t>
            </a:r>
          </a:p>
        </p:txBody>
      </p:sp>
      <p:pic>
        <p:nvPicPr>
          <p:cNvPr id="4" name="Picture 3">
            <a:extLst>
              <a:ext uri="{FF2B5EF4-FFF2-40B4-BE49-F238E27FC236}">
                <a16:creationId xmlns:a16="http://schemas.microsoft.com/office/drawing/2014/main" id="{7155B63C-A892-7A8E-292D-0A976D3677F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878322" y="3247240"/>
            <a:ext cx="8435355" cy="2680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258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3683703-3A0D-0467-F505-72C0A68080D5}"/>
              </a:ext>
            </a:extLst>
          </p:cNvPr>
          <p:cNvSpPr txBox="1">
            <a:spLocks/>
          </p:cNvSpPr>
          <p:nvPr/>
        </p:nvSpPr>
        <p:spPr>
          <a:xfrm>
            <a:off x="509549" y="1194117"/>
            <a:ext cx="8035935" cy="666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Tahoma"/>
                <a:ea typeface="Tahoma"/>
                <a:cs typeface="Tahoma"/>
              </a:rPr>
              <a:t>Grades we expect to see </a:t>
            </a:r>
            <a:r>
              <a:rPr kumimoji="0" lang="en-GB" sz="2000" b="1" i="0" u="none" strike="noStrike" kern="1200" cap="none" spc="0" normalizeH="0" baseline="0" noProof="0">
                <a:ln>
                  <a:noFill/>
                </a:ln>
                <a:solidFill>
                  <a:srgbClr val="002060"/>
                </a:solidFill>
                <a:effectLst/>
                <a:uLnTx/>
                <a:uFillTx/>
                <a:latin typeface="Tahoma"/>
                <a:ea typeface="Tahoma"/>
                <a:cs typeface="Tahoma"/>
              </a:rPr>
              <a:t>most frequently </a:t>
            </a:r>
            <a:r>
              <a:rPr kumimoji="0" lang="en-GB" sz="2000" b="0" i="0" u="none" strike="noStrike" kern="1200" cap="none" spc="0" normalizeH="0" baseline="0" noProof="0">
                <a:ln>
                  <a:noFill/>
                </a:ln>
                <a:solidFill>
                  <a:srgbClr val="002060"/>
                </a:solidFill>
                <a:effectLst/>
                <a:uLnTx/>
                <a:uFillTx/>
                <a:latin typeface="Tahoma"/>
                <a:ea typeface="Tahoma"/>
                <a:cs typeface="Tahoma"/>
              </a:rPr>
              <a:t>on inspection </a:t>
            </a:r>
          </a:p>
        </p:txBody>
      </p:sp>
      <p:sp>
        <p:nvSpPr>
          <p:cNvPr id="5" name="TextBox 4">
            <a:extLst>
              <a:ext uri="{FF2B5EF4-FFF2-40B4-BE49-F238E27FC236}">
                <a16:creationId xmlns:a16="http://schemas.microsoft.com/office/drawing/2014/main" id="{8BF5E528-C9A6-FFF5-E03D-2177E7BC7181}"/>
              </a:ext>
            </a:extLst>
          </p:cNvPr>
          <p:cNvSpPr txBox="1"/>
          <p:nvPr/>
        </p:nvSpPr>
        <p:spPr>
          <a:xfrm>
            <a:off x="509549" y="445346"/>
            <a:ext cx="9637484" cy="707886"/>
          </a:xfrm>
          <a:prstGeom prst="rect">
            <a:avLst/>
          </a:prstGeom>
          <a:noFill/>
        </p:spPr>
        <p:txBody>
          <a:bodyPr wrap="square" rtlCol="0">
            <a:spAutoFit/>
          </a:bodyPr>
          <a:lstStyle/>
          <a:p>
            <a:pPr lvl="0">
              <a:defRPr/>
            </a:pPr>
            <a:r>
              <a:rPr lang="en-US" sz="4000" b="1">
                <a:solidFill>
                  <a:srgbClr val="002060"/>
                </a:solidFill>
                <a:latin typeface="Tahoma" panose="020B0604030504040204" pitchFamily="34" charset="0"/>
                <a:ea typeface="Tahoma" panose="020B0604030504040204" pitchFamily="34" charset="0"/>
                <a:cs typeface="Tahoma" panose="020B0604030504040204" pitchFamily="34" charset="0"/>
              </a:rPr>
              <a:t>Toolkits</a:t>
            </a:r>
          </a:p>
        </p:txBody>
      </p:sp>
      <p:sp>
        <p:nvSpPr>
          <p:cNvPr id="10" name="TextBox 9">
            <a:extLst>
              <a:ext uri="{FF2B5EF4-FFF2-40B4-BE49-F238E27FC236}">
                <a16:creationId xmlns:a16="http://schemas.microsoft.com/office/drawing/2014/main" id="{4478BB47-BB74-EA39-2270-9787167EA477}"/>
              </a:ext>
            </a:extLst>
          </p:cNvPr>
          <p:cNvSpPr txBox="1"/>
          <p:nvPr/>
        </p:nvSpPr>
        <p:spPr>
          <a:xfrm>
            <a:off x="9307566" y="1153232"/>
            <a:ext cx="2302979" cy="646331"/>
          </a:xfrm>
          <a:prstGeom prst="rect">
            <a:avLst/>
          </a:prstGeom>
          <a:noFill/>
        </p:spPr>
        <p:txBody>
          <a:bodyPr wrap="square" rtlCol="0">
            <a:spAutoFit/>
          </a:bodyPr>
          <a:lstStyle/>
          <a:p>
            <a:pPr lvl="0" algn="ctr">
              <a:defRPr/>
            </a:pPr>
            <a:r>
              <a:rPr lang="en-US" b="1">
                <a:solidFill>
                  <a:srgbClr val="002060"/>
                </a:solidFill>
                <a:latin typeface="Tahoma" panose="020B0604030504040204" pitchFamily="34" charset="0"/>
                <a:ea typeface="Tahoma" panose="020B0604030504040204" pitchFamily="34" charset="0"/>
                <a:cs typeface="Tahoma" panose="020B0604030504040204" pitchFamily="34" charset="0"/>
              </a:rPr>
              <a:t>Grades across a </a:t>
            </a:r>
            <a:br>
              <a:rPr lang="en-US" b="1">
                <a:solidFill>
                  <a:srgbClr val="002060"/>
                </a:solidFill>
                <a:latin typeface="Tahoma" panose="020B0604030504040204" pitchFamily="34" charset="0"/>
                <a:ea typeface="Tahoma" panose="020B0604030504040204" pitchFamily="34" charset="0"/>
                <a:cs typeface="Tahoma" panose="020B0604030504040204" pitchFamily="34" charset="0"/>
              </a:rPr>
            </a:br>
            <a:r>
              <a:rPr lang="en-US" b="1">
                <a:solidFill>
                  <a:srgbClr val="002060"/>
                </a:solidFill>
                <a:latin typeface="Tahoma" panose="020B0604030504040204" pitchFamily="34" charset="0"/>
                <a:ea typeface="Tahoma" panose="020B0604030504040204" pitchFamily="34" charset="0"/>
                <a:cs typeface="Tahoma" panose="020B0604030504040204" pitchFamily="34" charset="0"/>
              </a:rPr>
              <a:t>5-point scale</a:t>
            </a:r>
          </a:p>
        </p:txBody>
      </p:sp>
      <p:sp>
        <p:nvSpPr>
          <p:cNvPr id="17" name="TextBox 16">
            <a:extLst>
              <a:ext uri="{FF2B5EF4-FFF2-40B4-BE49-F238E27FC236}">
                <a16:creationId xmlns:a16="http://schemas.microsoft.com/office/drawing/2014/main" id="{DACBF198-AEF9-1D0E-4360-67A01BDA3B64}"/>
              </a:ext>
            </a:extLst>
          </p:cNvPr>
          <p:cNvSpPr txBox="1"/>
          <p:nvPr/>
        </p:nvSpPr>
        <p:spPr>
          <a:xfrm>
            <a:off x="509550" y="4919113"/>
            <a:ext cx="2302979" cy="369332"/>
          </a:xfrm>
          <a:prstGeom prst="rect">
            <a:avLst/>
          </a:prstGeom>
          <a:noFill/>
        </p:spPr>
        <p:txBody>
          <a:bodyPr wrap="square" rtlCol="0">
            <a:spAutoFit/>
          </a:bodyPr>
          <a:lstStyle/>
          <a:p>
            <a:pPr lvl="0" algn="ctr">
              <a:defRPr/>
            </a:pPr>
            <a:r>
              <a:rPr lang="en-US" b="1">
                <a:solidFill>
                  <a:srgbClr val="002060"/>
                </a:solidFill>
                <a:latin typeface="Tahoma" panose="020B0604030504040204" pitchFamily="34" charset="0"/>
                <a:ea typeface="Tahoma" panose="020B0604030504040204" pitchFamily="34" charset="0"/>
                <a:cs typeface="Tahoma" panose="020B0604030504040204" pitchFamily="34" charset="0"/>
              </a:rPr>
              <a:t>Indicators</a:t>
            </a:r>
          </a:p>
        </p:txBody>
      </p:sp>
      <p:pic>
        <p:nvPicPr>
          <p:cNvPr id="4" name="Picture 3">
            <a:extLst>
              <a:ext uri="{FF2B5EF4-FFF2-40B4-BE49-F238E27FC236}">
                <a16:creationId xmlns:a16="http://schemas.microsoft.com/office/drawing/2014/main" id="{B1172347-0380-1BA8-6B03-4DD2AA3A983B}"/>
              </a:ext>
            </a:extLst>
          </p:cNvPr>
          <p:cNvPicPr>
            <a:picLocks noChangeAspect="1"/>
          </p:cNvPicPr>
          <p:nvPr/>
        </p:nvPicPr>
        <p:blipFill>
          <a:blip r:embed="rId3"/>
          <a:stretch>
            <a:fillRect/>
          </a:stretch>
        </p:blipFill>
        <p:spPr>
          <a:xfrm>
            <a:off x="2325064" y="1976381"/>
            <a:ext cx="7347089" cy="4541659"/>
          </a:xfrm>
          <a:prstGeom prst="rect">
            <a:avLst/>
          </a:prstGeom>
          <a:ln>
            <a:noFill/>
          </a:ln>
          <a:effectLst>
            <a:outerShdw blurRad="292100" dist="139700" dir="2700000" algn="tl" rotWithShape="0">
              <a:srgbClr val="333333">
                <a:alpha val="65000"/>
              </a:srgbClr>
            </a:outerShdw>
          </a:effectLst>
        </p:spPr>
      </p:pic>
      <p:sp>
        <p:nvSpPr>
          <p:cNvPr id="6" name="Arc 53">
            <a:extLst>
              <a:ext uri="{FF2B5EF4-FFF2-40B4-BE49-F238E27FC236}">
                <a16:creationId xmlns:a16="http://schemas.microsoft.com/office/drawing/2014/main" id="{3128CA2B-A825-B6B9-AA6A-ABB81B8B742B}"/>
              </a:ext>
            </a:extLst>
          </p:cNvPr>
          <p:cNvSpPr/>
          <p:nvPr/>
        </p:nvSpPr>
        <p:spPr>
          <a:xfrm rot="20992921" flipV="1">
            <a:off x="9710604" y="1807914"/>
            <a:ext cx="716074" cy="432000"/>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3" name="Arc 53">
            <a:extLst>
              <a:ext uri="{FF2B5EF4-FFF2-40B4-BE49-F238E27FC236}">
                <a16:creationId xmlns:a16="http://schemas.microsoft.com/office/drawing/2014/main" id="{73C9DC7E-FAC4-1390-3D7D-2E1373D24511}"/>
              </a:ext>
            </a:extLst>
          </p:cNvPr>
          <p:cNvSpPr/>
          <p:nvPr/>
        </p:nvSpPr>
        <p:spPr>
          <a:xfrm rot="20992921" flipV="1">
            <a:off x="9427610" y="4920503"/>
            <a:ext cx="820902" cy="615539"/>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170C59"/>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7" name="TextBox 6">
            <a:extLst>
              <a:ext uri="{FF2B5EF4-FFF2-40B4-BE49-F238E27FC236}">
                <a16:creationId xmlns:a16="http://schemas.microsoft.com/office/drawing/2014/main" id="{FB3FA632-4B6E-1036-7759-83E265133F85}"/>
              </a:ext>
            </a:extLst>
          </p:cNvPr>
          <p:cNvSpPr txBox="1"/>
          <p:nvPr/>
        </p:nvSpPr>
        <p:spPr>
          <a:xfrm>
            <a:off x="8995543" y="4143364"/>
            <a:ext cx="2302979" cy="646331"/>
          </a:xfrm>
          <a:prstGeom prst="rect">
            <a:avLst/>
          </a:prstGeom>
          <a:noFill/>
        </p:spPr>
        <p:txBody>
          <a:bodyPr wrap="square" rtlCol="0">
            <a:spAutoFit/>
          </a:bodyPr>
          <a:lstStyle/>
          <a:p>
            <a:pPr lvl="0" algn="ctr">
              <a:defRPr/>
            </a:pPr>
            <a:r>
              <a:rPr lang="en-US" b="1">
                <a:solidFill>
                  <a:srgbClr val="002060"/>
                </a:solidFill>
                <a:latin typeface="Tahoma" panose="020B0604030504040204" pitchFamily="34" charset="0"/>
                <a:ea typeface="Tahoma" panose="020B0604030504040204" pitchFamily="34" charset="0"/>
                <a:cs typeface="Tahoma" panose="020B0604030504040204" pitchFamily="34" charset="0"/>
              </a:rPr>
              <a:t>Grading</a:t>
            </a:r>
            <a:br>
              <a:rPr lang="en-US" b="1">
                <a:solidFill>
                  <a:srgbClr val="002060"/>
                </a:solidFill>
                <a:latin typeface="Tahoma" panose="020B0604030504040204" pitchFamily="34" charset="0"/>
                <a:ea typeface="Tahoma" panose="020B0604030504040204" pitchFamily="34" charset="0"/>
                <a:cs typeface="Tahoma" panose="020B0604030504040204" pitchFamily="34" charset="0"/>
              </a:rPr>
            </a:br>
            <a:r>
              <a:rPr lang="en-US" b="1">
                <a:solidFill>
                  <a:srgbClr val="002060"/>
                </a:solidFill>
                <a:latin typeface="Tahoma" panose="020B0604030504040204" pitchFamily="34" charset="0"/>
                <a:ea typeface="Tahoma" panose="020B0604030504040204" pitchFamily="34" charset="0"/>
                <a:cs typeface="Tahoma" panose="020B0604030504040204" pitchFamily="34" charset="0"/>
              </a:rPr>
              <a:t>standards</a:t>
            </a:r>
          </a:p>
        </p:txBody>
      </p:sp>
      <p:sp>
        <p:nvSpPr>
          <p:cNvPr id="9" name="Arc 53">
            <a:extLst>
              <a:ext uri="{FF2B5EF4-FFF2-40B4-BE49-F238E27FC236}">
                <a16:creationId xmlns:a16="http://schemas.microsoft.com/office/drawing/2014/main" id="{A2411B1A-D7D8-CAF2-2673-18B4CB320D81}"/>
              </a:ext>
            </a:extLst>
          </p:cNvPr>
          <p:cNvSpPr/>
          <p:nvPr/>
        </p:nvSpPr>
        <p:spPr>
          <a:xfrm rot="21402212">
            <a:off x="6991263" y="3657148"/>
            <a:ext cx="3080743" cy="615539"/>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170C59"/>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6" name="Arc 53">
            <a:extLst>
              <a:ext uri="{FF2B5EF4-FFF2-40B4-BE49-F238E27FC236}">
                <a16:creationId xmlns:a16="http://schemas.microsoft.com/office/drawing/2014/main" id="{2E6E84CD-45CE-90B2-6D24-00100ACFF23F}"/>
              </a:ext>
            </a:extLst>
          </p:cNvPr>
          <p:cNvSpPr/>
          <p:nvPr/>
        </p:nvSpPr>
        <p:spPr>
          <a:xfrm rot="20992921" flipH="1">
            <a:off x="1748704" y="4236254"/>
            <a:ext cx="820902" cy="615539"/>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Tree>
    <p:extLst>
      <p:ext uri="{BB962C8B-B14F-4D97-AF65-F5344CB8AC3E}">
        <p14:creationId xmlns:p14="http://schemas.microsoft.com/office/powerpoint/2010/main" val="306857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FC9FE-2651-1A3B-7A59-F261B5B1919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0FF8E02-DAFC-D567-EE06-69463D5547D0}"/>
              </a:ext>
            </a:extLst>
          </p:cNvPr>
          <p:cNvPicPr>
            <a:picLocks noChangeAspect="1"/>
          </p:cNvPicPr>
          <p:nvPr/>
        </p:nvPicPr>
        <p:blipFill>
          <a:blip r:embed="rId3"/>
          <a:stretch>
            <a:fillRect/>
          </a:stretch>
        </p:blipFill>
        <p:spPr>
          <a:xfrm>
            <a:off x="488105" y="1901496"/>
            <a:ext cx="6475404" cy="223051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B32BCA1-6E32-35FD-2CEF-67F035DCE2DC}"/>
              </a:ext>
            </a:extLst>
          </p:cNvPr>
          <p:cNvPicPr>
            <a:picLocks noChangeAspect="1"/>
          </p:cNvPicPr>
          <p:nvPr/>
        </p:nvPicPr>
        <p:blipFill>
          <a:blip r:embed="rId4"/>
          <a:stretch>
            <a:fillRect/>
          </a:stretch>
        </p:blipFill>
        <p:spPr>
          <a:xfrm>
            <a:off x="4798586" y="3615984"/>
            <a:ext cx="7144747" cy="2524477"/>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25C5F679-1DCC-0F0E-9161-639AE5F63236}"/>
              </a:ext>
            </a:extLst>
          </p:cNvPr>
          <p:cNvSpPr txBox="1">
            <a:spLocks/>
          </p:cNvSpPr>
          <p:nvPr/>
        </p:nvSpPr>
        <p:spPr>
          <a:xfrm>
            <a:off x="509549" y="1194117"/>
            <a:ext cx="8035935" cy="666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Tahoma"/>
                <a:ea typeface="Tahoma"/>
                <a:cs typeface="Tahoma"/>
              </a:rPr>
              <a:t>Grades we expect to see </a:t>
            </a:r>
            <a:r>
              <a:rPr kumimoji="0" lang="en-GB" sz="2000" b="1" i="0" u="none" strike="noStrike" kern="1200" cap="none" spc="0" normalizeH="0" baseline="0" noProof="0">
                <a:ln>
                  <a:noFill/>
                </a:ln>
                <a:solidFill>
                  <a:srgbClr val="002060"/>
                </a:solidFill>
                <a:effectLst/>
                <a:uLnTx/>
                <a:uFillTx/>
                <a:latin typeface="Tahoma"/>
                <a:ea typeface="Tahoma"/>
                <a:cs typeface="Tahoma"/>
              </a:rPr>
              <a:t>less frequently </a:t>
            </a:r>
            <a:r>
              <a:rPr kumimoji="0" lang="en-GB" sz="2000" b="0" i="0" u="none" strike="noStrike" kern="1200" cap="none" spc="0" normalizeH="0" baseline="0" noProof="0">
                <a:ln>
                  <a:noFill/>
                </a:ln>
                <a:solidFill>
                  <a:srgbClr val="002060"/>
                </a:solidFill>
                <a:effectLst/>
                <a:uLnTx/>
                <a:uFillTx/>
                <a:latin typeface="Tahoma"/>
                <a:ea typeface="Tahoma"/>
                <a:cs typeface="Tahoma"/>
              </a:rPr>
              <a:t>on inspection </a:t>
            </a:r>
          </a:p>
        </p:txBody>
      </p:sp>
      <p:sp>
        <p:nvSpPr>
          <p:cNvPr id="9" name="TextBox 8">
            <a:extLst>
              <a:ext uri="{FF2B5EF4-FFF2-40B4-BE49-F238E27FC236}">
                <a16:creationId xmlns:a16="http://schemas.microsoft.com/office/drawing/2014/main" id="{CA834F00-A288-67FF-64F3-3325AF26E485}"/>
              </a:ext>
            </a:extLst>
          </p:cNvPr>
          <p:cNvSpPr txBox="1"/>
          <p:nvPr/>
        </p:nvSpPr>
        <p:spPr>
          <a:xfrm>
            <a:off x="509549" y="445346"/>
            <a:ext cx="9637484" cy="707886"/>
          </a:xfrm>
          <a:prstGeom prst="rect">
            <a:avLst/>
          </a:prstGeom>
          <a:noFill/>
        </p:spPr>
        <p:txBody>
          <a:bodyPr wrap="square" rtlCol="0">
            <a:spAutoFit/>
          </a:bodyPr>
          <a:lstStyle/>
          <a:p>
            <a:pPr lvl="0">
              <a:defRPr/>
            </a:pPr>
            <a:r>
              <a:rPr lang="en-US" sz="4000" b="1">
                <a:solidFill>
                  <a:srgbClr val="002060"/>
                </a:solidFill>
                <a:latin typeface="Tahoma" panose="020B0604030504040204" pitchFamily="34" charset="0"/>
                <a:ea typeface="Tahoma" panose="020B0604030504040204" pitchFamily="34" charset="0"/>
                <a:cs typeface="Tahoma" panose="020B0604030504040204" pitchFamily="34" charset="0"/>
              </a:rPr>
              <a:t>Toolkits</a:t>
            </a:r>
          </a:p>
        </p:txBody>
      </p:sp>
      <p:sp>
        <p:nvSpPr>
          <p:cNvPr id="10" name="TextBox 9">
            <a:extLst>
              <a:ext uri="{FF2B5EF4-FFF2-40B4-BE49-F238E27FC236}">
                <a16:creationId xmlns:a16="http://schemas.microsoft.com/office/drawing/2014/main" id="{BC45645B-5C9F-45A4-8ADD-D6449D2E2652}"/>
              </a:ext>
            </a:extLst>
          </p:cNvPr>
          <p:cNvSpPr txBox="1"/>
          <p:nvPr/>
        </p:nvSpPr>
        <p:spPr>
          <a:xfrm>
            <a:off x="7393994" y="2583524"/>
            <a:ext cx="2302979" cy="646331"/>
          </a:xfrm>
          <a:prstGeom prst="rect">
            <a:avLst/>
          </a:prstGeom>
          <a:noFill/>
        </p:spPr>
        <p:txBody>
          <a:bodyPr wrap="square" lIns="91440" tIns="45720" rIns="91440" bIns="45720" rtlCol="0" anchor="t">
            <a:spAutoFit/>
          </a:bodyPr>
          <a:lstStyle/>
          <a:p>
            <a:pPr lvl="0" algn="ctr">
              <a:defRPr/>
            </a:pPr>
            <a:r>
              <a:rPr lang="en-US" b="1">
                <a:solidFill>
                  <a:srgbClr val="002060"/>
                </a:solidFill>
                <a:latin typeface="Tahoma"/>
                <a:ea typeface="Tahoma"/>
                <a:cs typeface="Tahoma"/>
              </a:rPr>
              <a:t>Grades across a </a:t>
            </a:r>
            <a:br>
              <a:rPr lang="en-US" b="1">
                <a:latin typeface="Tahoma" panose="020B0604030504040204" pitchFamily="34" charset="0"/>
                <a:ea typeface="Tahoma" panose="020B0604030504040204" pitchFamily="34" charset="0"/>
                <a:cs typeface="Tahoma" panose="020B0604030504040204" pitchFamily="34" charset="0"/>
              </a:rPr>
            </a:br>
            <a:r>
              <a:rPr lang="en-US" b="1">
                <a:solidFill>
                  <a:srgbClr val="002060"/>
                </a:solidFill>
                <a:latin typeface="Tahoma"/>
                <a:ea typeface="Tahoma"/>
                <a:cs typeface="Tahoma"/>
              </a:rPr>
              <a:t>5-point scale</a:t>
            </a:r>
          </a:p>
        </p:txBody>
      </p:sp>
      <p:sp>
        <p:nvSpPr>
          <p:cNvPr id="16" name="Arc 53">
            <a:extLst>
              <a:ext uri="{FF2B5EF4-FFF2-40B4-BE49-F238E27FC236}">
                <a16:creationId xmlns:a16="http://schemas.microsoft.com/office/drawing/2014/main" id="{D7D9258F-2344-60DA-B990-C5094DF75783}"/>
              </a:ext>
            </a:extLst>
          </p:cNvPr>
          <p:cNvSpPr/>
          <p:nvPr/>
        </p:nvSpPr>
        <p:spPr>
          <a:xfrm rot="607079">
            <a:off x="6804461" y="2075881"/>
            <a:ext cx="820902" cy="615539"/>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8" name="Arc 53">
            <a:extLst>
              <a:ext uri="{FF2B5EF4-FFF2-40B4-BE49-F238E27FC236}">
                <a16:creationId xmlns:a16="http://schemas.microsoft.com/office/drawing/2014/main" id="{B99A84B4-30C2-21F3-273A-6F9B464EF861}"/>
              </a:ext>
            </a:extLst>
          </p:cNvPr>
          <p:cNvSpPr/>
          <p:nvPr/>
        </p:nvSpPr>
        <p:spPr>
          <a:xfrm rot="20992921" flipH="1">
            <a:off x="3930000" y="4979007"/>
            <a:ext cx="820902" cy="615539"/>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19" name="TextBox 18">
            <a:extLst>
              <a:ext uri="{FF2B5EF4-FFF2-40B4-BE49-F238E27FC236}">
                <a16:creationId xmlns:a16="http://schemas.microsoft.com/office/drawing/2014/main" id="{ED6550BA-42C2-9C11-177E-C10480188EBC}"/>
              </a:ext>
            </a:extLst>
          </p:cNvPr>
          <p:cNvSpPr txBox="1"/>
          <p:nvPr/>
        </p:nvSpPr>
        <p:spPr>
          <a:xfrm>
            <a:off x="1289795" y="4756522"/>
            <a:ext cx="2302979" cy="369332"/>
          </a:xfrm>
          <a:prstGeom prst="rect">
            <a:avLst/>
          </a:prstGeom>
          <a:noFill/>
        </p:spPr>
        <p:txBody>
          <a:bodyPr wrap="square" rtlCol="0">
            <a:spAutoFit/>
          </a:bodyPr>
          <a:lstStyle/>
          <a:p>
            <a:pPr lvl="0" algn="ctr">
              <a:defRPr/>
            </a:pPr>
            <a:r>
              <a:rPr lang="en-US" b="1">
                <a:solidFill>
                  <a:srgbClr val="002060"/>
                </a:solidFill>
                <a:latin typeface="Tahoma" panose="020B0604030504040204" pitchFamily="34" charset="0"/>
                <a:ea typeface="Tahoma" panose="020B0604030504040204" pitchFamily="34" charset="0"/>
                <a:cs typeface="Tahoma" panose="020B0604030504040204" pitchFamily="34" charset="0"/>
              </a:rPr>
              <a:t>Indicators</a:t>
            </a:r>
          </a:p>
        </p:txBody>
      </p:sp>
      <p:sp>
        <p:nvSpPr>
          <p:cNvPr id="20" name="Arc 53">
            <a:extLst>
              <a:ext uri="{FF2B5EF4-FFF2-40B4-BE49-F238E27FC236}">
                <a16:creationId xmlns:a16="http://schemas.microsoft.com/office/drawing/2014/main" id="{ECC3CEF1-72BD-E087-A0F0-99F21BC04A4E}"/>
              </a:ext>
            </a:extLst>
          </p:cNvPr>
          <p:cNvSpPr/>
          <p:nvPr/>
        </p:nvSpPr>
        <p:spPr>
          <a:xfrm rot="607079">
            <a:off x="1407716" y="3319156"/>
            <a:ext cx="1136657" cy="1355603"/>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
        <p:nvSpPr>
          <p:cNvPr id="4" name="TextBox 3">
            <a:extLst>
              <a:ext uri="{FF2B5EF4-FFF2-40B4-BE49-F238E27FC236}">
                <a16:creationId xmlns:a16="http://schemas.microsoft.com/office/drawing/2014/main" id="{2A9F7056-094C-213F-D10C-2406532FA2CB}"/>
              </a:ext>
            </a:extLst>
          </p:cNvPr>
          <p:cNvSpPr txBox="1"/>
          <p:nvPr/>
        </p:nvSpPr>
        <p:spPr>
          <a:xfrm>
            <a:off x="2922699" y="5735396"/>
            <a:ext cx="2302979" cy="369332"/>
          </a:xfrm>
          <a:prstGeom prst="rect">
            <a:avLst/>
          </a:prstGeom>
          <a:noFill/>
        </p:spPr>
        <p:txBody>
          <a:bodyPr wrap="square" lIns="91440" tIns="45720" rIns="91440" bIns="45720" rtlCol="0" anchor="t">
            <a:spAutoFit/>
          </a:bodyPr>
          <a:lstStyle/>
          <a:p>
            <a:pPr lvl="0" algn="ctr">
              <a:defRPr/>
            </a:pPr>
            <a:r>
              <a:rPr lang="en-US" b="1">
                <a:solidFill>
                  <a:srgbClr val="002060"/>
                </a:solidFill>
                <a:latin typeface="Tahoma"/>
                <a:ea typeface="Tahoma"/>
                <a:cs typeface="Tahoma"/>
              </a:rPr>
              <a:t>Standards</a:t>
            </a:r>
            <a:endParaRPr lang="en-US"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1" name="Arc 53">
            <a:extLst>
              <a:ext uri="{FF2B5EF4-FFF2-40B4-BE49-F238E27FC236}">
                <a16:creationId xmlns:a16="http://schemas.microsoft.com/office/drawing/2014/main" id="{E2AB98AD-A5C4-0A26-64E4-9746E4343B13}"/>
              </a:ext>
            </a:extLst>
          </p:cNvPr>
          <p:cNvSpPr/>
          <p:nvPr/>
        </p:nvSpPr>
        <p:spPr>
          <a:xfrm rot="20992921" flipV="1">
            <a:off x="6831251" y="3147291"/>
            <a:ext cx="820902" cy="615539"/>
          </a:xfrm>
          <a:custGeom>
            <a:avLst/>
            <a:gdLst>
              <a:gd name="connsiteX0" fmla="*/ 471247 w 1414391"/>
              <a:gd name="connsiteY0" fmla="*/ 40522 h 1414391"/>
              <a:gd name="connsiteX1" fmla="*/ 1115402 w 1414391"/>
              <a:gd name="connsiteY1" fmla="*/ 129707 h 1414391"/>
              <a:gd name="connsiteX2" fmla="*/ 1414392 w 1414391"/>
              <a:gd name="connsiteY2" fmla="*/ 707197 h 1414391"/>
              <a:gd name="connsiteX3" fmla="*/ 707196 w 1414391"/>
              <a:gd name="connsiteY3" fmla="*/ 707196 h 1414391"/>
              <a:gd name="connsiteX4" fmla="*/ 471247 w 1414391"/>
              <a:gd name="connsiteY4" fmla="*/ 40522 h 1414391"/>
              <a:gd name="connsiteX0" fmla="*/ 471247 w 1414391"/>
              <a:gd name="connsiteY0" fmla="*/ 40522 h 1414391"/>
              <a:gd name="connsiteX1" fmla="*/ 1115402 w 1414391"/>
              <a:gd name="connsiteY1" fmla="*/ 129707 h 1414391"/>
              <a:gd name="connsiteX2" fmla="*/ 1414392 w 1414391"/>
              <a:gd name="connsiteY2" fmla="*/ 707197 h 1414391"/>
              <a:gd name="connsiteX0" fmla="*/ 235949 w 943145"/>
              <a:gd name="connsiteY0" fmla="*/ 707200 h 798640"/>
              <a:gd name="connsiteX1" fmla="*/ 0 w 943145"/>
              <a:gd name="connsiteY1" fmla="*/ 40526 h 798640"/>
              <a:gd name="connsiteX2" fmla="*/ 644155 w 943145"/>
              <a:gd name="connsiteY2" fmla="*/ 129711 h 798640"/>
              <a:gd name="connsiteX3" fmla="*/ 943145 w 943145"/>
              <a:gd name="connsiteY3" fmla="*/ 707201 h 798640"/>
              <a:gd name="connsiteX4" fmla="*/ 327389 w 943145"/>
              <a:gd name="connsiteY4" fmla="*/ 798640 h 798640"/>
              <a:gd name="connsiteX0" fmla="*/ 0 w 943145"/>
              <a:gd name="connsiteY0" fmla="*/ 40526 h 798640"/>
              <a:gd name="connsiteX1" fmla="*/ 644155 w 943145"/>
              <a:gd name="connsiteY1" fmla="*/ 129711 h 798640"/>
              <a:gd name="connsiteX2" fmla="*/ 943145 w 943145"/>
              <a:gd name="connsiteY2" fmla="*/ 707201 h 798640"/>
              <a:gd name="connsiteX0" fmla="*/ 235949 w 943145"/>
              <a:gd name="connsiteY0" fmla="*/ 707200 h 707201"/>
              <a:gd name="connsiteX1" fmla="*/ 0 w 943145"/>
              <a:gd name="connsiteY1" fmla="*/ 40526 h 707201"/>
              <a:gd name="connsiteX2" fmla="*/ 644155 w 943145"/>
              <a:gd name="connsiteY2" fmla="*/ 129711 h 707201"/>
              <a:gd name="connsiteX3" fmla="*/ 943145 w 943145"/>
              <a:gd name="connsiteY3"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 name="connsiteX0" fmla="*/ 0 w 943145"/>
              <a:gd name="connsiteY0" fmla="*/ 40526 h 707201"/>
              <a:gd name="connsiteX1" fmla="*/ 644155 w 943145"/>
              <a:gd name="connsiteY1" fmla="*/ 129711 h 707201"/>
              <a:gd name="connsiteX2" fmla="*/ 943145 w 943145"/>
              <a:gd name="connsiteY2" fmla="*/ 707201 h 707201"/>
            </a:gdLst>
            <a:ahLst/>
            <a:cxnLst>
              <a:cxn ang="0">
                <a:pos x="connsiteX0" y="connsiteY0"/>
              </a:cxn>
              <a:cxn ang="0">
                <a:pos x="connsiteX1" y="connsiteY1"/>
              </a:cxn>
              <a:cxn ang="0">
                <a:pos x="connsiteX2" y="connsiteY2"/>
              </a:cxn>
            </a:cxnLst>
            <a:rect l="l" t="t" r="r" b="b"/>
            <a:pathLst>
              <a:path w="943145" h="707201" stroke="0" extrusionOk="0">
                <a:moveTo>
                  <a:pt x="0" y="40526"/>
                </a:moveTo>
                <a:cubicBezTo>
                  <a:pt x="216464" y="-36085"/>
                  <a:pt x="456648" y="-2831"/>
                  <a:pt x="644155" y="129711"/>
                </a:cubicBezTo>
                <a:cubicBezTo>
                  <a:pt x="831661" y="262252"/>
                  <a:pt x="943145" y="477580"/>
                  <a:pt x="943145" y="707201"/>
                </a:cubicBezTo>
              </a:path>
              <a:path w="943145" h="707201" fill="none">
                <a:moveTo>
                  <a:pt x="0" y="40526"/>
                </a:moveTo>
                <a:cubicBezTo>
                  <a:pt x="216464" y="-36085"/>
                  <a:pt x="456648" y="-2831"/>
                  <a:pt x="644155" y="129711"/>
                </a:cubicBezTo>
                <a:cubicBezTo>
                  <a:pt x="831661" y="262252"/>
                  <a:pt x="943145" y="477580"/>
                  <a:pt x="943145" y="707201"/>
                </a:cubicBezTo>
              </a:path>
            </a:pathLst>
          </a:custGeom>
          <a:ln w="31750" cap="rnd">
            <a:solidFill>
              <a:srgbClr val="002060"/>
            </a:solidFill>
            <a:round/>
            <a:head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D"/>
          </a:p>
        </p:txBody>
      </p:sp>
    </p:spTree>
    <p:extLst>
      <p:ext uri="{BB962C8B-B14F-4D97-AF65-F5344CB8AC3E}">
        <p14:creationId xmlns:p14="http://schemas.microsoft.com/office/powerpoint/2010/main" val="363252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C64FDD-A9FB-6295-721C-52DA3A81E578}"/>
              </a:ext>
            </a:extLst>
          </p:cNvPr>
          <p:cNvSpPr>
            <a:spLocks noGrp="1"/>
          </p:cNvSpPr>
          <p:nvPr>
            <p:ph type="body" sz="quarter" idx="11"/>
          </p:nvPr>
        </p:nvSpPr>
        <p:spPr>
          <a:xfrm>
            <a:off x="4716878" y="1313631"/>
            <a:ext cx="6751221" cy="914400"/>
          </a:xfrm>
        </p:spPr>
        <p:txBody>
          <a:bodyPr>
            <a:normAutofit fontScale="92500" lnSpcReduction="20000"/>
          </a:bodyPr>
          <a:lstStyle/>
          <a:p>
            <a:pPr>
              <a:lnSpc>
                <a:spcPct val="110000"/>
              </a:lnSpc>
              <a:spcBef>
                <a:spcPts val="0"/>
              </a:spcBef>
            </a:pPr>
            <a:r>
              <a:rPr lang="en-GB"/>
              <a:t>Inspections will look and feel different </a:t>
            </a:r>
          </a:p>
        </p:txBody>
      </p:sp>
      <p:sp>
        <p:nvSpPr>
          <p:cNvPr id="3" name="Text Placeholder 2">
            <a:extLst>
              <a:ext uri="{FF2B5EF4-FFF2-40B4-BE49-F238E27FC236}">
                <a16:creationId xmlns:a16="http://schemas.microsoft.com/office/drawing/2014/main" id="{556727C5-2627-C6BF-7BF2-BF9AFD2B4CE5}"/>
              </a:ext>
            </a:extLst>
          </p:cNvPr>
          <p:cNvSpPr>
            <a:spLocks noGrp="1"/>
          </p:cNvSpPr>
          <p:nvPr>
            <p:ph type="body" sz="quarter" idx="12"/>
          </p:nvPr>
        </p:nvSpPr>
        <p:spPr>
          <a:xfrm>
            <a:off x="4716878" y="3050880"/>
            <a:ext cx="5979746" cy="3493721"/>
          </a:xfrm>
        </p:spPr>
        <p:txBody>
          <a:bodyPr vert="horz" lIns="91440" tIns="45720" rIns="91440" bIns="45720" rtlCol="0" anchor="t">
            <a:normAutofit/>
          </a:bodyPr>
          <a:lstStyle/>
          <a:p>
            <a:pPr>
              <a:lnSpc>
                <a:spcPct val="100000"/>
              </a:lnSpc>
            </a:pPr>
            <a:r>
              <a:rPr lang="en-GB" b="1">
                <a:latin typeface="Tahoma"/>
                <a:ea typeface="Tahoma"/>
                <a:cs typeface="Tahoma"/>
              </a:rPr>
              <a:t>Context</a:t>
            </a:r>
            <a:r>
              <a:rPr lang="en-GB">
                <a:latin typeface="Tahoma"/>
                <a:ea typeface="Tahoma"/>
                <a:cs typeface="Tahoma"/>
              </a:rPr>
              <a:t> taken into account. </a:t>
            </a:r>
          </a:p>
          <a:p>
            <a:pPr>
              <a:lnSpc>
                <a:spcPct val="100000"/>
              </a:lnSpc>
            </a:pPr>
            <a:r>
              <a:rPr lang="en-GB">
                <a:latin typeface="Tahoma"/>
                <a:ea typeface="Tahoma"/>
                <a:cs typeface="Tahoma"/>
              </a:rPr>
              <a:t>A more </a:t>
            </a:r>
            <a:r>
              <a:rPr lang="en-GB" b="1">
                <a:latin typeface="Tahoma"/>
                <a:ea typeface="Tahoma"/>
                <a:cs typeface="Tahoma"/>
              </a:rPr>
              <a:t>collaborative</a:t>
            </a:r>
            <a:r>
              <a:rPr lang="en-GB">
                <a:latin typeface="Tahoma"/>
                <a:ea typeface="Tahoma"/>
                <a:cs typeface="Tahoma"/>
              </a:rPr>
              <a:t> approach.</a:t>
            </a:r>
          </a:p>
          <a:p>
            <a:pPr>
              <a:lnSpc>
                <a:spcPct val="100000"/>
              </a:lnSpc>
            </a:pPr>
            <a:r>
              <a:rPr lang="en-GB">
                <a:latin typeface="Tahoma"/>
                <a:ea typeface="Tahoma"/>
                <a:cs typeface="Tahoma"/>
              </a:rPr>
              <a:t>A </a:t>
            </a:r>
            <a:r>
              <a:rPr lang="en-GB" b="1">
                <a:latin typeface="Tahoma"/>
                <a:ea typeface="Tahoma"/>
                <a:cs typeface="Tahoma"/>
              </a:rPr>
              <a:t>consistent</a:t>
            </a:r>
            <a:r>
              <a:rPr lang="en-GB">
                <a:latin typeface="Tahoma"/>
                <a:ea typeface="Tahoma"/>
                <a:cs typeface="Tahoma"/>
              </a:rPr>
              <a:t> approach to inspection.</a:t>
            </a:r>
          </a:p>
          <a:p>
            <a:pPr>
              <a:lnSpc>
                <a:spcPct val="100000"/>
              </a:lnSpc>
            </a:pPr>
            <a:r>
              <a:rPr lang="en-GB" b="1">
                <a:latin typeface="Tahoma"/>
                <a:ea typeface="Tahoma"/>
                <a:cs typeface="Tahoma"/>
              </a:rPr>
              <a:t>Clear next steps </a:t>
            </a:r>
            <a:r>
              <a:rPr lang="en-GB">
                <a:latin typeface="Tahoma"/>
                <a:ea typeface="Tahoma"/>
                <a:cs typeface="Tahoma"/>
              </a:rPr>
              <a:t>on what to improve.</a:t>
            </a:r>
            <a:endParaRPr lang="en-GB"/>
          </a:p>
          <a:p>
            <a:pPr>
              <a:lnSpc>
                <a:spcPct val="100000"/>
              </a:lnSpc>
            </a:pPr>
            <a:r>
              <a:rPr lang="en-GB">
                <a:latin typeface="Tahoma"/>
                <a:ea typeface="Tahoma"/>
                <a:cs typeface="Tahoma"/>
              </a:rPr>
              <a:t>A continued </a:t>
            </a:r>
            <a:r>
              <a:rPr lang="en-GB" b="1">
                <a:latin typeface="Tahoma"/>
                <a:ea typeface="Tahoma"/>
                <a:cs typeface="Tahoma"/>
              </a:rPr>
              <a:t>focus on well-being</a:t>
            </a:r>
            <a:r>
              <a:rPr lang="en-GB">
                <a:latin typeface="Tahoma"/>
                <a:ea typeface="Tahoma"/>
                <a:cs typeface="Tahoma"/>
              </a:rPr>
              <a:t>. </a:t>
            </a:r>
          </a:p>
          <a:p>
            <a:endParaRPr lang="en-GB" b="1"/>
          </a:p>
        </p:txBody>
      </p:sp>
      <p:pic>
        <p:nvPicPr>
          <p:cNvPr id="6" name="Picture Placeholder 5" descr="A person sitting in front of a group of people&#10;&#10;AI-generated content may be incorrect.">
            <a:extLst>
              <a:ext uri="{FF2B5EF4-FFF2-40B4-BE49-F238E27FC236}">
                <a16:creationId xmlns:a16="http://schemas.microsoft.com/office/drawing/2014/main" id="{4C3E500E-4B77-97D2-EEC6-1B58B52C8276}"/>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a:xfrm>
            <a:off x="1" y="0"/>
            <a:ext cx="4304713" cy="6858000"/>
          </a:xfrm>
        </p:spPr>
      </p:pic>
    </p:spTree>
    <p:extLst>
      <p:ext uri="{BB962C8B-B14F-4D97-AF65-F5344CB8AC3E}">
        <p14:creationId xmlns:p14="http://schemas.microsoft.com/office/powerpoint/2010/main" val="91589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6A99-8F76-0547-7FBF-FA988FC32F9D}"/>
            </a:ext>
          </a:extLst>
        </p:cNvPr>
        <p:cNvGrpSpPr/>
        <p:nvPr/>
      </p:nvGrpSpPr>
      <p:grpSpPr>
        <a:xfrm>
          <a:off x="0" y="0"/>
          <a:ext cx="0" cy="0"/>
          <a:chOff x="0" y="0"/>
          <a:chExt cx="0" cy="0"/>
        </a:xfrm>
      </p:grpSpPr>
      <p:pic>
        <p:nvPicPr>
          <p:cNvPr id="6" name="Picture Placeholder 5" descr="A group of children sitting on the floor&#10;&#10;Description automatically generated">
            <a:extLst>
              <a:ext uri="{FF2B5EF4-FFF2-40B4-BE49-F238E27FC236}">
                <a16:creationId xmlns:a16="http://schemas.microsoft.com/office/drawing/2014/main" id="{9CEAB35C-F519-764A-98A6-7667E9841E71}"/>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655B0F66-F59F-E664-66F5-A12AD6B2411F}"/>
              </a:ext>
            </a:extLst>
          </p:cNvPr>
          <p:cNvSpPr>
            <a:spLocks noGrp="1"/>
          </p:cNvSpPr>
          <p:nvPr>
            <p:ph type="body" sz="quarter" idx="11"/>
          </p:nvPr>
        </p:nvSpPr>
        <p:spPr>
          <a:xfrm>
            <a:off x="469236" y="619540"/>
            <a:ext cx="6235151" cy="914400"/>
          </a:xfrm>
        </p:spPr>
        <p:txBody>
          <a:bodyPr>
            <a:normAutofit/>
          </a:bodyPr>
          <a:lstStyle/>
          <a:p>
            <a:r>
              <a:rPr lang="en-GB" sz="2800"/>
              <a:t>What’s changing for registered early years settings</a:t>
            </a:r>
          </a:p>
        </p:txBody>
      </p:sp>
      <p:sp>
        <p:nvSpPr>
          <p:cNvPr id="3" name="Text Placeholder 2">
            <a:extLst>
              <a:ext uri="{FF2B5EF4-FFF2-40B4-BE49-F238E27FC236}">
                <a16:creationId xmlns:a16="http://schemas.microsoft.com/office/drawing/2014/main" id="{D4585E6D-6A22-3192-B3B5-EE98F875BBF6}"/>
              </a:ext>
            </a:extLst>
          </p:cNvPr>
          <p:cNvSpPr>
            <a:spLocks noGrp="1"/>
          </p:cNvSpPr>
          <p:nvPr>
            <p:ph type="body" sz="quarter" idx="12"/>
          </p:nvPr>
        </p:nvSpPr>
        <p:spPr>
          <a:xfrm>
            <a:off x="468749" y="1682139"/>
            <a:ext cx="5979746" cy="3493721"/>
          </a:xfrm>
        </p:spPr>
        <p:txBody>
          <a:bodyPr>
            <a:noAutofit/>
          </a:bodyPr>
          <a:lstStyle/>
          <a:p>
            <a:pPr marL="0" indent="0">
              <a:buNone/>
            </a:pPr>
            <a:r>
              <a:rPr kumimoji="0" lang="en-GB" sz="1800" b="0" i="0" u="none" strike="noStrike" kern="1200" cap="none" spc="0" normalizeH="0" baseline="0" noProof="0">
                <a:ln>
                  <a:noFill/>
                </a:ln>
                <a:solidFill>
                  <a:srgbClr val="221E5B"/>
                </a:solidFill>
                <a:effectLst/>
                <a:uLnTx/>
                <a:uFillTx/>
                <a:latin typeface="Tahoma" panose="020B0604030504040204" pitchFamily="34" charset="0"/>
                <a:ea typeface="Tahoma" panose="020B0604030504040204" pitchFamily="34" charset="0"/>
                <a:cs typeface="Tahoma" panose="020B0604030504040204" pitchFamily="34" charset="0"/>
              </a:rPr>
              <a:t>Inspectors will:</a:t>
            </a:r>
          </a:p>
          <a:p>
            <a:r>
              <a:rPr lang="en-GB" sz="1800">
                <a:solidFill>
                  <a:srgbClr val="221E5B"/>
                </a:solidFill>
              </a:rPr>
              <a:t>c</a:t>
            </a:r>
            <a:r>
              <a:rPr kumimoji="0" lang="en-GB" sz="1800" b="0" i="0" u="none" strike="noStrike" kern="1200" cap="none" spc="0" normalizeH="0" baseline="0" noProof="0" err="1">
                <a:ln>
                  <a:noFill/>
                </a:ln>
                <a:solidFill>
                  <a:srgbClr val="221E5B"/>
                </a:solidFill>
                <a:effectLst/>
                <a:uLnTx/>
                <a:uFillTx/>
                <a:latin typeface="Tahoma" panose="020B0604030504040204" pitchFamily="34" charset="0"/>
                <a:ea typeface="Tahoma" panose="020B0604030504040204" pitchFamily="34" charset="0"/>
                <a:cs typeface="Tahoma" panose="020B0604030504040204" pitchFamily="34" charset="0"/>
              </a:rPr>
              <a:t>onsider</a:t>
            </a:r>
            <a:r>
              <a:rPr kumimoji="0" lang="en-GB" sz="1800" b="0" i="0" u="none" strike="noStrike" kern="1200" cap="none" spc="0" normalizeH="0" baseline="0" noProof="0">
                <a:ln>
                  <a:noFill/>
                </a:ln>
                <a:solidFill>
                  <a:srgbClr val="221E5B"/>
                </a:solidFill>
                <a:effectLst/>
                <a:uLnTx/>
                <a:uFillTx/>
                <a:latin typeface="Tahoma" panose="020B0604030504040204" pitchFamily="34" charset="0"/>
                <a:ea typeface="Tahoma" panose="020B0604030504040204" pitchFamily="34" charset="0"/>
                <a:cs typeface="Tahoma" panose="020B0604030504040204" pitchFamily="34" charset="0"/>
              </a:rPr>
              <a:t> data in understanding the provider’s context</a:t>
            </a:r>
          </a:p>
          <a:p>
            <a:r>
              <a:rPr lang="en-GB" sz="1800">
                <a:solidFill>
                  <a:srgbClr val="221E5B"/>
                </a:solidFill>
              </a:rPr>
              <a:t>make the notification call before 10am</a:t>
            </a:r>
          </a:p>
          <a:p>
            <a:r>
              <a:rPr lang="en-GB" sz="1800">
                <a:solidFill>
                  <a:srgbClr val="221E5B"/>
                </a:solidFill>
              </a:rPr>
              <a:t>use an email for sharing information before the inspection</a:t>
            </a:r>
          </a:p>
          <a:p>
            <a:r>
              <a:rPr lang="en-GB" sz="1800">
                <a:solidFill>
                  <a:srgbClr val="221E5B"/>
                </a:solidFill>
              </a:rPr>
              <a:t>have a planning call with leaders ahead of the inspection</a:t>
            </a:r>
          </a:p>
          <a:p>
            <a:r>
              <a:rPr lang="en-GB" sz="1800">
                <a:solidFill>
                  <a:srgbClr val="221E5B"/>
                </a:solidFill>
              </a:rPr>
              <a:t>no longer complete a learning walk with leaders</a:t>
            </a:r>
          </a:p>
          <a:p>
            <a:r>
              <a:rPr lang="en-GB" sz="1800">
                <a:solidFill>
                  <a:srgbClr val="221E5B"/>
                </a:solidFill>
              </a:rPr>
              <a:t>make shared observations and have increased and ongoing professional dialogue with leaders throughout the inspection</a:t>
            </a:r>
          </a:p>
          <a:p>
            <a:r>
              <a:rPr lang="en-GB" sz="1800">
                <a:solidFill>
                  <a:srgbClr val="221E5B"/>
                </a:solidFill>
              </a:rPr>
              <a:t>inform childminders of the day they will be inspected</a:t>
            </a:r>
          </a:p>
          <a:p>
            <a:r>
              <a:rPr lang="en-GB" sz="1800">
                <a:solidFill>
                  <a:srgbClr val="221E5B"/>
                </a:solidFill>
              </a:rPr>
              <a:t>no longer grade out-of-school providers ‘met’ or ‘not met’.</a:t>
            </a:r>
          </a:p>
          <a:p>
            <a:endParaRPr lang="en-GB" sz="1800">
              <a:solidFill>
                <a:srgbClr val="221E5B"/>
              </a:solidFill>
            </a:endParaRPr>
          </a:p>
          <a:p>
            <a:endParaRPr kumimoji="0" lang="en-GB" sz="1800" b="0" i="0" u="none" strike="noStrike" kern="1200" cap="none" spc="0" normalizeH="0" baseline="0" noProof="0">
              <a:ln>
                <a:noFill/>
              </a:ln>
              <a:solidFill>
                <a:srgbClr val="221E5B"/>
              </a:solidFill>
              <a:effectLst/>
              <a:uLnTx/>
              <a:uFillTx/>
              <a:latin typeface="Tahoma" panose="020B0604030504040204" pitchFamily="34" charset="0"/>
              <a:ea typeface="Tahoma" panose="020B0604030504040204" pitchFamily="34" charset="0"/>
              <a:cs typeface="Tahoma" panose="020B0604030504040204" pitchFamily="34" charset="0"/>
            </a:endParaRPr>
          </a:p>
          <a:p>
            <a:endParaRPr kumimoji="0" lang="en-GB" sz="1800" b="0" i="0" u="none" strike="noStrike" kern="1200" cap="none" spc="0" normalizeH="0" baseline="0" noProof="0">
              <a:ln>
                <a:noFill/>
              </a:ln>
              <a:solidFill>
                <a:srgbClr val="221E5B"/>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900B0D0B-BFF9-1E56-5970-B1DCF87D1AC5}"/>
              </a:ext>
            </a:extLst>
          </p:cNvPr>
          <p:cNvGrpSpPr/>
          <p:nvPr/>
        </p:nvGrpSpPr>
        <p:grpSpPr>
          <a:xfrm>
            <a:off x="6704387" y="2667000"/>
            <a:ext cx="1525588" cy="1524000"/>
            <a:chOff x="6715316" y="2667000"/>
            <a:chExt cx="1525588" cy="1524000"/>
          </a:xfrm>
        </p:grpSpPr>
        <p:sp>
          <p:nvSpPr>
            <p:cNvPr id="5" name="Oval 4">
              <a:extLst>
                <a:ext uri="{FF2B5EF4-FFF2-40B4-BE49-F238E27FC236}">
                  <a16:creationId xmlns:a16="http://schemas.microsoft.com/office/drawing/2014/main" id="{6053023C-0A0A-861B-BCBC-B3496051C51D}"/>
                </a:ext>
              </a:extLst>
            </p:cNvPr>
            <p:cNvSpPr/>
            <p:nvPr/>
          </p:nvSpPr>
          <p:spPr>
            <a:xfrm>
              <a:off x="6715316" y="2667000"/>
              <a:ext cx="1525588" cy="1524000"/>
            </a:xfrm>
            <a:prstGeom prst="ellipse">
              <a:avLst/>
            </a:prstGeom>
            <a:solidFill>
              <a:schemeClr val="bg1"/>
            </a:solidFill>
            <a:ln>
              <a:solidFill>
                <a:schemeClr val="bg1">
                  <a:lumMod val="95000"/>
                </a:schemeClr>
              </a:solidFill>
            </a:ln>
            <a:effectLst>
              <a:outerShdw blurRad="571500" dist="469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A picture containing logo&#10;&#10;Description automatically generated">
              <a:extLst>
                <a:ext uri="{FF2B5EF4-FFF2-40B4-BE49-F238E27FC236}">
                  <a16:creationId xmlns:a16="http://schemas.microsoft.com/office/drawing/2014/main" id="{B8C8E20C-30A0-E6B5-9B44-117023D19ED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77254" y="3127375"/>
              <a:ext cx="10033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1587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hild holding a magnifying glass over his eye&#10;&#10;AI-generated content may be incorrect.">
            <a:extLst>
              <a:ext uri="{FF2B5EF4-FFF2-40B4-BE49-F238E27FC236}">
                <a16:creationId xmlns:a16="http://schemas.microsoft.com/office/drawing/2014/main" id="{FF190B16-1CD7-07F2-33EE-9A365E0A0996}"/>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0466473-5768-979F-25DC-DAABD17E6AE5}"/>
              </a:ext>
            </a:extLst>
          </p:cNvPr>
          <p:cNvSpPr>
            <a:spLocks noGrp="1"/>
          </p:cNvSpPr>
          <p:nvPr>
            <p:ph type="body" sz="quarter" idx="11"/>
          </p:nvPr>
        </p:nvSpPr>
        <p:spPr/>
        <p:txBody>
          <a:bodyPr/>
          <a:lstStyle/>
          <a:p>
            <a:r>
              <a:rPr lang="en-GB"/>
              <a:t>Outline of session</a:t>
            </a:r>
          </a:p>
        </p:txBody>
      </p:sp>
      <p:sp>
        <p:nvSpPr>
          <p:cNvPr id="4" name="Text Placeholder 3">
            <a:extLst>
              <a:ext uri="{FF2B5EF4-FFF2-40B4-BE49-F238E27FC236}">
                <a16:creationId xmlns:a16="http://schemas.microsoft.com/office/drawing/2014/main" id="{1C9CE830-87D8-D81E-79BC-7F09F1525856}"/>
              </a:ext>
            </a:extLst>
          </p:cNvPr>
          <p:cNvSpPr>
            <a:spLocks noGrp="1"/>
          </p:cNvSpPr>
          <p:nvPr>
            <p:ph type="body" sz="quarter" idx="12"/>
          </p:nvPr>
        </p:nvSpPr>
        <p:spPr>
          <a:xfrm>
            <a:off x="5168900" y="3082924"/>
            <a:ext cx="6299200" cy="3493721"/>
          </a:xfrm>
        </p:spPr>
        <p:txBody>
          <a:bodyPr vert="horz" lIns="91440" tIns="45720" rIns="91440" bIns="45720" rtlCol="0" anchor="t">
            <a:normAutofit/>
          </a:bodyPr>
          <a:lstStyle/>
          <a:p>
            <a:r>
              <a:rPr lang="en-GB">
                <a:latin typeface="Tahoma"/>
                <a:ea typeface="Tahoma"/>
                <a:cs typeface="Tahoma"/>
              </a:rPr>
              <a:t>Our journey so far</a:t>
            </a:r>
          </a:p>
          <a:p>
            <a:r>
              <a:rPr lang="en-GB">
                <a:latin typeface="Tahoma"/>
                <a:ea typeface="Tahoma"/>
                <a:cs typeface="Tahoma"/>
              </a:rPr>
              <a:t>Moving forward: our new approach</a:t>
            </a:r>
          </a:p>
          <a:p>
            <a:r>
              <a:rPr lang="en-GB">
                <a:latin typeface="Tahoma"/>
                <a:ea typeface="Tahoma"/>
                <a:cs typeface="Tahoma"/>
              </a:rPr>
              <a:t>What the changes mean for your setting</a:t>
            </a:r>
            <a:endParaRPr lang="en-US">
              <a:solidFill>
                <a:srgbClr val="000000"/>
              </a:solidFill>
              <a:latin typeface="Tahoma"/>
              <a:ea typeface="Tahoma"/>
              <a:cs typeface="Tahoma"/>
            </a:endParaRPr>
          </a:p>
          <a:p>
            <a:r>
              <a:rPr lang="en-GB">
                <a:latin typeface="Tahoma"/>
                <a:ea typeface="Tahoma"/>
                <a:cs typeface="Tahoma"/>
              </a:rPr>
              <a:t>A steady and assured start</a:t>
            </a:r>
          </a:p>
          <a:p>
            <a:r>
              <a:rPr lang="en-GB">
                <a:latin typeface="Tahoma"/>
                <a:ea typeface="Tahoma"/>
                <a:cs typeface="Tahoma"/>
              </a:rPr>
              <a:t>Measuring impact</a:t>
            </a:r>
          </a:p>
          <a:p>
            <a:r>
              <a:rPr lang="en-GB">
                <a:latin typeface="Tahoma"/>
                <a:ea typeface="Tahoma"/>
                <a:cs typeface="Tahoma"/>
              </a:rPr>
              <a:t>Questions</a:t>
            </a:r>
          </a:p>
          <a:p>
            <a:endParaRPr lang="en-GB"/>
          </a:p>
          <a:p>
            <a:endParaRPr lang="en-GB"/>
          </a:p>
        </p:txBody>
      </p:sp>
    </p:spTree>
    <p:extLst>
      <p:ext uri="{BB962C8B-B14F-4D97-AF65-F5344CB8AC3E}">
        <p14:creationId xmlns:p14="http://schemas.microsoft.com/office/powerpoint/2010/main" val="3841682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7631CE-3563-4A1A-81C3-AC4FA608D199}"/>
              </a:ext>
            </a:extLst>
          </p:cNvPr>
          <p:cNvGrpSpPr/>
          <p:nvPr/>
        </p:nvGrpSpPr>
        <p:grpSpPr>
          <a:xfrm>
            <a:off x="1131388" y="1892295"/>
            <a:ext cx="10013332" cy="4544910"/>
            <a:chOff x="1131388" y="1802142"/>
            <a:chExt cx="10013332" cy="4544910"/>
          </a:xfrm>
        </p:grpSpPr>
        <p:sp>
          <p:nvSpPr>
            <p:cNvPr id="30" name="Freeform 29"/>
            <p:cNvSpPr/>
            <p:nvPr/>
          </p:nvSpPr>
          <p:spPr>
            <a:xfrm>
              <a:off x="4969357" y="2730092"/>
              <a:ext cx="2258194" cy="1129182"/>
            </a:xfrm>
            <a:custGeom>
              <a:avLst/>
              <a:gdLst>
                <a:gd name="connsiteX0" fmla="*/ 1271506 w 2543012"/>
                <a:gd name="connsiteY0" fmla="*/ 0 h 1271601"/>
                <a:gd name="connsiteX1" fmla="*/ 2543012 w 2543012"/>
                <a:gd name="connsiteY1" fmla="*/ 1271506 h 1271601"/>
                <a:gd name="connsiteX2" fmla="*/ 2543003 w 2543012"/>
                <a:gd name="connsiteY2" fmla="*/ 1271601 h 1271601"/>
                <a:gd name="connsiteX3" fmla="*/ 10 w 2543012"/>
                <a:gd name="connsiteY3" fmla="*/ 1271601 h 1271601"/>
                <a:gd name="connsiteX4" fmla="*/ 0 w 2543012"/>
                <a:gd name="connsiteY4" fmla="*/ 1271506 h 1271601"/>
                <a:gd name="connsiteX5" fmla="*/ 1271506 w 2543012"/>
                <a:gd name="connsiteY5" fmla="*/ 0 h 12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3012" h="1271601">
                  <a:moveTo>
                    <a:pt x="1271506" y="0"/>
                  </a:moveTo>
                  <a:cubicBezTo>
                    <a:pt x="1973739" y="0"/>
                    <a:pt x="2543012" y="569273"/>
                    <a:pt x="2543012" y="1271506"/>
                  </a:cubicBezTo>
                  <a:lnTo>
                    <a:pt x="2543003" y="1271601"/>
                  </a:lnTo>
                  <a:lnTo>
                    <a:pt x="10" y="1271601"/>
                  </a:lnTo>
                  <a:lnTo>
                    <a:pt x="0" y="1271506"/>
                  </a:lnTo>
                  <a:cubicBezTo>
                    <a:pt x="0" y="569273"/>
                    <a:pt x="569273" y="0"/>
                    <a:pt x="127150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21"/>
            <p:cNvSpPr/>
            <p:nvPr/>
          </p:nvSpPr>
          <p:spPr>
            <a:xfrm>
              <a:off x="3253897" y="3859106"/>
              <a:ext cx="2007425" cy="1003797"/>
            </a:xfrm>
            <a:custGeom>
              <a:avLst/>
              <a:gdLst>
                <a:gd name="connsiteX0" fmla="*/ 10 w 2260614"/>
                <a:gd name="connsiteY0" fmla="*/ 0 h 1130402"/>
                <a:gd name="connsiteX1" fmla="*/ 2260605 w 2260614"/>
                <a:gd name="connsiteY1" fmla="*/ 0 h 1130402"/>
                <a:gd name="connsiteX2" fmla="*/ 2260614 w 2260614"/>
                <a:gd name="connsiteY2" fmla="*/ 95 h 1130402"/>
                <a:gd name="connsiteX3" fmla="*/ 1130307 w 2260614"/>
                <a:gd name="connsiteY3" fmla="*/ 1130402 h 1130402"/>
                <a:gd name="connsiteX4" fmla="*/ 0 w 2260614"/>
                <a:gd name="connsiteY4" fmla="*/ 95 h 1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614" h="1130402">
                  <a:moveTo>
                    <a:pt x="10" y="0"/>
                  </a:moveTo>
                  <a:lnTo>
                    <a:pt x="2260605" y="0"/>
                  </a:lnTo>
                  <a:lnTo>
                    <a:pt x="2260614" y="95"/>
                  </a:lnTo>
                  <a:cubicBezTo>
                    <a:pt x="2260614" y="624346"/>
                    <a:pt x="1754558" y="1130402"/>
                    <a:pt x="1130307" y="1130402"/>
                  </a:cubicBezTo>
                  <a:cubicBezTo>
                    <a:pt x="506056" y="1130402"/>
                    <a:pt x="0" y="624346"/>
                    <a:pt x="0" y="9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Freeform 23"/>
            <p:cNvSpPr/>
            <p:nvPr/>
          </p:nvSpPr>
          <p:spPr>
            <a:xfrm>
              <a:off x="6930679" y="3859106"/>
              <a:ext cx="2007425" cy="1003797"/>
            </a:xfrm>
            <a:custGeom>
              <a:avLst/>
              <a:gdLst>
                <a:gd name="connsiteX0" fmla="*/ 10 w 2260614"/>
                <a:gd name="connsiteY0" fmla="*/ 0 h 1130402"/>
                <a:gd name="connsiteX1" fmla="*/ 2260604 w 2260614"/>
                <a:gd name="connsiteY1" fmla="*/ 0 h 1130402"/>
                <a:gd name="connsiteX2" fmla="*/ 2260614 w 2260614"/>
                <a:gd name="connsiteY2" fmla="*/ 95 h 1130402"/>
                <a:gd name="connsiteX3" fmla="*/ 1130307 w 2260614"/>
                <a:gd name="connsiteY3" fmla="*/ 1130402 h 1130402"/>
                <a:gd name="connsiteX4" fmla="*/ 0 w 2260614"/>
                <a:gd name="connsiteY4" fmla="*/ 95 h 1130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0614" h="1130402">
                  <a:moveTo>
                    <a:pt x="10" y="0"/>
                  </a:moveTo>
                  <a:lnTo>
                    <a:pt x="2260604" y="0"/>
                  </a:lnTo>
                  <a:lnTo>
                    <a:pt x="2260614" y="95"/>
                  </a:lnTo>
                  <a:cubicBezTo>
                    <a:pt x="2260614" y="624346"/>
                    <a:pt x="1754558" y="1130402"/>
                    <a:pt x="1130307" y="1130402"/>
                  </a:cubicBezTo>
                  <a:cubicBezTo>
                    <a:pt x="506056" y="1130402"/>
                    <a:pt x="0" y="624346"/>
                    <a:pt x="0" y="95"/>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Freeform 25"/>
            <p:cNvSpPr/>
            <p:nvPr/>
          </p:nvSpPr>
          <p:spPr>
            <a:xfrm>
              <a:off x="1543346" y="2855478"/>
              <a:ext cx="2007425" cy="1003795"/>
            </a:xfrm>
            <a:custGeom>
              <a:avLst/>
              <a:gdLst>
                <a:gd name="connsiteX0" fmla="*/ 1130307 w 2260614"/>
                <a:gd name="connsiteY0" fmla="*/ 0 h 1130400"/>
                <a:gd name="connsiteX1" fmla="*/ 2260614 w 2260614"/>
                <a:gd name="connsiteY1" fmla="*/ 1130307 h 1130400"/>
                <a:gd name="connsiteX2" fmla="*/ 2260605 w 2260614"/>
                <a:gd name="connsiteY2" fmla="*/ 1130400 h 1130400"/>
                <a:gd name="connsiteX3" fmla="*/ 10 w 2260614"/>
                <a:gd name="connsiteY3" fmla="*/ 1130400 h 1130400"/>
                <a:gd name="connsiteX4" fmla="*/ 0 w 2260614"/>
                <a:gd name="connsiteY4" fmla="*/ 1130307 h 1130400"/>
                <a:gd name="connsiteX5" fmla="*/ 1130307 w 2260614"/>
                <a:gd name="connsiteY5" fmla="*/ 0 h 11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14" h="1130400">
                  <a:moveTo>
                    <a:pt x="1130307" y="0"/>
                  </a:moveTo>
                  <a:cubicBezTo>
                    <a:pt x="1754558" y="0"/>
                    <a:pt x="2260614" y="506056"/>
                    <a:pt x="2260614" y="1130307"/>
                  </a:cubicBezTo>
                  <a:lnTo>
                    <a:pt x="2260605" y="1130400"/>
                  </a:lnTo>
                  <a:lnTo>
                    <a:pt x="10" y="1130400"/>
                  </a:lnTo>
                  <a:lnTo>
                    <a:pt x="0" y="1130307"/>
                  </a:lnTo>
                  <a:cubicBezTo>
                    <a:pt x="0" y="506056"/>
                    <a:pt x="506056" y="0"/>
                    <a:pt x="113030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Freeform 27"/>
            <p:cNvSpPr/>
            <p:nvPr/>
          </p:nvSpPr>
          <p:spPr>
            <a:xfrm>
              <a:off x="8641230" y="2855478"/>
              <a:ext cx="2007425" cy="1003795"/>
            </a:xfrm>
            <a:custGeom>
              <a:avLst/>
              <a:gdLst>
                <a:gd name="connsiteX0" fmla="*/ 1130307 w 2260614"/>
                <a:gd name="connsiteY0" fmla="*/ 0 h 1130400"/>
                <a:gd name="connsiteX1" fmla="*/ 2260614 w 2260614"/>
                <a:gd name="connsiteY1" fmla="*/ 1130307 h 1130400"/>
                <a:gd name="connsiteX2" fmla="*/ 2260605 w 2260614"/>
                <a:gd name="connsiteY2" fmla="*/ 1130400 h 1130400"/>
                <a:gd name="connsiteX3" fmla="*/ 9 w 2260614"/>
                <a:gd name="connsiteY3" fmla="*/ 1130400 h 1130400"/>
                <a:gd name="connsiteX4" fmla="*/ 0 w 2260614"/>
                <a:gd name="connsiteY4" fmla="*/ 1130307 h 1130400"/>
                <a:gd name="connsiteX5" fmla="*/ 1130307 w 2260614"/>
                <a:gd name="connsiteY5" fmla="*/ 0 h 113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14" h="1130400">
                  <a:moveTo>
                    <a:pt x="1130307" y="0"/>
                  </a:moveTo>
                  <a:cubicBezTo>
                    <a:pt x="1754558" y="0"/>
                    <a:pt x="2260614" y="506056"/>
                    <a:pt x="2260614" y="1130307"/>
                  </a:cubicBezTo>
                  <a:lnTo>
                    <a:pt x="2260605" y="1130400"/>
                  </a:lnTo>
                  <a:lnTo>
                    <a:pt x="9" y="1130400"/>
                  </a:lnTo>
                  <a:lnTo>
                    <a:pt x="0" y="1130307"/>
                  </a:lnTo>
                  <a:cubicBezTo>
                    <a:pt x="0" y="506056"/>
                    <a:pt x="506056" y="0"/>
                    <a:pt x="1130307"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p:nvSpPr>
          <p:spPr>
            <a:xfrm>
              <a:off x="1840219" y="3152350"/>
              <a:ext cx="1413679" cy="1413679"/>
            </a:xfrm>
            <a:prstGeom prst="ellipse">
              <a:avLst/>
            </a:prstGeom>
            <a:solidFill>
              <a:schemeClr val="bg1"/>
            </a:solidFill>
            <a:ln>
              <a:noFill/>
            </a:ln>
            <a:effectLst>
              <a:outerShdw blurRad="508000" dist="266700" dir="5520000" sx="87000" sy="87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a:solidFill>
                  <a:schemeClr val="tx1">
                    <a:lumMod val="75000"/>
                    <a:lumOff val="25000"/>
                  </a:schemeClr>
                </a:solidFill>
                <a:latin typeface="Montserrat" panose="00000500000000000000" pitchFamily="50" charset="0"/>
              </a:endParaRPr>
            </a:p>
          </p:txBody>
        </p:sp>
        <p:sp>
          <p:nvSpPr>
            <p:cNvPr id="15" name="Oval 14"/>
            <p:cNvSpPr/>
            <p:nvPr/>
          </p:nvSpPr>
          <p:spPr>
            <a:xfrm>
              <a:off x="3550771" y="3152350"/>
              <a:ext cx="1413679" cy="1413679"/>
            </a:xfrm>
            <a:prstGeom prst="ellipse">
              <a:avLst/>
            </a:prstGeom>
            <a:solidFill>
              <a:schemeClr val="bg1"/>
            </a:solidFill>
            <a:ln>
              <a:noFill/>
            </a:ln>
            <a:effectLst>
              <a:outerShdw blurRad="508000" dist="266700" dir="5520000" sx="87000" sy="87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a:solidFill>
                  <a:schemeClr val="tx1">
                    <a:lumMod val="75000"/>
                    <a:lumOff val="25000"/>
                  </a:schemeClr>
                </a:solidFill>
                <a:latin typeface="Montserrat" panose="00000500000000000000" pitchFamily="50" charset="0"/>
              </a:endParaRPr>
            </a:p>
          </p:txBody>
        </p:sp>
        <p:sp>
          <p:nvSpPr>
            <p:cNvPr id="12" name="Oval 11"/>
            <p:cNvSpPr/>
            <p:nvPr/>
          </p:nvSpPr>
          <p:spPr>
            <a:xfrm>
              <a:off x="8938104" y="3152350"/>
              <a:ext cx="1413679" cy="1413679"/>
            </a:xfrm>
            <a:prstGeom prst="ellipse">
              <a:avLst/>
            </a:prstGeom>
            <a:solidFill>
              <a:schemeClr val="bg1"/>
            </a:solidFill>
            <a:ln>
              <a:noFill/>
            </a:ln>
            <a:effectLst>
              <a:outerShdw blurRad="508000" dist="266700" dir="5520000" sx="87000" sy="87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a:solidFill>
                  <a:schemeClr val="tx1">
                    <a:lumMod val="75000"/>
                    <a:lumOff val="25000"/>
                  </a:schemeClr>
                </a:solidFill>
                <a:latin typeface="Montserrat" panose="00000500000000000000" pitchFamily="50" charset="0"/>
              </a:endParaRPr>
            </a:p>
          </p:txBody>
        </p:sp>
        <p:sp>
          <p:nvSpPr>
            <p:cNvPr id="9" name="Oval 8"/>
            <p:cNvSpPr/>
            <p:nvPr/>
          </p:nvSpPr>
          <p:spPr>
            <a:xfrm>
              <a:off x="7227552" y="3152350"/>
              <a:ext cx="1413679" cy="1413679"/>
            </a:xfrm>
            <a:prstGeom prst="ellipse">
              <a:avLst/>
            </a:prstGeom>
            <a:solidFill>
              <a:schemeClr val="bg1"/>
            </a:solidFill>
            <a:ln>
              <a:noFill/>
            </a:ln>
            <a:effectLst>
              <a:outerShdw blurRad="508000" dist="266700" dir="5520000" sx="87000" sy="87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spc="-150">
                <a:solidFill>
                  <a:schemeClr val="tx1">
                    <a:lumMod val="75000"/>
                    <a:lumOff val="25000"/>
                  </a:schemeClr>
                </a:solidFill>
                <a:latin typeface="Montserrat" panose="00000500000000000000" pitchFamily="50" charset="0"/>
              </a:endParaRPr>
            </a:p>
          </p:txBody>
        </p:sp>
        <p:grpSp>
          <p:nvGrpSpPr>
            <p:cNvPr id="45" name="Group 44"/>
            <p:cNvGrpSpPr/>
            <p:nvPr/>
          </p:nvGrpSpPr>
          <p:grpSpPr>
            <a:xfrm>
              <a:off x="1131388" y="1802142"/>
              <a:ext cx="2831345" cy="923329"/>
              <a:chOff x="4652211" y="2169095"/>
              <a:chExt cx="2855224" cy="931116"/>
            </a:xfrm>
          </p:grpSpPr>
          <p:sp>
            <p:nvSpPr>
              <p:cNvPr id="46" name="Rectangle 45">
                <a:extLst>
                  <a:ext uri="{FF2B5EF4-FFF2-40B4-BE49-F238E27FC236}">
                    <a16:creationId xmlns:a16="http://schemas.microsoft.com/office/drawing/2014/main" id="{C7E8391F-9293-4C6A-B8C0-24196ED775FA}"/>
                  </a:ext>
                </a:extLst>
              </p:cNvPr>
              <p:cNvSpPr/>
              <p:nvPr/>
            </p:nvSpPr>
            <p:spPr>
              <a:xfrm>
                <a:off x="4652211" y="2484216"/>
                <a:ext cx="2855224" cy="292591"/>
              </a:xfrm>
              <a:prstGeom prst="rect">
                <a:avLst/>
              </a:prstGeom>
            </p:spPr>
            <p:txBody>
              <a:bodyPr wrap="square" lIns="91440" tIns="45720" rIns="91440" bIns="45720" anchor="t">
                <a:spAutoFit/>
              </a:bodyPr>
              <a:lstStyle/>
              <a:p>
                <a:pPr algn="ctr">
                  <a:lnSpc>
                    <a:spcPct val="120000"/>
                  </a:lnSpc>
                </a:pPr>
                <a:endParaRPr lang="en-US" sz="1200">
                  <a:solidFill>
                    <a:srgbClr val="002060"/>
                  </a:solidFill>
                  <a:latin typeface="Tahoma"/>
                  <a:ea typeface="Tahoma"/>
                  <a:cs typeface="Tahoma"/>
                </a:endParaRPr>
              </a:p>
            </p:txBody>
          </p:sp>
          <p:sp>
            <p:nvSpPr>
              <p:cNvPr id="47" name="Rectangle 46">
                <a:extLst>
                  <a:ext uri="{FF2B5EF4-FFF2-40B4-BE49-F238E27FC236}">
                    <a16:creationId xmlns:a16="http://schemas.microsoft.com/office/drawing/2014/main" id="{A4A191C8-51E7-42F4-9F76-4614AF1EA6D7}"/>
                  </a:ext>
                </a:extLst>
              </p:cNvPr>
              <p:cNvSpPr/>
              <p:nvPr/>
            </p:nvSpPr>
            <p:spPr>
              <a:xfrm>
                <a:off x="4887344" y="2169095"/>
                <a:ext cx="2165429" cy="931116"/>
              </a:xfrm>
              <a:prstGeom prst="rect">
                <a:avLst/>
              </a:prstGeom>
            </p:spPr>
            <p:txBody>
              <a:bodyPr wrap="none" lIns="91440" tIns="45720" rIns="91440" bIns="45720" anchor="t">
                <a:spAutoFit/>
              </a:bodyPr>
              <a:lstStyle/>
              <a:p>
                <a:pPr lvl="0" algn="ctr"/>
                <a:r>
                  <a:rPr lang="en-GB" b="1">
                    <a:solidFill>
                      <a:srgbClr val="201562"/>
                    </a:solidFill>
                    <a:latin typeface="Tahoma" panose="020B0604030504040204" pitchFamily="34" charset="0"/>
                    <a:ea typeface="Tahoma" panose="020B0604030504040204" pitchFamily="34" charset="0"/>
                    <a:cs typeface="Tahoma" panose="020B0604030504040204" pitchFamily="34" charset="0"/>
                  </a:rPr>
                  <a:t>Notification call</a:t>
                </a:r>
              </a:p>
              <a:p>
                <a:pPr algn="ctr"/>
                <a:r>
                  <a:rPr lang="en-GB" sz="1200">
                    <a:solidFill>
                      <a:srgbClr val="201562"/>
                    </a:solidFill>
                    <a:latin typeface="Tahoma"/>
                    <a:ea typeface="Tahoma"/>
                    <a:cs typeface="Tahoma"/>
                  </a:rPr>
                  <a:t>To notify the setting of </a:t>
                </a:r>
                <a:endParaRPr lang="en-GB" sz="1200">
                  <a:solidFill>
                    <a:srgbClr val="201562"/>
                  </a:solidFill>
                  <a:latin typeface="Tahoma" panose="020B0604030504040204" pitchFamily="34" charset="0"/>
                  <a:ea typeface="Tahoma" panose="020B0604030504040204" pitchFamily="34" charset="0"/>
                  <a:cs typeface="Tahoma" panose="020B0604030504040204" pitchFamily="34" charset="0"/>
                </a:endParaRPr>
              </a:p>
              <a:p>
                <a:pPr algn="ctr"/>
                <a:r>
                  <a:rPr lang="en-GB" sz="1200">
                    <a:solidFill>
                      <a:srgbClr val="201562"/>
                    </a:solidFill>
                    <a:latin typeface="Tahoma"/>
                    <a:ea typeface="Tahoma"/>
                    <a:cs typeface="Tahoma"/>
                  </a:rPr>
                  <a:t>their inspection and arrange </a:t>
                </a:r>
                <a:endParaRPr lang="en-GB" sz="1200">
                  <a:solidFill>
                    <a:srgbClr val="201562"/>
                  </a:solidFill>
                  <a:latin typeface="Tahoma" panose="020B0604030504040204" pitchFamily="34" charset="0"/>
                  <a:ea typeface="Tahoma" panose="020B0604030504040204" pitchFamily="34" charset="0"/>
                  <a:cs typeface="Tahoma" panose="020B0604030504040204" pitchFamily="34" charset="0"/>
                </a:endParaRPr>
              </a:p>
              <a:p>
                <a:pPr algn="ctr"/>
                <a:r>
                  <a:rPr lang="en-GB" sz="1200">
                    <a:solidFill>
                      <a:srgbClr val="201562"/>
                    </a:solidFill>
                    <a:latin typeface="Tahoma"/>
                    <a:ea typeface="Tahoma"/>
                    <a:cs typeface="Tahoma"/>
                  </a:rPr>
                  <a:t>the planning call</a:t>
                </a:r>
                <a:endParaRPr lang="en-GB" sz="1200">
                  <a:solidFill>
                    <a:srgbClr val="20156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8" name="Group 47"/>
            <p:cNvGrpSpPr/>
            <p:nvPr/>
          </p:nvGrpSpPr>
          <p:grpSpPr>
            <a:xfrm>
              <a:off x="8145180" y="1802142"/>
              <a:ext cx="2999540" cy="1045828"/>
              <a:chOff x="4567411" y="2169095"/>
              <a:chExt cx="3024839" cy="1054648"/>
            </a:xfrm>
          </p:grpSpPr>
          <p:sp>
            <p:nvSpPr>
              <p:cNvPr id="49" name="Rectangle 48">
                <a:extLst>
                  <a:ext uri="{FF2B5EF4-FFF2-40B4-BE49-F238E27FC236}">
                    <a16:creationId xmlns:a16="http://schemas.microsoft.com/office/drawing/2014/main" id="{C7E8391F-9293-4C6A-B8C0-24196ED775FA}"/>
                  </a:ext>
                </a:extLst>
              </p:cNvPr>
              <p:cNvSpPr/>
              <p:nvPr/>
            </p:nvSpPr>
            <p:spPr>
              <a:xfrm>
                <a:off x="4652211" y="2484216"/>
                <a:ext cx="2855224" cy="739527"/>
              </a:xfrm>
              <a:prstGeom prst="rect">
                <a:avLst/>
              </a:prstGeom>
            </p:spPr>
            <p:txBody>
              <a:bodyPr wrap="square" lIns="91440" tIns="45720" rIns="91440" bIns="45720" anchor="t">
                <a:spAutoFit/>
              </a:bodyPr>
              <a:lstStyle/>
              <a:p>
                <a:pPr algn="ctr">
                  <a:lnSpc>
                    <a:spcPct val="120000"/>
                  </a:lnSpc>
                </a:pPr>
                <a:r>
                  <a:rPr lang="en-US" sz="1200">
                    <a:solidFill>
                      <a:srgbClr val="201562"/>
                    </a:solidFill>
                    <a:latin typeface="Tahoma"/>
                    <a:ea typeface="Tahoma"/>
                    <a:cs typeface="Tahoma"/>
                  </a:rPr>
                  <a:t>To enable the inspector to gather evidence relevant to the areas of inspection focus. </a:t>
                </a:r>
              </a:p>
            </p:txBody>
          </p:sp>
          <p:sp>
            <p:nvSpPr>
              <p:cNvPr id="50" name="Rectangle 49">
                <a:extLst>
                  <a:ext uri="{FF2B5EF4-FFF2-40B4-BE49-F238E27FC236}">
                    <a16:creationId xmlns:a16="http://schemas.microsoft.com/office/drawing/2014/main" id="{A4A191C8-51E7-42F4-9F76-4614AF1EA6D7}"/>
                  </a:ext>
                </a:extLst>
              </p:cNvPr>
              <p:cNvSpPr/>
              <p:nvPr/>
            </p:nvSpPr>
            <p:spPr>
              <a:xfrm>
                <a:off x="4567411" y="2169095"/>
                <a:ext cx="3024839" cy="372447"/>
              </a:xfrm>
              <a:prstGeom prst="rect">
                <a:avLst/>
              </a:prstGeom>
            </p:spPr>
            <p:txBody>
              <a:bodyPr wrap="none">
                <a:spAutoFit/>
              </a:bodyPr>
              <a:lstStyle/>
              <a:p>
                <a:pPr lvl="0" algn="ctr"/>
                <a:r>
                  <a:rPr lang="en-GB" b="1">
                    <a:solidFill>
                      <a:srgbClr val="201562"/>
                    </a:solidFill>
                    <a:latin typeface="Tahoma" panose="020B0604030504040204" pitchFamily="34" charset="0"/>
                    <a:ea typeface="Tahoma" panose="020B0604030504040204" pitchFamily="34" charset="0"/>
                    <a:cs typeface="Tahoma" panose="020B0604030504040204" pitchFamily="34" charset="0"/>
                  </a:rPr>
                  <a:t>Timetable for inspection</a:t>
                </a:r>
                <a:endParaRPr lang="en-IN" b="1">
                  <a:solidFill>
                    <a:srgbClr val="20156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1" name="Group 50"/>
            <p:cNvGrpSpPr/>
            <p:nvPr/>
          </p:nvGrpSpPr>
          <p:grpSpPr>
            <a:xfrm>
              <a:off x="2841937" y="5072704"/>
              <a:ext cx="2831344" cy="602630"/>
              <a:chOff x="4652211" y="2169095"/>
              <a:chExt cx="2855224" cy="607712"/>
            </a:xfrm>
          </p:grpSpPr>
          <p:sp>
            <p:nvSpPr>
              <p:cNvPr id="52" name="Rectangle 51">
                <a:extLst>
                  <a:ext uri="{FF2B5EF4-FFF2-40B4-BE49-F238E27FC236}">
                    <a16:creationId xmlns:a16="http://schemas.microsoft.com/office/drawing/2014/main" id="{C7E8391F-9293-4C6A-B8C0-24196ED775FA}"/>
                  </a:ext>
                </a:extLst>
              </p:cNvPr>
              <p:cNvSpPr/>
              <p:nvPr/>
            </p:nvSpPr>
            <p:spPr>
              <a:xfrm>
                <a:off x="4652211" y="2484216"/>
                <a:ext cx="2855224" cy="292591"/>
              </a:xfrm>
              <a:prstGeom prst="rect">
                <a:avLst/>
              </a:prstGeom>
            </p:spPr>
            <p:txBody>
              <a:bodyPr wrap="square" lIns="91440" tIns="45720" rIns="91440" bIns="45720" anchor="t">
                <a:spAutoFit/>
              </a:bodyPr>
              <a:lstStyle/>
              <a:p>
                <a:pPr algn="ctr">
                  <a:lnSpc>
                    <a:spcPct val="120000"/>
                  </a:lnSpc>
                </a:pPr>
                <a:endParaRPr lang="en-US" sz="1200">
                  <a:solidFill>
                    <a:srgbClr val="002060"/>
                  </a:solidFill>
                  <a:latin typeface="Tahoma"/>
                  <a:ea typeface="Tahoma"/>
                  <a:cs typeface="Tahoma"/>
                </a:endParaRPr>
              </a:p>
            </p:txBody>
          </p:sp>
          <p:sp>
            <p:nvSpPr>
              <p:cNvPr id="53" name="Rectangle 52">
                <a:extLst>
                  <a:ext uri="{FF2B5EF4-FFF2-40B4-BE49-F238E27FC236}">
                    <a16:creationId xmlns:a16="http://schemas.microsoft.com/office/drawing/2014/main" id="{A4A191C8-51E7-42F4-9F76-4614AF1EA6D7}"/>
                  </a:ext>
                </a:extLst>
              </p:cNvPr>
              <p:cNvSpPr/>
              <p:nvPr/>
            </p:nvSpPr>
            <p:spPr>
              <a:xfrm>
                <a:off x="5986679" y="2169095"/>
                <a:ext cx="186289" cy="372447"/>
              </a:xfrm>
              <a:prstGeom prst="rect">
                <a:avLst/>
              </a:prstGeom>
            </p:spPr>
            <p:txBody>
              <a:bodyPr wrap="none" lIns="91440" tIns="45720" rIns="91440" bIns="45720" anchor="t">
                <a:spAutoFit/>
              </a:bodyPr>
              <a:lstStyle/>
              <a:p>
                <a:pPr lvl="0" algn="ctr"/>
                <a:endParaRPr lang="en-GB" b="1">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4" name="Group 53"/>
            <p:cNvGrpSpPr/>
            <p:nvPr/>
          </p:nvGrpSpPr>
          <p:grpSpPr>
            <a:xfrm>
              <a:off x="6518719" y="5072700"/>
              <a:ext cx="2831344" cy="1274352"/>
              <a:chOff x="4652211" y="2169095"/>
              <a:chExt cx="2855224" cy="1285101"/>
            </a:xfrm>
          </p:grpSpPr>
          <p:sp>
            <p:nvSpPr>
              <p:cNvPr id="55" name="Rectangle 54">
                <a:extLst>
                  <a:ext uri="{FF2B5EF4-FFF2-40B4-BE49-F238E27FC236}">
                    <a16:creationId xmlns:a16="http://schemas.microsoft.com/office/drawing/2014/main" id="{C7E8391F-9293-4C6A-B8C0-24196ED775FA}"/>
                  </a:ext>
                </a:extLst>
              </p:cNvPr>
              <p:cNvSpPr/>
              <p:nvPr/>
            </p:nvSpPr>
            <p:spPr>
              <a:xfrm>
                <a:off x="4652211" y="2491200"/>
                <a:ext cx="2855224" cy="962996"/>
              </a:xfrm>
              <a:prstGeom prst="rect">
                <a:avLst/>
              </a:prstGeom>
            </p:spPr>
            <p:txBody>
              <a:bodyPr wrap="square" lIns="91440" tIns="45720" rIns="91440" bIns="45720" anchor="t">
                <a:spAutoFit/>
              </a:bodyPr>
              <a:lstStyle/>
              <a:p>
                <a:pPr algn="ctr">
                  <a:lnSpc>
                    <a:spcPct val="120000"/>
                  </a:lnSpc>
                </a:pPr>
                <a:r>
                  <a:rPr lang="en-GB" sz="1200">
                    <a:solidFill>
                      <a:srgbClr val="201562"/>
                    </a:solidFill>
                    <a:latin typeface="Tahoma"/>
                    <a:ea typeface="Tahoma"/>
                    <a:cs typeface="Tahoma"/>
                  </a:rPr>
                  <a:t>The inspector will work collaboratively with leaders to identify any necessary reasonable adjustments and understand the context of the setting</a:t>
                </a:r>
                <a:endParaRPr lang="en-US" sz="1200">
                  <a:solidFill>
                    <a:srgbClr val="201562"/>
                  </a:solidFill>
                  <a:latin typeface="Tahoma" panose="020B0604030504040204" pitchFamily="34" charset="0"/>
                  <a:ea typeface="Tahoma" panose="020B0604030504040204" pitchFamily="34" charset="0"/>
                  <a:cs typeface="Tahoma" panose="020B0604030504040204" pitchFamily="34" charset="0"/>
                </a:endParaRPr>
              </a:p>
            </p:txBody>
          </p:sp>
          <p:sp>
            <p:nvSpPr>
              <p:cNvPr id="56" name="Rectangle 55">
                <a:extLst>
                  <a:ext uri="{FF2B5EF4-FFF2-40B4-BE49-F238E27FC236}">
                    <a16:creationId xmlns:a16="http://schemas.microsoft.com/office/drawing/2014/main" id="{A4A191C8-51E7-42F4-9F76-4614AF1EA6D7}"/>
                  </a:ext>
                </a:extLst>
              </p:cNvPr>
              <p:cNvSpPr/>
              <p:nvPr/>
            </p:nvSpPr>
            <p:spPr>
              <a:xfrm>
                <a:off x="5239878" y="2169095"/>
                <a:ext cx="1679891" cy="372447"/>
              </a:xfrm>
              <a:prstGeom prst="rect">
                <a:avLst/>
              </a:prstGeom>
            </p:spPr>
            <p:txBody>
              <a:bodyPr wrap="none" lIns="91440" tIns="45720" rIns="91440" bIns="45720" anchor="t">
                <a:spAutoFit/>
              </a:bodyPr>
              <a:lstStyle/>
              <a:p>
                <a:pPr lvl="0" algn="ctr"/>
                <a:r>
                  <a:rPr lang="en-GB" b="1">
                    <a:solidFill>
                      <a:srgbClr val="201562"/>
                    </a:solidFill>
                    <a:latin typeface="Tahoma"/>
                    <a:ea typeface="Tahoma"/>
                    <a:cs typeface="Tahoma"/>
                  </a:rPr>
                  <a:t>Planning call</a:t>
                </a:r>
                <a:endParaRPr lang="en-IN" b="1">
                  <a:solidFill>
                    <a:srgbClr val="201562"/>
                  </a:solidFill>
                  <a:latin typeface="Tahoma" panose="020B0604030504040204" pitchFamily="34" charset="0"/>
                  <a:ea typeface="Tahoma" panose="020B0604030504040204" pitchFamily="34" charset="0"/>
                  <a:cs typeface="Tahoma" panose="020B0604030504040204" pitchFamily="34" charset="0"/>
                </a:endParaRPr>
              </a:p>
            </p:txBody>
          </p:sp>
        </p:grpSp>
      </p:grpSp>
      <p:sp>
        <p:nvSpPr>
          <p:cNvPr id="2" name="Content Placeholder 2">
            <a:extLst>
              <a:ext uri="{FF2B5EF4-FFF2-40B4-BE49-F238E27FC236}">
                <a16:creationId xmlns:a16="http://schemas.microsoft.com/office/drawing/2014/main" id="{EFB3F175-D3C6-C7F3-F6EF-430905E12E7B}"/>
              </a:ext>
            </a:extLst>
          </p:cNvPr>
          <p:cNvSpPr txBox="1">
            <a:spLocks/>
          </p:cNvSpPr>
          <p:nvPr/>
        </p:nvSpPr>
        <p:spPr>
          <a:xfrm>
            <a:off x="2121095" y="757824"/>
            <a:ext cx="7949809" cy="914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2060"/>
              </a:buClr>
              <a:buNone/>
            </a:pPr>
            <a:r>
              <a:rPr lang="en-GB" sz="3200" b="1">
                <a:solidFill>
                  <a:srgbClr val="201562"/>
                </a:solidFill>
                <a:latin typeface="Tahoma" panose="020B0604030504040204" pitchFamily="34" charset="0"/>
                <a:ea typeface="Tahoma" panose="020B0604030504040204" pitchFamily="34" charset="0"/>
                <a:cs typeface="Tahoma" panose="020B0604030504040204" pitchFamily="34" charset="0"/>
              </a:rPr>
              <a:t>Before an inspector arrives</a:t>
            </a:r>
          </a:p>
        </p:txBody>
      </p:sp>
      <p:grpSp>
        <p:nvGrpSpPr>
          <p:cNvPr id="5" name="Group 4">
            <a:extLst>
              <a:ext uri="{FF2B5EF4-FFF2-40B4-BE49-F238E27FC236}">
                <a16:creationId xmlns:a16="http://schemas.microsoft.com/office/drawing/2014/main" id="{7E2F5118-CB9D-6323-F696-7E10A855C73E}"/>
              </a:ext>
            </a:extLst>
          </p:cNvPr>
          <p:cNvGrpSpPr/>
          <p:nvPr/>
        </p:nvGrpSpPr>
        <p:grpSpPr>
          <a:xfrm>
            <a:off x="5269575" y="3178716"/>
            <a:ext cx="1663200" cy="1663200"/>
            <a:chOff x="6715316" y="2667000"/>
            <a:chExt cx="1525588" cy="1524000"/>
          </a:xfrm>
        </p:grpSpPr>
        <p:sp>
          <p:nvSpPr>
            <p:cNvPr id="6" name="Oval 5">
              <a:extLst>
                <a:ext uri="{FF2B5EF4-FFF2-40B4-BE49-F238E27FC236}">
                  <a16:creationId xmlns:a16="http://schemas.microsoft.com/office/drawing/2014/main" id="{9A989E94-5981-1469-CABA-5993D81E3CF6}"/>
                </a:ext>
              </a:extLst>
            </p:cNvPr>
            <p:cNvSpPr/>
            <p:nvPr/>
          </p:nvSpPr>
          <p:spPr>
            <a:xfrm>
              <a:off x="6715316" y="2667000"/>
              <a:ext cx="1525588" cy="1524000"/>
            </a:xfrm>
            <a:prstGeom prst="ellipse">
              <a:avLst/>
            </a:prstGeom>
            <a:solidFill>
              <a:schemeClr val="bg1"/>
            </a:solidFill>
            <a:ln>
              <a:solidFill>
                <a:schemeClr val="bg1">
                  <a:lumMod val="95000"/>
                </a:schemeClr>
              </a:solidFill>
            </a:ln>
            <a:effectLst>
              <a:outerShdw blurRad="571500" dist="469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A picture containing logo&#10;&#10;Description automatically generated">
              <a:extLst>
                <a:ext uri="{FF2B5EF4-FFF2-40B4-BE49-F238E27FC236}">
                  <a16:creationId xmlns:a16="http://schemas.microsoft.com/office/drawing/2014/main" id="{45270719-4CCD-A7FA-A5EF-7405E4861A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77254" y="3127375"/>
              <a:ext cx="10033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2C986413-A1BB-126F-0AF2-B9F19D6A6DD7}"/>
              </a:ext>
            </a:extLst>
          </p:cNvPr>
          <p:cNvGrpSpPr/>
          <p:nvPr/>
        </p:nvGrpSpPr>
        <p:grpSpPr>
          <a:xfrm>
            <a:off x="7631178" y="3651602"/>
            <a:ext cx="606425" cy="595313"/>
            <a:chOff x="8164513" y="3502025"/>
            <a:chExt cx="606425" cy="595313"/>
          </a:xfrm>
          <a:solidFill>
            <a:srgbClr val="201562"/>
          </a:solidFill>
        </p:grpSpPr>
        <p:sp>
          <p:nvSpPr>
            <p:cNvPr id="10" name="Freeform 93">
              <a:extLst>
                <a:ext uri="{FF2B5EF4-FFF2-40B4-BE49-F238E27FC236}">
                  <a16:creationId xmlns:a16="http://schemas.microsoft.com/office/drawing/2014/main" id="{BA3A17D9-A594-A23C-AD61-BE674BAEB8F9}"/>
                </a:ext>
              </a:extLst>
            </p:cNvPr>
            <p:cNvSpPr>
              <a:spLocks/>
            </p:cNvSpPr>
            <p:nvPr/>
          </p:nvSpPr>
          <p:spPr bwMode="auto">
            <a:xfrm>
              <a:off x="8164513" y="3681413"/>
              <a:ext cx="404813" cy="415925"/>
            </a:xfrm>
            <a:custGeom>
              <a:avLst/>
              <a:gdLst>
                <a:gd name="T0" fmla="*/ 140 w 144"/>
                <a:gd name="T1" fmla="*/ 74 h 148"/>
                <a:gd name="T2" fmla="*/ 110 w 144"/>
                <a:gd name="T3" fmla="*/ 108 h 148"/>
                <a:gd name="T4" fmla="*/ 66 w 144"/>
                <a:gd name="T5" fmla="*/ 108 h 148"/>
                <a:gd name="T6" fmla="*/ 62 w 144"/>
                <a:gd name="T7" fmla="*/ 108 h 148"/>
                <a:gd name="T8" fmla="*/ 62 w 144"/>
                <a:gd name="T9" fmla="*/ 112 h 148"/>
                <a:gd name="T10" fmla="*/ 36 w 144"/>
                <a:gd name="T11" fmla="*/ 143 h 148"/>
                <a:gd name="T12" fmla="*/ 46 w 144"/>
                <a:gd name="T13" fmla="*/ 112 h 148"/>
                <a:gd name="T14" fmla="*/ 46 w 144"/>
                <a:gd name="T15" fmla="*/ 108 h 148"/>
                <a:gd name="T16" fmla="*/ 42 w 144"/>
                <a:gd name="T17" fmla="*/ 108 h 148"/>
                <a:gd name="T18" fmla="*/ 38 w 144"/>
                <a:gd name="T19" fmla="*/ 108 h 148"/>
                <a:gd name="T20" fmla="*/ 4 w 144"/>
                <a:gd name="T21" fmla="*/ 74 h 148"/>
                <a:gd name="T22" fmla="*/ 4 w 144"/>
                <a:gd name="T23" fmla="*/ 34 h 148"/>
                <a:gd name="T24" fmla="*/ 38 w 144"/>
                <a:gd name="T25" fmla="*/ 4 h 148"/>
                <a:gd name="T26" fmla="*/ 68 w 144"/>
                <a:gd name="T27" fmla="*/ 4 h 148"/>
                <a:gd name="T28" fmla="*/ 68 w 144"/>
                <a:gd name="T29" fmla="*/ 0 h 148"/>
                <a:gd name="T30" fmla="*/ 38 w 144"/>
                <a:gd name="T31" fmla="*/ 0 h 148"/>
                <a:gd name="T32" fmla="*/ 0 w 144"/>
                <a:gd name="T33" fmla="*/ 34 h 148"/>
                <a:gd name="T34" fmla="*/ 0 w 144"/>
                <a:gd name="T35" fmla="*/ 74 h 148"/>
                <a:gd name="T36" fmla="*/ 38 w 144"/>
                <a:gd name="T37" fmla="*/ 112 h 148"/>
                <a:gd name="T38" fmla="*/ 42 w 144"/>
                <a:gd name="T39" fmla="*/ 112 h 148"/>
                <a:gd name="T40" fmla="*/ 22 w 144"/>
                <a:gd name="T41" fmla="*/ 148 h 148"/>
                <a:gd name="T42" fmla="*/ 66 w 144"/>
                <a:gd name="T43" fmla="*/ 112 h 148"/>
                <a:gd name="T44" fmla="*/ 110 w 144"/>
                <a:gd name="T45" fmla="*/ 112 h 148"/>
                <a:gd name="T46" fmla="*/ 144 w 144"/>
                <a:gd name="T47" fmla="*/ 74 h 148"/>
                <a:gd name="T48" fmla="*/ 144 w 144"/>
                <a:gd name="T49" fmla="*/ 44 h 148"/>
                <a:gd name="T50" fmla="*/ 140 w 144"/>
                <a:gd name="T51" fmla="*/ 44 h 148"/>
                <a:gd name="T52" fmla="*/ 140 w 144"/>
                <a:gd name="T53"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8">
                  <a:moveTo>
                    <a:pt x="140" y="74"/>
                  </a:moveTo>
                  <a:cubicBezTo>
                    <a:pt x="140" y="93"/>
                    <a:pt x="127" y="108"/>
                    <a:pt x="110" y="108"/>
                  </a:cubicBezTo>
                  <a:cubicBezTo>
                    <a:pt x="66" y="108"/>
                    <a:pt x="66" y="108"/>
                    <a:pt x="66" y="108"/>
                  </a:cubicBezTo>
                  <a:cubicBezTo>
                    <a:pt x="62" y="108"/>
                    <a:pt x="62" y="108"/>
                    <a:pt x="62" y="108"/>
                  </a:cubicBezTo>
                  <a:cubicBezTo>
                    <a:pt x="62" y="112"/>
                    <a:pt x="62" y="112"/>
                    <a:pt x="62" y="112"/>
                  </a:cubicBezTo>
                  <a:cubicBezTo>
                    <a:pt x="60" y="129"/>
                    <a:pt x="52" y="139"/>
                    <a:pt x="36" y="143"/>
                  </a:cubicBezTo>
                  <a:cubicBezTo>
                    <a:pt x="44" y="134"/>
                    <a:pt x="45" y="123"/>
                    <a:pt x="46" y="112"/>
                  </a:cubicBezTo>
                  <a:cubicBezTo>
                    <a:pt x="46" y="108"/>
                    <a:pt x="46" y="108"/>
                    <a:pt x="46" y="108"/>
                  </a:cubicBezTo>
                  <a:cubicBezTo>
                    <a:pt x="42" y="108"/>
                    <a:pt x="42" y="108"/>
                    <a:pt x="42" y="108"/>
                  </a:cubicBezTo>
                  <a:cubicBezTo>
                    <a:pt x="38" y="108"/>
                    <a:pt x="38" y="108"/>
                    <a:pt x="38" y="108"/>
                  </a:cubicBezTo>
                  <a:cubicBezTo>
                    <a:pt x="21" y="108"/>
                    <a:pt x="4" y="91"/>
                    <a:pt x="4" y="74"/>
                  </a:cubicBezTo>
                  <a:cubicBezTo>
                    <a:pt x="4" y="34"/>
                    <a:pt x="4" y="34"/>
                    <a:pt x="4" y="34"/>
                  </a:cubicBezTo>
                  <a:cubicBezTo>
                    <a:pt x="4" y="17"/>
                    <a:pt x="19" y="4"/>
                    <a:pt x="38" y="4"/>
                  </a:cubicBezTo>
                  <a:cubicBezTo>
                    <a:pt x="68" y="4"/>
                    <a:pt x="68" y="4"/>
                    <a:pt x="68" y="4"/>
                  </a:cubicBezTo>
                  <a:cubicBezTo>
                    <a:pt x="68" y="0"/>
                    <a:pt x="68" y="0"/>
                    <a:pt x="68" y="0"/>
                  </a:cubicBezTo>
                  <a:cubicBezTo>
                    <a:pt x="38" y="0"/>
                    <a:pt x="38" y="0"/>
                    <a:pt x="38" y="0"/>
                  </a:cubicBezTo>
                  <a:cubicBezTo>
                    <a:pt x="18" y="0"/>
                    <a:pt x="0" y="14"/>
                    <a:pt x="0" y="34"/>
                  </a:cubicBezTo>
                  <a:cubicBezTo>
                    <a:pt x="0" y="74"/>
                    <a:pt x="0" y="74"/>
                    <a:pt x="0" y="74"/>
                  </a:cubicBezTo>
                  <a:cubicBezTo>
                    <a:pt x="0" y="94"/>
                    <a:pt x="18" y="112"/>
                    <a:pt x="38" y="112"/>
                  </a:cubicBezTo>
                  <a:cubicBezTo>
                    <a:pt x="42" y="112"/>
                    <a:pt x="42" y="112"/>
                    <a:pt x="42" y="112"/>
                  </a:cubicBezTo>
                  <a:cubicBezTo>
                    <a:pt x="41" y="128"/>
                    <a:pt x="38" y="140"/>
                    <a:pt x="22" y="148"/>
                  </a:cubicBezTo>
                  <a:cubicBezTo>
                    <a:pt x="45" y="148"/>
                    <a:pt x="63" y="140"/>
                    <a:pt x="66" y="112"/>
                  </a:cubicBezTo>
                  <a:cubicBezTo>
                    <a:pt x="110" y="112"/>
                    <a:pt x="110" y="112"/>
                    <a:pt x="110" y="112"/>
                  </a:cubicBezTo>
                  <a:cubicBezTo>
                    <a:pt x="130" y="112"/>
                    <a:pt x="144" y="94"/>
                    <a:pt x="144" y="74"/>
                  </a:cubicBezTo>
                  <a:cubicBezTo>
                    <a:pt x="144" y="44"/>
                    <a:pt x="144" y="44"/>
                    <a:pt x="144" y="44"/>
                  </a:cubicBezTo>
                  <a:cubicBezTo>
                    <a:pt x="140" y="44"/>
                    <a:pt x="140" y="44"/>
                    <a:pt x="140" y="44"/>
                  </a:cubicBezTo>
                  <a:lnTo>
                    <a:pt x="140" y="7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94">
              <a:extLst>
                <a:ext uri="{FF2B5EF4-FFF2-40B4-BE49-F238E27FC236}">
                  <a16:creationId xmlns:a16="http://schemas.microsoft.com/office/drawing/2014/main" id="{3192C44B-1C4B-9975-463B-82C9EA3A94E0}"/>
                </a:ext>
              </a:extLst>
            </p:cNvPr>
            <p:cNvSpPr>
              <a:spLocks noEditPoints="1"/>
            </p:cNvSpPr>
            <p:nvPr/>
          </p:nvSpPr>
          <p:spPr bwMode="auto">
            <a:xfrm>
              <a:off x="8367713" y="3502025"/>
              <a:ext cx="403225" cy="392113"/>
            </a:xfrm>
            <a:custGeom>
              <a:avLst/>
              <a:gdLst>
                <a:gd name="T0" fmla="*/ 114 w 144"/>
                <a:gd name="T1" fmla="*/ 0 h 140"/>
                <a:gd name="T2" fmla="*/ 34 w 144"/>
                <a:gd name="T3" fmla="*/ 0 h 140"/>
                <a:gd name="T4" fmla="*/ 0 w 144"/>
                <a:gd name="T5" fmla="*/ 30 h 140"/>
                <a:gd name="T6" fmla="*/ 0 w 144"/>
                <a:gd name="T7" fmla="*/ 70 h 140"/>
                <a:gd name="T8" fmla="*/ 34 w 144"/>
                <a:gd name="T9" fmla="*/ 104 h 140"/>
                <a:gd name="T10" fmla="*/ 86 w 144"/>
                <a:gd name="T11" fmla="*/ 104 h 140"/>
                <a:gd name="T12" fmla="*/ 130 w 144"/>
                <a:gd name="T13" fmla="*/ 140 h 140"/>
                <a:gd name="T14" fmla="*/ 110 w 144"/>
                <a:gd name="T15" fmla="*/ 104 h 140"/>
                <a:gd name="T16" fmla="*/ 114 w 144"/>
                <a:gd name="T17" fmla="*/ 104 h 140"/>
                <a:gd name="T18" fmla="*/ 144 w 144"/>
                <a:gd name="T19" fmla="*/ 70 h 140"/>
                <a:gd name="T20" fmla="*/ 144 w 144"/>
                <a:gd name="T21" fmla="*/ 30 h 140"/>
                <a:gd name="T22" fmla="*/ 114 w 144"/>
                <a:gd name="T23" fmla="*/ 0 h 140"/>
                <a:gd name="T24" fmla="*/ 140 w 144"/>
                <a:gd name="T25" fmla="*/ 70 h 140"/>
                <a:gd name="T26" fmla="*/ 114 w 144"/>
                <a:gd name="T27" fmla="*/ 100 h 140"/>
                <a:gd name="T28" fmla="*/ 110 w 144"/>
                <a:gd name="T29" fmla="*/ 100 h 140"/>
                <a:gd name="T30" fmla="*/ 106 w 144"/>
                <a:gd name="T31" fmla="*/ 100 h 140"/>
                <a:gd name="T32" fmla="*/ 106 w 144"/>
                <a:gd name="T33" fmla="*/ 104 h 140"/>
                <a:gd name="T34" fmla="*/ 116 w 144"/>
                <a:gd name="T35" fmla="*/ 135 h 140"/>
                <a:gd name="T36" fmla="*/ 90 w 144"/>
                <a:gd name="T37" fmla="*/ 104 h 140"/>
                <a:gd name="T38" fmla="*/ 90 w 144"/>
                <a:gd name="T39" fmla="*/ 100 h 140"/>
                <a:gd name="T40" fmla="*/ 86 w 144"/>
                <a:gd name="T41" fmla="*/ 100 h 140"/>
                <a:gd name="T42" fmla="*/ 34 w 144"/>
                <a:gd name="T43" fmla="*/ 100 h 140"/>
                <a:gd name="T44" fmla="*/ 4 w 144"/>
                <a:gd name="T45" fmla="*/ 70 h 140"/>
                <a:gd name="T46" fmla="*/ 4 w 144"/>
                <a:gd name="T47" fmla="*/ 30 h 140"/>
                <a:gd name="T48" fmla="*/ 34 w 144"/>
                <a:gd name="T49" fmla="*/ 4 h 140"/>
                <a:gd name="T50" fmla="*/ 114 w 144"/>
                <a:gd name="T51" fmla="*/ 4 h 140"/>
                <a:gd name="T52" fmla="*/ 140 w 144"/>
                <a:gd name="T53" fmla="*/ 30 h 140"/>
                <a:gd name="T54" fmla="*/ 140 w 144"/>
                <a:gd name="T5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114" y="0"/>
                  </a:moveTo>
                  <a:cubicBezTo>
                    <a:pt x="34" y="0"/>
                    <a:pt x="34" y="0"/>
                    <a:pt x="34" y="0"/>
                  </a:cubicBezTo>
                  <a:cubicBezTo>
                    <a:pt x="16" y="0"/>
                    <a:pt x="0" y="12"/>
                    <a:pt x="0" y="30"/>
                  </a:cubicBezTo>
                  <a:cubicBezTo>
                    <a:pt x="0" y="70"/>
                    <a:pt x="0" y="70"/>
                    <a:pt x="0" y="70"/>
                  </a:cubicBezTo>
                  <a:cubicBezTo>
                    <a:pt x="0" y="88"/>
                    <a:pt x="16" y="104"/>
                    <a:pt x="34" y="104"/>
                  </a:cubicBezTo>
                  <a:cubicBezTo>
                    <a:pt x="86" y="104"/>
                    <a:pt x="86" y="104"/>
                    <a:pt x="86" y="104"/>
                  </a:cubicBezTo>
                  <a:cubicBezTo>
                    <a:pt x="89" y="132"/>
                    <a:pt x="107" y="140"/>
                    <a:pt x="130" y="140"/>
                  </a:cubicBezTo>
                  <a:cubicBezTo>
                    <a:pt x="114" y="132"/>
                    <a:pt x="111" y="120"/>
                    <a:pt x="110" y="104"/>
                  </a:cubicBezTo>
                  <a:cubicBezTo>
                    <a:pt x="114" y="104"/>
                    <a:pt x="114" y="104"/>
                    <a:pt x="114" y="104"/>
                  </a:cubicBezTo>
                  <a:cubicBezTo>
                    <a:pt x="132" y="104"/>
                    <a:pt x="144" y="88"/>
                    <a:pt x="144" y="70"/>
                  </a:cubicBezTo>
                  <a:cubicBezTo>
                    <a:pt x="144" y="30"/>
                    <a:pt x="144" y="30"/>
                    <a:pt x="144" y="30"/>
                  </a:cubicBezTo>
                  <a:cubicBezTo>
                    <a:pt x="144" y="12"/>
                    <a:pt x="132" y="0"/>
                    <a:pt x="114" y="0"/>
                  </a:cubicBezTo>
                  <a:close/>
                  <a:moveTo>
                    <a:pt x="140" y="70"/>
                  </a:moveTo>
                  <a:cubicBezTo>
                    <a:pt x="140" y="84"/>
                    <a:pt x="130" y="100"/>
                    <a:pt x="114" y="100"/>
                  </a:cubicBezTo>
                  <a:cubicBezTo>
                    <a:pt x="110" y="100"/>
                    <a:pt x="110" y="100"/>
                    <a:pt x="110" y="100"/>
                  </a:cubicBezTo>
                  <a:cubicBezTo>
                    <a:pt x="106" y="100"/>
                    <a:pt x="106" y="100"/>
                    <a:pt x="106" y="100"/>
                  </a:cubicBezTo>
                  <a:cubicBezTo>
                    <a:pt x="106" y="104"/>
                    <a:pt x="106" y="104"/>
                    <a:pt x="106" y="104"/>
                  </a:cubicBezTo>
                  <a:cubicBezTo>
                    <a:pt x="107" y="115"/>
                    <a:pt x="108" y="126"/>
                    <a:pt x="116" y="135"/>
                  </a:cubicBezTo>
                  <a:cubicBezTo>
                    <a:pt x="100" y="131"/>
                    <a:pt x="92" y="121"/>
                    <a:pt x="90" y="104"/>
                  </a:cubicBezTo>
                  <a:cubicBezTo>
                    <a:pt x="90" y="100"/>
                    <a:pt x="90" y="100"/>
                    <a:pt x="90" y="100"/>
                  </a:cubicBezTo>
                  <a:cubicBezTo>
                    <a:pt x="86" y="100"/>
                    <a:pt x="86" y="100"/>
                    <a:pt x="86" y="100"/>
                  </a:cubicBezTo>
                  <a:cubicBezTo>
                    <a:pt x="34" y="100"/>
                    <a:pt x="34" y="100"/>
                    <a:pt x="34" y="100"/>
                  </a:cubicBezTo>
                  <a:cubicBezTo>
                    <a:pt x="19" y="100"/>
                    <a:pt x="4" y="85"/>
                    <a:pt x="4" y="70"/>
                  </a:cubicBezTo>
                  <a:cubicBezTo>
                    <a:pt x="4" y="30"/>
                    <a:pt x="4" y="30"/>
                    <a:pt x="4" y="30"/>
                  </a:cubicBezTo>
                  <a:cubicBezTo>
                    <a:pt x="4" y="14"/>
                    <a:pt x="20" y="4"/>
                    <a:pt x="34" y="4"/>
                  </a:cubicBezTo>
                  <a:cubicBezTo>
                    <a:pt x="114" y="4"/>
                    <a:pt x="114" y="4"/>
                    <a:pt x="114" y="4"/>
                  </a:cubicBezTo>
                  <a:cubicBezTo>
                    <a:pt x="129" y="4"/>
                    <a:pt x="140" y="15"/>
                    <a:pt x="140" y="30"/>
                  </a:cubicBezTo>
                  <a:lnTo>
                    <a:pt x="140" y="7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95">
              <a:extLst>
                <a:ext uri="{FF2B5EF4-FFF2-40B4-BE49-F238E27FC236}">
                  <a16:creationId xmlns:a16="http://schemas.microsoft.com/office/drawing/2014/main" id="{47D5EBA6-37C6-0F70-5C4D-28DE2E267C5D}"/>
                </a:ext>
              </a:extLst>
            </p:cNvPr>
            <p:cNvSpPr>
              <a:spLocks noEditPoints="1"/>
            </p:cNvSpPr>
            <p:nvPr/>
          </p:nvSpPr>
          <p:spPr bwMode="auto">
            <a:xfrm>
              <a:off x="8631238" y="36306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96">
              <a:extLst>
                <a:ext uri="{FF2B5EF4-FFF2-40B4-BE49-F238E27FC236}">
                  <a16:creationId xmlns:a16="http://schemas.microsoft.com/office/drawing/2014/main" id="{BF4C0444-8EEC-5DB8-6736-1405F28237D3}"/>
                </a:ext>
              </a:extLst>
            </p:cNvPr>
            <p:cNvSpPr>
              <a:spLocks noEditPoints="1"/>
            </p:cNvSpPr>
            <p:nvPr/>
          </p:nvSpPr>
          <p:spPr bwMode="auto">
            <a:xfrm>
              <a:off x="8540751" y="36306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97">
              <a:extLst>
                <a:ext uri="{FF2B5EF4-FFF2-40B4-BE49-F238E27FC236}">
                  <a16:creationId xmlns:a16="http://schemas.microsoft.com/office/drawing/2014/main" id="{9F029652-C175-D206-9064-326DDAB145B7}"/>
                </a:ext>
              </a:extLst>
            </p:cNvPr>
            <p:cNvSpPr>
              <a:spLocks noEditPoints="1"/>
            </p:cNvSpPr>
            <p:nvPr/>
          </p:nvSpPr>
          <p:spPr bwMode="auto">
            <a:xfrm>
              <a:off x="8451851" y="36306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98">
              <a:extLst>
                <a:ext uri="{FF2B5EF4-FFF2-40B4-BE49-F238E27FC236}">
                  <a16:creationId xmlns:a16="http://schemas.microsoft.com/office/drawing/2014/main" id="{AF9AADDD-313E-48C6-9533-E025F2F70657}"/>
                </a:ext>
              </a:extLst>
            </p:cNvPr>
            <p:cNvSpPr>
              <a:spLocks noEditPoints="1"/>
            </p:cNvSpPr>
            <p:nvPr/>
          </p:nvSpPr>
          <p:spPr bwMode="auto">
            <a:xfrm>
              <a:off x="8428038" y="38211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99">
              <a:extLst>
                <a:ext uri="{FF2B5EF4-FFF2-40B4-BE49-F238E27FC236}">
                  <a16:creationId xmlns:a16="http://schemas.microsoft.com/office/drawing/2014/main" id="{EED85998-CEC2-159F-391A-1CF802695C29}"/>
                </a:ext>
              </a:extLst>
            </p:cNvPr>
            <p:cNvSpPr>
              <a:spLocks noEditPoints="1"/>
            </p:cNvSpPr>
            <p:nvPr/>
          </p:nvSpPr>
          <p:spPr bwMode="auto">
            <a:xfrm>
              <a:off x="8339138" y="38211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0">
              <a:extLst>
                <a:ext uri="{FF2B5EF4-FFF2-40B4-BE49-F238E27FC236}">
                  <a16:creationId xmlns:a16="http://schemas.microsoft.com/office/drawing/2014/main" id="{43E872F6-37BC-E8F5-A0BB-A36C9769C490}"/>
                </a:ext>
              </a:extLst>
            </p:cNvPr>
            <p:cNvSpPr>
              <a:spLocks noEditPoints="1"/>
            </p:cNvSpPr>
            <p:nvPr/>
          </p:nvSpPr>
          <p:spPr bwMode="auto">
            <a:xfrm>
              <a:off x="8248651" y="38211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A388108C-13BB-A86F-BF68-A273E581E2B7}"/>
              </a:ext>
            </a:extLst>
          </p:cNvPr>
          <p:cNvGrpSpPr/>
          <p:nvPr/>
        </p:nvGrpSpPr>
        <p:grpSpPr>
          <a:xfrm>
            <a:off x="2243845" y="3657159"/>
            <a:ext cx="606425" cy="584200"/>
            <a:chOff x="3422650" y="5461000"/>
            <a:chExt cx="606425" cy="584200"/>
          </a:xfrm>
          <a:solidFill>
            <a:srgbClr val="201562"/>
          </a:solidFill>
        </p:grpSpPr>
        <p:sp>
          <p:nvSpPr>
            <p:cNvPr id="23" name="Freeform 85">
              <a:extLst>
                <a:ext uri="{FF2B5EF4-FFF2-40B4-BE49-F238E27FC236}">
                  <a16:creationId xmlns:a16="http://schemas.microsoft.com/office/drawing/2014/main" id="{7C00E815-56F1-2D77-9656-383A583502E5}"/>
                </a:ext>
              </a:extLst>
            </p:cNvPr>
            <p:cNvSpPr>
              <a:spLocks noEditPoints="1"/>
            </p:cNvSpPr>
            <p:nvPr/>
          </p:nvSpPr>
          <p:spPr bwMode="auto">
            <a:xfrm>
              <a:off x="3495675" y="5514975"/>
              <a:ext cx="533400" cy="530225"/>
            </a:xfrm>
            <a:custGeom>
              <a:avLst/>
              <a:gdLst>
                <a:gd name="T0" fmla="*/ 156 w 190"/>
                <a:gd name="T1" fmla="*/ 4 h 189"/>
                <a:gd name="T2" fmla="*/ 158 w 190"/>
                <a:gd name="T3" fmla="*/ 5 h 189"/>
                <a:gd name="T4" fmla="*/ 186 w 190"/>
                <a:gd name="T5" fmla="*/ 33 h 189"/>
                <a:gd name="T6" fmla="*/ 139 w 190"/>
                <a:gd name="T7" fmla="*/ 126 h 189"/>
                <a:gd name="T8" fmla="*/ 127 w 190"/>
                <a:gd name="T9" fmla="*/ 138 h 189"/>
                <a:gd name="T10" fmla="*/ 34 w 190"/>
                <a:gd name="T11" fmla="*/ 185 h 189"/>
                <a:gd name="T12" fmla="*/ 6 w 190"/>
                <a:gd name="T13" fmla="*/ 157 h 189"/>
                <a:gd name="T14" fmla="*/ 5 w 190"/>
                <a:gd name="T15" fmla="*/ 155 h 189"/>
                <a:gd name="T16" fmla="*/ 7 w 190"/>
                <a:gd name="T17" fmla="*/ 152 h 189"/>
                <a:gd name="T18" fmla="*/ 53 w 190"/>
                <a:gd name="T19" fmla="*/ 125 h 189"/>
                <a:gd name="T20" fmla="*/ 55 w 190"/>
                <a:gd name="T21" fmla="*/ 124 h 189"/>
                <a:gd name="T22" fmla="*/ 58 w 190"/>
                <a:gd name="T23" fmla="*/ 126 h 189"/>
                <a:gd name="T24" fmla="*/ 66 w 190"/>
                <a:gd name="T25" fmla="*/ 143 h 189"/>
                <a:gd name="T26" fmla="*/ 67 w 190"/>
                <a:gd name="T27" fmla="*/ 143 h 189"/>
                <a:gd name="T28" fmla="*/ 67 w 190"/>
                <a:gd name="T29" fmla="*/ 144 h 189"/>
                <a:gd name="T30" fmla="*/ 81 w 190"/>
                <a:gd name="T31" fmla="*/ 150 h 189"/>
                <a:gd name="T32" fmla="*/ 102 w 190"/>
                <a:gd name="T33" fmla="*/ 139 h 189"/>
                <a:gd name="T34" fmla="*/ 140 w 190"/>
                <a:gd name="T35" fmla="*/ 101 h 189"/>
                <a:gd name="T36" fmla="*/ 150 w 190"/>
                <a:gd name="T37" fmla="*/ 84 h 189"/>
                <a:gd name="T38" fmla="*/ 145 w 190"/>
                <a:gd name="T39" fmla="*/ 66 h 189"/>
                <a:gd name="T40" fmla="*/ 144 w 190"/>
                <a:gd name="T41" fmla="*/ 66 h 189"/>
                <a:gd name="T42" fmla="*/ 144 w 190"/>
                <a:gd name="T43" fmla="*/ 65 h 189"/>
                <a:gd name="T44" fmla="*/ 127 w 190"/>
                <a:gd name="T45" fmla="*/ 57 h 189"/>
                <a:gd name="T46" fmla="*/ 125 w 190"/>
                <a:gd name="T47" fmla="*/ 55 h 189"/>
                <a:gd name="T48" fmla="*/ 126 w 190"/>
                <a:gd name="T49" fmla="*/ 52 h 189"/>
                <a:gd name="T50" fmla="*/ 153 w 190"/>
                <a:gd name="T51" fmla="*/ 6 h 189"/>
                <a:gd name="T52" fmla="*/ 156 w 190"/>
                <a:gd name="T53" fmla="*/ 4 h 189"/>
                <a:gd name="T54" fmla="*/ 156 w 190"/>
                <a:gd name="T55" fmla="*/ 0 h 189"/>
                <a:gd name="T56" fmla="*/ 150 w 190"/>
                <a:gd name="T57" fmla="*/ 4 h 189"/>
                <a:gd name="T58" fmla="*/ 122 w 190"/>
                <a:gd name="T59" fmla="*/ 50 h 189"/>
                <a:gd name="T60" fmla="*/ 125 w 190"/>
                <a:gd name="T61" fmla="*/ 61 h 189"/>
                <a:gd name="T62" fmla="*/ 142 w 190"/>
                <a:gd name="T63" fmla="*/ 69 h 189"/>
                <a:gd name="T64" fmla="*/ 137 w 190"/>
                <a:gd name="T65" fmla="*/ 98 h 189"/>
                <a:gd name="T66" fmla="*/ 99 w 190"/>
                <a:gd name="T67" fmla="*/ 136 h 189"/>
                <a:gd name="T68" fmla="*/ 81 w 190"/>
                <a:gd name="T69" fmla="*/ 146 h 189"/>
                <a:gd name="T70" fmla="*/ 70 w 190"/>
                <a:gd name="T71" fmla="*/ 141 h 189"/>
                <a:gd name="T72" fmla="*/ 62 w 190"/>
                <a:gd name="T73" fmla="*/ 124 h 189"/>
                <a:gd name="T74" fmla="*/ 55 w 190"/>
                <a:gd name="T75" fmla="*/ 120 h 189"/>
                <a:gd name="T76" fmla="*/ 51 w 190"/>
                <a:gd name="T77" fmla="*/ 121 h 189"/>
                <a:gd name="T78" fmla="*/ 5 w 190"/>
                <a:gd name="T79" fmla="*/ 149 h 189"/>
                <a:gd name="T80" fmla="*/ 3 w 190"/>
                <a:gd name="T81" fmla="*/ 160 h 189"/>
                <a:gd name="T82" fmla="*/ 34 w 190"/>
                <a:gd name="T83" fmla="*/ 189 h 189"/>
                <a:gd name="T84" fmla="*/ 130 w 190"/>
                <a:gd name="T85" fmla="*/ 141 h 189"/>
                <a:gd name="T86" fmla="*/ 142 w 190"/>
                <a:gd name="T87" fmla="*/ 129 h 189"/>
                <a:gd name="T88" fmla="*/ 190 w 190"/>
                <a:gd name="T89" fmla="*/ 33 h 189"/>
                <a:gd name="T90" fmla="*/ 160 w 190"/>
                <a:gd name="T91" fmla="*/ 2 h 189"/>
                <a:gd name="T92" fmla="*/ 156 w 190"/>
                <a:gd name="T9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0" h="189">
                  <a:moveTo>
                    <a:pt x="156" y="4"/>
                  </a:moveTo>
                  <a:cubicBezTo>
                    <a:pt x="157" y="4"/>
                    <a:pt x="157" y="4"/>
                    <a:pt x="158" y="5"/>
                  </a:cubicBezTo>
                  <a:cubicBezTo>
                    <a:pt x="180" y="22"/>
                    <a:pt x="186" y="30"/>
                    <a:pt x="186" y="33"/>
                  </a:cubicBezTo>
                  <a:cubicBezTo>
                    <a:pt x="186" y="43"/>
                    <a:pt x="186" y="68"/>
                    <a:pt x="139" y="126"/>
                  </a:cubicBezTo>
                  <a:cubicBezTo>
                    <a:pt x="127" y="138"/>
                    <a:pt x="127" y="138"/>
                    <a:pt x="127" y="138"/>
                  </a:cubicBezTo>
                  <a:cubicBezTo>
                    <a:pt x="69" y="185"/>
                    <a:pt x="45" y="185"/>
                    <a:pt x="34" y="185"/>
                  </a:cubicBezTo>
                  <a:cubicBezTo>
                    <a:pt x="30" y="185"/>
                    <a:pt x="21" y="178"/>
                    <a:pt x="6" y="157"/>
                  </a:cubicBezTo>
                  <a:cubicBezTo>
                    <a:pt x="5" y="156"/>
                    <a:pt x="5" y="155"/>
                    <a:pt x="5" y="155"/>
                  </a:cubicBezTo>
                  <a:cubicBezTo>
                    <a:pt x="5" y="154"/>
                    <a:pt x="6" y="153"/>
                    <a:pt x="7" y="152"/>
                  </a:cubicBezTo>
                  <a:cubicBezTo>
                    <a:pt x="53" y="125"/>
                    <a:pt x="53" y="125"/>
                    <a:pt x="53" y="125"/>
                  </a:cubicBezTo>
                  <a:cubicBezTo>
                    <a:pt x="54" y="124"/>
                    <a:pt x="54" y="124"/>
                    <a:pt x="55" y="124"/>
                  </a:cubicBezTo>
                  <a:cubicBezTo>
                    <a:pt x="56" y="124"/>
                    <a:pt x="57" y="125"/>
                    <a:pt x="58" y="126"/>
                  </a:cubicBezTo>
                  <a:cubicBezTo>
                    <a:pt x="66" y="143"/>
                    <a:pt x="66" y="143"/>
                    <a:pt x="66" y="143"/>
                  </a:cubicBezTo>
                  <a:cubicBezTo>
                    <a:pt x="67" y="143"/>
                    <a:pt x="67" y="143"/>
                    <a:pt x="67" y="143"/>
                  </a:cubicBezTo>
                  <a:cubicBezTo>
                    <a:pt x="67" y="144"/>
                    <a:pt x="67" y="144"/>
                    <a:pt x="67" y="144"/>
                  </a:cubicBezTo>
                  <a:cubicBezTo>
                    <a:pt x="71" y="148"/>
                    <a:pt x="76" y="150"/>
                    <a:pt x="81" y="150"/>
                  </a:cubicBezTo>
                  <a:cubicBezTo>
                    <a:pt x="87" y="150"/>
                    <a:pt x="94" y="146"/>
                    <a:pt x="102" y="139"/>
                  </a:cubicBezTo>
                  <a:cubicBezTo>
                    <a:pt x="140" y="101"/>
                    <a:pt x="140" y="101"/>
                    <a:pt x="140" y="101"/>
                  </a:cubicBezTo>
                  <a:cubicBezTo>
                    <a:pt x="146" y="95"/>
                    <a:pt x="149" y="90"/>
                    <a:pt x="150" y="84"/>
                  </a:cubicBezTo>
                  <a:cubicBezTo>
                    <a:pt x="152" y="78"/>
                    <a:pt x="150" y="71"/>
                    <a:pt x="145" y="66"/>
                  </a:cubicBezTo>
                  <a:cubicBezTo>
                    <a:pt x="144" y="66"/>
                    <a:pt x="144" y="66"/>
                    <a:pt x="144" y="66"/>
                  </a:cubicBezTo>
                  <a:cubicBezTo>
                    <a:pt x="144" y="65"/>
                    <a:pt x="144" y="65"/>
                    <a:pt x="144" y="65"/>
                  </a:cubicBezTo>
                  <a:cubicBezTo>
                    <a:pt x="127" y="57"/>
                    <a:pt x="127" y="57"/>
                    <a:pt x="127" y="57"/>
                  </a:cubicBezTo>
                  <a:cubicBezTo>
                    <a:pt x="126" y="57"/>
                    <a:pt x="125" y="56"/>
                    <a:pt x="125" y="55"/>
                  </a:cubicBezTo>
                  <a:cubicBezTo>
                    <a:pt x="125" y="54"/>
                    <a:pt x="125" y="53"/>
                    <a:pt x="126" y="52"/>
                  </a:cubicBezTo>
                  <a:cubicBezTo>
                    <a:pt x="153" y="6"/>
                    <a:pt x="153" y="6"/>
                    <a:pt x="153" y="6"/>
                  </a:cubicBezTo>
                  <a:cubicBezTo>
                    <a:pt x="154" y="5"/>
                    <a:pt x="155" y="4"/>
                    <a:pt x="156" y="4"/>
                  </a:cubicBezTo>
                  <a:close/>
                  <a:moveTo>
                    <a:pt x="156" y="0"/>
                  </a:moveTo>
                  <a:cubicBezTo>
                    <a:pt x="154" y="0"/>
                    <a:pt x="151" y="2"/>
                    <a:pt x="150" y="4"/>
                  </a:cubicBezTo>
                  <a:cubicBezTo>
                    <a:pt x="122" y="50"/>
                    <a:pt x="122" y="50"/>
                    <a:pt x="122" y="50"/>
                  </a:cubicBezTo>
                  <a:cubicBezTo>
                    <a:pt x="120" y="54"/>
                    <a:pt x="121" y="59"/>
                    <a:pt x="125" y="61"/>
                  </a:cubicBezTo>
                  <a:cubicBezTo>
                    <a:pt x="142" y="69"/>
                    <a:pt x="142" y="69"/>
                    <a:pt x="142" y="69"/>
                  </a:cubicBezTo>
                  <a:cubicBezTo>
                    <a:pt x="151" y="78"/>
                    <a:pt x="146" y="89"/>
                    <a:pt x="137" y="98"/>
                  </a:cubicBezTo>
                  <a:cubicBezTo>
                    <a:pt x="99" y="136"/>
                    <a:pt x="99" y="136"/>
                    <a:pt x="99" y="136"/>
                  </a:cubicBezTo>
                  <a:cubicBezTo>
                    <a:pt x="93" y="142"/>
                    <a:pt x="87" y="146"/>
                    <a:pt x="81" y="146"/>
                  </a:cubicBezTo>
                  <a:cubicBezTo>
                    <a:pt x="77" y="146"/>
                    <a:pt x="74" y="145"/>
                    <a:pt x="70" y="141"/>
                  </a:cubicBezTo>
                  <a:cubicBezTo>
                    <a:pt x="62" y="124"/>
                    <a:pt x="62" y="124"/>
                    <a:pt x="62" y="124"/>
                  </a:cubicBezTo>
                  <a:cubicBezTo>
                    <a:pt x="60" y="122"/>
                    <a:pt x="58" y="120"/>
                    <a:pt x="55" y="120"/>
                  </a:cubicBezTo>
                  <a:cubicBezTo>
                    <a:pt x="54" y="120"/>
                    <a:pt x="52" y="120"/>
                    <a:pt x="51" y="121"/>
                  </a:cubicBezTo>
                  <a:cubicBezTo>
                    <a:pt x="5" y="149"/>
                    <a:pt x="5" y="149"/>
                    <a:pt x="5" y="149"/>
                  </a:cubicBezTo>
                  <a:cubicBezTo>
                    <a:pt x="1" y="151"/>
                    <a:pt x="0" y="156"/>
                    <a:pt x="3" y="160"/>
                  </a:cubicBezTo>
                  <a:cubicBezTo>
                    <a:pt x="10" y="170"/>
                    <a:pt x="25" y="189"/>
                    <a:pt x="34" y="189"/>
                  </a:cubicBezTo>
                  <a:cubicBezTo>
                    <a:pt x="46" y="189"/>
                    <a:pt x="70" y="189"/>
                    <a:pt x="130" y="141"/>
                  </a:cubicBezTo>
                  <a:cubicBezTo>
                    <a:pt x="142" y="129"/>
                    <a:pt x="142" y="129"/>
                    <a:pt x="142" y="129"/>
                  </a:cubicBezTo>
                  <a:cubicBezTo>
                    <a:pt x="190" y="69"/>
                    <a:pt x="190" y="44"/>
                    <a:pt x="190" y="33"/>
                  </a:cubicBezTo>
                  <a:cubicBezTo>
                    <a:pt x="190" y="25"/>
                    <a:pt x="171" y="10"/>
                    <a:pt x="160" y="2"/>
                  </a:cubicBezTo>
                  <a:cubicBezTo>
                    <a:pt x="159" y="1"/>
                    <a:pt x="158" y="0"/>
                    <a:pt x="15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6">
              <a:extLst>
                <a:ext uri="{FF2B5EF4-FFF2-40B4-BE49-F238E27FC236}">
                  <a16:creationId xmlns:a16="http://schemas.microsoft.com/office/drawing/2014/main" id="{737FBE98-D4FE-2308-6FE8-6B105074569C}"/>
                </a:ext>
              </a:extLst>
            </p:cNvPr>
            <p:cNvSpPr>
              <a:spLocks noEditPoints="1"/>
            </p:cNvSpPr>
            <p:nvPr/>
          </p:nvSpPr>
          <p:spPr bwMode="auto">
            <a:xfrm>
              <a:off x="3832225" y="5514975"/>
              <a:ext cx="138113" cy="185738"/>
            </a:xfrm>
            <a:custGeom>
              <a:avLst/>
              <a:gdLst>
                <a:gd name="T0" fmla="*/ 36 w 49"/>
                <a:gd name="T1" fmla="*/ 4 h 66"/>
                <a:gd name="T2" fmla="*/ 38 w 49"/>
                <a:gd name="T3" fmla="*/ 5 h 66"/>
                <a:gd name="T4" fmla="*/ 44 w 49"/>
                <a:gd name="T5" fmla="*/ 10 h 66"/>
                <a:gd name="T6" fmla="*/ 14 w 49"/>
                <a:gd name="T7" fmla="*/ 60 h 66"/>
                <a:gd name="T8" fmla="*/ 7 w 49"/>
                <a:gd name="T9" fmla="*/ 57 h 66"/>
                <a:gd name="T10" fmla="*/ 5 w 49"/>
                <a:gd name="T11" fmla="*/ 55 h 66"/>
                <a:gd name="T12" fmla="*/ 6 w 49"/>
                <a:gd name="T13" fmla="*/ 52 h 66"/>
                <a:gd name="T14" fmla="*/ 33 w 49"/>
                <a:gd name="T15" fmla="*/ 6 h 66"/>
                <a:gd name="T16" fmla="*/ 36 w 49"/>
                <a:gd name="T17" fmla="*/ 4 h 66"/>
                <a:gd name="T18" fmla="*/ 36 w 49"/>
                <a:gd name="T19" fmla="*/ 0 h 66"/>
                <a:gd name="T20" fmla="*/ 30 w 49"/>
                <a:gd name="T21" fmla="*/ 4 h 66"/>
                <a:gd name="T22" fmla="*/ 2 w 49"/>
                <a:gd name="T23" fmla="*/ 50 h 66"/>
                <a:gd name="T24" fmla="*/ 5 w 49"/>
                <a:gd name="T25" fmla="*/ 61 h 66"/>
                <a:gd name="T26" fmla="*/ 15 w 49"/>
                <a:gd name="T27" fmla="*/ 66 h 66"/>
                <a:gd name="T28" fmla="*/ 49 w 49"/>
                <a:gd name="T29" fmla="*/ 9 h 66"/>
                <a:gd name="T30" fmla="*/ 40 w 49"/>
                <a:gd name="T31" fmla="*/ 2 h 66"/>
                <a:gd name="T32" fmla="*/ 36 w 49"/>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6">
                  <a:moveTo>
                    <a:pt x="36" y="4"/>
                  </a:moveTo>
                  <a:cubicBezTo>
                    <a:pt x="37" y="4"/>
                    <a:pt x="37" y="4"/>
                    <a:pt x="38" y="5"/>
                  </a:cubicBezTo>
                  <a:cubicBezTo>
                    <a:pt x="40" y="7"/>
                    <a:pt x="42" y="8"/>
                    <a:pt x="44" y="10"/>
                  </a:cubicBezTo>
                  <a:cubicBezTo>
                    <a:pt x="14" y="60"/>
                    <a:pt x="14" y="60"/>
                    <a:pt x="14" y="60"/>
                  </a:cubicBezTo>
                  <a:cubicBezTo>
                    <a:pt x="7" y="57"/>
                    <a:pt x="7" y="57"/>
                    <a:pt x="7" y="57"/>
                  </a:cubicBezTo>
                  <a:cubicBezTo>
                    <a:pt x="6" y="57"/>
                    <a:pt x="5" y="56"/>
                    <a:pt x="5" y="55"/>
                  </a:cubicBezTo>
                  <a:cubicBezTo>
                    <a:pt x="5" y="54"/>
                    <a:pt x="5" y="53"/>
                    <a:pt x="6" y="52"/>
                  </a:cubicBezTo>
                  <a:cubicBezTo>
                    <a:pt x="33" y="6"/>
                    <a:pt x="33" y="6"/>
                    <a:pt x="33" y="6"/>
                  </a:cubicBezTo>
                  <a:cubicBezTo>
                    <a:pt x="34" y="5"/>
                    <a:pt x="35" y="4"/>
                    <a:pt x="36" y="4"/>
                  </a:cubicBezTo>
                  <a:close/>
                  <a:moveTo>
                    <a:pt x="36" y="0"/>
                  </a:moveTo>
                  <a:cubicBezTo>
                    <a:pt x="34" y="0"/>
                    <a:pt x="31" y="2"/>
                    <a:pt x="30" y="4"/>
                  </a:cubicBezTo>
                  <a:cubicBezTo>
                    <a:pt x="2" y="50"/>
                    <a:pt x="2" y="50"/>
                    <a:pt x="2" y="50"/>
                  </a:cubicBezTo>
                  <a:cubicBezTo>
                    <a:pt x="0" y="54"/>
                    <a:pt x="1" y="59"/>
                    <a:pt x="5" y="61"/>
                  </a:cubicBezTo>
                  <a:cubicBezTo>
                    <a:pt x="15" y="66"/>
                    <a:pt x="15" y="66"/>
                    <a:pt x="15" y="66"/>
                  </a:cubicBezTo>
                  <a:cubicBezTo>
                    <a:pt x="49" y="9"/>
                    <a:pt x="49" y="9"/>
                    <a:pt x="49" y="9"/>
                  </a:cubicBezTo>
                  <a:cubicBezTo>
                    <a:pt x="46" y="6"/>
                    <a:pt x="43" y="4"/>
                    <a:pt x="40" y="2"/>
                  </a:cubicBezTo>
                  <a:cubicBezTo>
                    <a:pt x="39" y="1"/>
                    <a:pt x="38" y="0"/>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7">
              <a:extLst>
                <a:ext uri="{FF2B5EF4-FFF2-40B4-BE49-F238E27FC236}">
                  <a16:creationId xmlns:a16="http://schemas.microsoft.com/office/drawing/2014/main" id="{93A61BAC-0961-8D8B-8C09-E6FFB9F34BE7}"/>
                </a:ext>
              </a:extLst>
            </p:cNvPr>
            <p:cNvSpPr>
              <a:spLocks noEditPoints="1"/>
            </p:cNvSpPr>
            <p:nvPr/>
          </p:nvSpPr>
          <p:spPr bwMode="auto">
            <a:xfrm>
              <a:off x="3495675" y="5851525"/>
              <a:ext cx="188913" cy="136525"/>
            </a:xfrm>
            <a:custGeom>
              <a:avLst/>
              <a:gdLst>
                <a:gd name="T0" fmla="*/ 55 w 67"/>
                <a:gd name="T1" fmla="*/ 4 h 49"/>
                <a:gd name="T2" fmla="*/ 58 w 67"/>
                <a:gd name="T3" fmla="*/ 6 h 49"/>
                <a:gd name="T4" fmla="*/ 61 w 67"/>
                <a:gd name="T5" fmla="*/ 13 h 49"/>
                <a:gd name="T6" fmla="*/ 11 w 67"/>
                <a:gd name="T7" fmla="*/ 43 h 49"/>
                <a:gd name="T8" fmla="*/ 6 w 67"/>
                <a:gd name="T9" fmla="*/ 37 h 49"/>
                <a:gd name="T10" fmla="*/ 5 w 67"/>
                <a:gd name="T11" fmla="*/ 35 h 49"/>
                <a:gd name="T12" fmla="*/ 7 w 67"/>
                <a:gd name="T13" fmla="*/ 32 h 49"/>
                <a:gd name="T14" fmla="*/ 53 w 67"/>
                <a:gd name="T15" fmla="*/ 5 h 49"/>
                <a:gd name="T16" fmla="*/ 55 w 67"/>
                <a:gd name="T17" fmla="*/ 4 h 49"/>
                <a:gd name="T18" fmla="*/ 55 w 67"/>
                <a:gd name="T19" fmla="*/ 0 h 49"/>
                <a:gd name="T20" fmla="*/ 51 w 67"/>
                <a:gd name="T21" fmla="*/ 1 h 49"/>
                <a:gd name="T22" fmla="*/ 5 w 67"/>
                <a:gd name="T23" fmla="*/ 29 h 49"/>
                <a:gd name="T24" fmla="*/ 3 w 67"/>
                <a:gd name="T25" fmla="*/ 40 h 49"/>
                <a:gd name="T26" fmla="*/ 10 w 67"/>
                <a:gd name="T27" fmla="*/ 49 h 49"/>
                <a:gd name="T28" fmla="*/ 67 w 67"/>
                <a:gd name="T29" fmla="*/ 14 h 49"/>
                <a:gd name="T30" fmla="*/ 62 w 67"/>
                <a:gd name="T31" fmla="*/ 4 h 49"/>
                <a:gd name="T32" fmla="*/ 55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55" y="4"/>
                  </a:moveTo>
                  <a:cubicBezTo>
                    <a:pt x="56" y="4"/>
                    <a:pt x="57" y="5"/>
                    <a:pt x="58" y="6"/>
                  </a:cubicBezTo>
                  <a:cubicBezTo>
                    <a:pt x="61" y="13"/>
                    <a:pt x="61" y="13"/>
                    <a:pt x="61" y="13"/>
                  </a:cubicBezTo>
                  <a:cubicBezTo>
                    <a:pt x="11" y="43"/>
                    <a:pt x="11" y="43"/>
                    <a:pt x="11" y="43"/>
                  </a:cubicBezTo>
                  <a:cubicBezTo>
                    <a:pt x="9" y="41"/>
                    <a:pt x="7" y="39"/>
                    <a:pt x="6" y="37"/>
                  </a:cubicBezTo>
                  <a:cubicBezTo>
                    <a:pt x="5" y="36"/>
                    <a:pt x="5" y="35"/>
                    <a:pt x="5" y="35"/>
                  </a:cubicBezTo>
                  <a:cubicBezTo>
                    <a:pt x="5" y="34"/>
                    <a:pt x="6" y="33"/>
                    <a:pt x="7" y="32"/>
                  </a:cubicBezTo>
                  <a:cubicBezTo>
                    <a:pt x="53" y="5"/>
                    <a:pt x="53" y="5"/>
                    <a:pt x="53" y="5"/>
                  </a:cubicBezTo>
                  <a:cubicBezTo>
                    <a:pt x="54" y="4"/>
                    <a:pt x="54" y="4"/>
                    <a:pt x="55" y="4"/>
                  </a:cubicBezTo>
                  <a:close/>
                  <a:moveTo>
                    <a:pt x="55" y="0"/>
                  </a:moveTo>
                  <a:cubicBezTo>
                    <a:pt x="54" y="0"/>
                    <a:pt x="52" y="0"/>
                    <a:pt x="51" y="1"/>
                  </a:cubicBezTo>
                  <a:cubicBezTo>
                    <a:pt x="5" y="29"/>
                    <a:pt x="5" y="29"/>
                    <a:pt x="5" y="29"/>
                  </a:cubicBezTo>
                  <a:cubicBezTo>
                    <a:pt x="1" y="31"/>
                    <a:pt x="0" y="36"/>
                    <a:pt x="3" y="40"/>
                  </a:cubicBezTo>
                  <a:cubicBezTo>
                    <a:pt x="5" y="42"/>
                    <a:pt x="7" y="45"/>
                    <a:pt x="10" y="49"/>
                  </a:cubicBezTo>
                  <a:cubicBezTo>
                    <a:pt x="67" y="14"/>
                    <a:pt x="67" y="14"/>
                    <a:pt x="67" y="14"/>
                  </a:cubicBezTo>
                  <a:cubicBezTo>
                    <a:pt x="62" y="4"/>
                    <a:pt x="62" y="4"/>
                    <a:pt x="62" y="4"/>
                  </a:cubicBezTo>
                  <a:cubicBezTo>
                    <a:pt x="60" y="2"/>
                    <a:pt x="58" y="0"/>
                    <a:pt x="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8">
              <a:extLst>
                <a:ext uri="{FF2B5EF4-FFF2-40B4-BE49-F238E27FC236}">
                  <a16:creationId xmlns:a16="http://schemas.microsoft.com/office/drawing/2014/main" id="{D53DCB62-77DF-102F-71A3-9FD5DFD8163E}"/>
                </a:ext>
              </a:extLst>
            </p:cNvPr>
            <p:cNvSpPr>
              <a:spLocks noEditPoints="1"/>
            </p:cNvSpPr>
            <p:nvPr/>
          </p:nvSpPr>
          <p:spPr bwMode="auto">
            <a:xfrm>
              <a:off x="3422650" y="5461000"/>
              <a:ext cx="360363" cy="358775"/>
            </a:xfrm>
            <a:custGeom>
              <a:avLst/>
              <a:gdLst>
                <a:gd name="T0" fmla="*/ 105 w 128"/>
                <a:gd name="T1" fmla="*/ 128 h 128"/>
                <a:gd name="T2" fmla="*/ 69 w 128"/>
                <a:gd name="T3" fmla="*/ 92 h 128"/>
                <a:gd name="T4" fmla="*/ 14 w 128"/>
                <a:gd name="T5" fmla="*/ 92 h 128"/>
                <a:gd name="T6" fmla="*/ 0 w 128"/>
                <a:gd name="T7" fmla="*/ 78 h 128"/>
                <a:gd name="T8" fmla="*/ 0 w 128"/>
                <a:gd name="T9" fmla="*/ 14 h 128"/>
                <a:gd name="T10" fmla="*/ 14 w 128"/>
                <a:gd name="T11" fmla="*/ 0 h 128"/>
                <a:gd name="T12" fmla="*/ 114 w 128"/>
                <a:gd name="T13" fmla="*/ 0 h 128"/>
                <a:gd name="T14" fmla="*/ 128 w 128"/>
                <a:gd name="T15" fmla="*/ 14 h 128"/>
                <a:gd name="T16" fmla="*/ 128 w 128"/>
                <a:gd name="T17" fmla="*/ 78 h 128"/>
                <a:gd name="T18" fmla="*/ 114 w 128"/>
                <a:gd name="T19" fmla="*/ 92 h 128"/>
                <a:gd name="T20" fmla="*/ 100 w 128"/>
                <a:gd name="T21" fmla="*/ 92 h 128"/>
                <a:gd name="T22" fmla="*/ 105 w 128"/>
                <a:gd name="T23" fmla="*/ 128 h 128"/>
                <a:gd name="T24" fmla="*/ 14 w 128"/>
                <a:gd name="T25" fmla="*/ 4 h 128"/>
                <a:gd name="T26" fmla="*/ 4 w 128"/>
                <a:gd name="T27" fmla="*/ 14 h 128"/>
                <a:gd name="T28" fmla="*/ 4 w 128"/>
                <a:gd name="T29" fmla="*/ 78 h 128"/>
                <a:gd name="T30" fmla="*/ 14 w 128"/>
                <a:gd name="T31" fmla="*/ 88 h 128"/>
                <a:gd name="T32" fmla="*/ 71 w 128"/>
                <a:gd name="T33" fmla="*/ 88 h 128"/>
                <a:gd name="T34" fmla="*/ 99 w 128"/>
                <a:gd name="T35" fmla="*/ 116 h 128"/>
                <a:gd name="T36" fmla="*/ 96 w 128"/>
                <a:gd name="T37" fmla="*/ 88 h 128"/>
                <a:gd name="T38" fmla="*/ 114 w 128"/>
                <a:gd name="T39" fmla="*/ 88 h 128"/>
                <a:gd name="T40" fmla="*/ 124 w 128"/>
                <a:gd name="T41" fmla="*/ 78 h 128"/>
                <a:gd name="T42" fmla="*/ 124 w 128"/>
                <a:gd name="T43" fmla="*/ 14 h 128"/>
                <a:gd name="T44" fmla="*/ 114 w 128"/>
                <a:gd name="T45" fmla="*/ 4 h 128"/>
                <a:gd name="T46" fmla="*/ 14 w 128"/>
                <a:gd name="T47" fmla="*/ 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128">
                  <a:moveTo>
                    <a:pt x="105" y="128"/>
                  </a:moveTo>
                  <a:cubicBezTo>
                    <a:pt x="69" y="92"/>
                    <a:pt x="69" y="92"/>
                    <a:pt x="69" y="92"/>
                  </a:cubicBezTo>
                  <a:cubicBezTo>
                    <a:pt x="14" y="92"/>
                    <a:pt x="14" y="92"/>
                    <a:pt x="14" y="92"/>
                  </a:cubicBezTo>
                  <a:cubicBezTo>
                    <a:pt x="6" y="92"/>
                    <a:pt x="0" y="86"/>
                    <a:pt x="0" y="78"/>
                  </a:cubicBezTo>
                  <a:cubicBezTo>
                    <a:pt x="0" y="14"/>
                    <a:pt x="0" y="14"/>
                    <a:pt x="0" y="14"/>
                  </a:cubicBezTo>
                  <a:cubicBezTo>
                    <a:pt x="0" y="6"/>
                    <a:pt x="6" y="0"/>
                    <a:pt x="14" y="0"/>
                  </a:cubicBezTo>
                  <a:cubicBezTo>
                    <a:pt x="114" y="0"/>
                    <a:pt x="114" y="0"/>
                    <a:pt x="114" y="0"/>
                  </a:cubicBezTo>
                  <a:cubicBezTo>
                    <a:pt x="122" y="0"/>
                    <a:pt x="128" y="6"/>
                    <a:pt x="128" y="14"/>
                  </a:cubicBezTo>
                  <a:cubicBezTo>
                    <a:pt x="128" y="78"/>
                    <a:pt x="128" y="78"/>
                    <a:pt x="128" y="78"/>
                  </a:cubicBezTo>
                  <a:cubicBezTo>
                    <a:pt x="128" y="86"/>
                    <a:pt x="122" y="92"/>
                    <a:pt x="114" y="92"/>
                  </a:cubicBezTo>
                  <a:cubicBezTo>
                    <a:pt x="100" y="92"/>
                    <a:pt x="100" y="92"/>
                    <a:pt x="100" y="92"/>
                  </a:cubicBezTo>
                  <a:lnTo>
                    <a:pt x="105" y="128"/>
                  </a:lnTo>
                  <a:close/>
                  <a:moveTo>
                    <a:pt x="14" y="4"/>
                  </a:moveTo>
                  <a:cubicBezTo>
                    <a:pt x="8" y="4"/>
                    <a:pt x="4" y="8"/>
                    <a:pt x="4" y="14"/>
                  </a:cubicBezTo>
                  <a:cubicBezTo>
                    <a:pt x="4" y="78"/>
                    <a:pt x="4" y="78"/>
                    <a:pt x="4" y="78"/>
                  </a:cubicBezTo>
                  <a:cubicBezTo>
                    <a:pt x="4" y="84"/>
                    <a:pt x="8" y="88"/>
                    <a:pt x="14" y="88"/>
                  </a:cubicBezTo>
                  <a:cubicBezTo>
                    <a:pt x="71" y="88"/>
                    <a:pt x="71" y="88"/>
                    <a:pt x="71" y="88"/>
                  </a:cubicBezTo>
                  <a:cubicBezTo>
                    <a:pt x="99" y="116"/>
                    <a:pt x="99" y="116"/>
                    <a:pt x="99" y="116"/>
                  </a:cubicBezTo>
                  <a:cubicBezTo>
                    <a:pt x="96" y="88"/>
                    <a:pt x="96" y="88"/>
                    <a:pt x="96" y="88"/>
                  </a:cubicBezTo>
                  <a:cubicBezTo>
                    <a:pt x="114" y="88"/>
                    <a:pt x="114" y="88"/>
                    <a:pt x="114" y="88"/>
                  </a:cubicBezTo>
                  <a:cubicBezTo>
                    <a:pt x="120" y="88"/>
                    <a:pt x="124" y="84"/>
                    <a:pt x="124" y="78"/>
                  </a:cubicBezTo>
                  <a:cubicBezTo>
                    <a:pt x="124" y="14"/>
                    <a:pt x="124" y="14"/>
                    <a:pt x="124" y="14"/>
                  </a:cubicBezTo>
                  <a:cubicBezTo>
                    <a:pt x="124" y="8"/>
                    <a:pt x="120" y="4"/>
                    <a:pt x="114" y="4"/>
                  </a:cubicBezTo>
                  <a:lnTo>
                    <a:pt x="14" y="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9">
              <a:extLst>
                <a:ext uri="{FF2B5EF4-FFF2-40B4-BE49-F238E27FC236}">
                  <a16:creationId xmlns:a16="http://schemas.microsoft.com/office/drawing/2014/main" id="{E729244E-7040-905D-5A13-B8340B62BA67}"/>
                </a:ext>
              </a:extLst>
            </p:cNvPr>
            <p:cNvSpPr>
              <a:spLocks noChangeArrowheads="1"/>
            </p:cNvSpPr>
            <p:nvPr/>
          </p:nvSpPr>
          <p:spPr bwMode="auto">
            <a:xfrm>
              <a:off x="3590925" y="5618163"/>
              <a:ext cx="22225" cy="222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90">
              <a:extLst>
                <a:ext uri="{FF2B5EF4-FFF2-40B4-BE49-F238E27FC236}">
                  <a16:creationId xmlns:a16="http://schemas.microsoft.com/office/drawing/2014/main" id="{BEEE03C4-D686-6C0E-B880-74967C3072DD}"/>
                </a:ext>
              </a:extLst>
            </p:cNvPr>
            <p:cNvSpPr>
              <a:spLocks noChangeArrowheads="1"/>
            </p:cNvSpPr>
            <p:nvPr/>
          </p:nvSpPr>
          <p:spPr bwMode="auto">
            <a:xfrm>
              <a:off x="3636963" y="5618163"/>
              <a:ext cx="22225" cy="222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91">
              <a:extLst>
                <a:ext uri="{FF2B5EF4-FFF2-40B4-BE49-F238E27FC236}">
                  <a16:creationId xmlns:a16="http://schemas.microsoft.com/office/drawing/2014/main" id="{2FAD9039-2DB5-FE2F-FF1E-095F762AA637}"/>
                </a:ext>
              </a:extLst>
            </p:cNvPr>
            <p:cNvSpPr>
              <a:spLocks noChangeArrowheads="1"/>
            </p:cNvSpPr>
            <p:nvPr/>
          </p:nvSpPr>
          <p:spPr bwMode="auto">
            <a:xfrm>
              <a:off x="3681413" y="5618163"/>
              <a:ext cx="22225" cy="222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1" name="TextBox 60">
            <a:extLst>
              <a:ext uri="{FF2B5EF4-FFF2-40B4-BE49-F238E27FC236}">
                <a16:creationId xmlns:a16="http://schemas.microsoft.com/office/drawing/2014/main" id="{F484E778-8FD9-542D-1DFB-8578D070ECB3}"/>
              </a:ext>
            </a:extLst>
          </p:cNvPr>
          <p:cNvSpPr txBox="1"/>
          <p:nvPr/>
        </p:nvSpPr>
        <p:spPr>
          <a:xfrm>
            <a:off x="3047708" y="5139607"/>
            <a:ext cx="246601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201562"/>
                </a:solidFill>
                <a:latin typeface="Tahoma"/>
              </a:rPr>
              <a:t>Notification email</a:t>
            </a:r>
          </a:p>
          <a:p>
            <a:pPr algn="ctr"/>
            <a:r>
              <a:rPr lang="en-GB" sz="1200">
                <a:solidFill>
                  <a:srgbClr val="201562"/>
                </a:solidFill>
                <a:latin typeface="Tahoma"/>
                <a:ea typeface="Tahoma"/>
                <a:cs typeface="Tahoma"/>
              </a:rPr>
              <a:t>To give leaders helpful </a:t>
            </a:r>
          </a:p>
          <a:p>
            <a:pPr algn="ctr"/>
            <a:r>
              <a:rPr lang="en-GB" sz="1200">
                <a:solidFill>
                  <a:srgbClr val="201562"/>
                </a:solidFill>
                <a:latin typeface="Tahoma"/>
                <a:ea typeface="Tahoma"/>
                <a:cs typeface="Tahoma"/>
              </a:rPr>
              <a:t>information before the inspection</a:t>
            </a:r>
            <a:endParaRPr lang="en-GB">
              <a:solidFill>
                <a:srgbClr val="201562"/>
              </a:solidFill>
            </a:endParaRPr>
          </a:p>
        </p:txBody>
      </p:sp>
      <p:grpSp>
        <p:nvGrpSpPr>
          <p:cNvPr id="57" name="Group 56">
            <a:extLst>
              <a:ext uri="{FF2B5EF4-FFF2-40B4-BE49-F238E27FC236}">
                <a16:creationId xmlns:a16="http://schemas.microsoft.com/office/drawing/2014/main" id="{377C9591-D9C8-DE74-8526-01122003529C}"/>
              </a:ext>
            </a:extLst>
          </p:cNvPr>
          <p:cNvGrpSpPr/>
          <p:nvPr/>
        </p:nvGrpSpPr>
        <p:grpSpPr>
          <a:xfrm>
            <a:off x="3958120" y="3628038"/>
            <a:ext cx="606425" cy="606425"/>
            <a:chOff x="8151813" y="3519488"/>
            <a:chExt cx="606425" cy="606425"/>
          </a:xfrm>
          <a:solidFill>
            <a:srgbClr val="201562"/>
          </a:solidFill>
        </p:grpSpPr>
        <p:sp>
          <p:nvSpPr>
            <p:cNvPr id="58" name="Freeform 130">
              <a:extLst>
                <a:ext uri="{FF2B5EF4-FFF2-40B4-BE49-F238E27FC236}">
                  <a16:creationId xmlns:a16="http://schemas.microsoft.com/office/drawing/2014/main" id="{F691470D-09A4-0A8B-F6C3-98023C076E45}"/>
                </a:ext>
              </a:extLst>
            </p:cNvPr>
            <p:cNvSpPr>
              <a:spLocks noEditPoints="1"/>
            </p:cNvSpPr>
            <p:nvPr/>
          </p:nvSpPr>
          <p:spPr bwMode="auto">
            <a:xfrm>
              <a:off x="8151813" y="3519488"/>
              <a:ext cx="606425" cy="606425"/>
            </a:xfrm>
            <a:custGeom>
              <a:avLst/>
              <a:gdLst>
                <a:gd name="T0" fmla="*/ 196 w 216"/>
                <a:gd name="T1" fmla="*/ 74 h 216"/>
                <a:gd name="T2" fmla="*/ 196 w 216"/>
                <a:gd name="T3" fmla="*/ 44 h 216"/>
                <a:gd name="T4" fmla="*/ 152 w 216"/>
                <a:gd name="T5" fmla="*/ 0 h 216"/>
                <a:gd name="T6" fmla="*/ 20 w 216"/>
                <a:gd name="T7" fmla="*/ 0 h 216"/>
                <a:gd name="T8" fmla="*/ 20 w 216"/>
                <a:gd name="T9" fmla="*/ 75 h 216"/>
                <a:gd name="T10" fmla="*/ 0 w 216"/>
                <a:gd name="T11" fmla="*/ 92 h 216"/>
                <a:gd name="T12" fmla="*/ 0 w 216"/>
                <a:gd name="T13" fmla="*/ 128 h 216"/>
                <a:gd name="T14" fmla="*/ 0 w 216"/>
                <a:gd name="T15" fmla="*/ 211 h 216"/>
                <a:gd name="T16" fmla="*/ 0 w 216"/>
                <a:gd name="T17" fmla="*/ 216 h 216"/>
                <a:gd name="T18" fmla="*/ 4 w 216"/>
                <a:gd name="T19" fmla="*/ 216 h 216"/>
                <a:gd name="T20" fmla="*/ 212 w 216"/>
                <a:gd name="T21" fmla="*/ 216 h 216"/>
                <a:gd name="T22" fmla="*/ 216 w 216"/>
                <a:gd name="T23" fmla="*/ 216 h 216"/>
                <a:gd name="T24" fmla="*/ 216 w 216"/>
                <a:gd name="T25" fmla="*/ 136 h 216"/>
                <a:gd name="T26" fmla="*/ 216 w 216"/>
                <a:gd name="T27" fmla="*/ 92 h 216"/>
                <a:gd name="T28" fmla="*/ 196 w 216"/>
                <a:gd name="T29" fmla="*/ 74 h 216"/>
                <a:gd name="T30" fmla="*/ 156 w 216"/>
                <a:gd name="T31" fmla="*/ 10 h 216"/>
                <a:gd name="T32" fmla="*/ 186 w 216"/>
                <a:gd name="T33" fmla="*/ 40 h 216"/>
                <a:gd name="T34" fmla="*/ 156 w 216"/>
                <a:gd name="T35" fmla="*/ 40 h 216"/>
                <a:gd name="T36" fmla="*/ 156 w 216"/>
                <a:gd name="T37" fmla="*/ 10 h 216"/>
                <a:gd name="T38" fmla="*/ 11 w 216"/>
                <a:gd name="T39" fmla="*/ 212 h 216"/>
                <a:gd name="T40" fmla="*/ 101 w 216"/>
                <a:gd name="T41" fmla="*/ 139 h 216"/>
                <a:gd name="T42" fmla="*/ 108 w 216"/>
                <a:gd name="T43" fmla="*/ 136 h 216"/>
                <a:gd name="T44" fmla="*/ 115 w 216"/>
                <a:gd name="T45" fmla="*/ 139 h 216"/>
                <a:gd name="T46" fmla="*/ 205 w 216"/>
                <a:gd name="T47" fmla="*/ 212 h 216"/>
                <a:gd name="T48" fmla="*/ 11 w 216"/>
                <a:gd name="T49" fmla="*/ 212 h 216"/>
                <a:gd name="T50" fmla="*/ 212 w 216"/>
                <a:gd name="T51" fmla="*/ 94 h 216"/>
                <a:gd name="T52" fmla="*/ 129 w 216"/>
                <a:gd name="T53" fmla="*/ 140 h 216"/>
                <a:gd name="T54" fmla="*/ 133 w 216"/>
                <a:gd name="T55" fmla="*/ 143 h 216"/>
                <a:gd name="T56" fmla="*/ 212 w 216"/>
                <a:gd name="T57" fmla="*/ 99 h 216"/>
                <a:gd name="T58" fmla="*/ 212 w 216"/>
                <a:gd name="T59" fmla="*/ 136 h 216"/>
                <a:gd name="T60" fmla="*/ 212 w 216"/>
                <a:gd name="T61" fmla="*/ 213 h 216"/>
                <a:gd name="T62" fmla="*/ 117 w 216"/>
                <a:gd name="T63" fmla="*/ 136 h 216"/>
                <a:gd name="T64" fmla="*/ 108 w 216"/>
                <a:gd name="T65" fmla="*/ 132 h 216"/>
                <a:gd name="T66" fmla="*/ 99 w 216"/>
                <a:gd name="T67" fmla="*/ 136 h 216"/>
                <a:gd name="T68" fmla="*/ 4 w 216"/>
                <a:gd name="T69" fmla="*/ 213 h 216"/>
                <a:gd name="T70" fmla="*/ 4 w 216"/>
                <a:gd name="T71" fmla="*/ 208 h 216"/>
                <a:gd name="T72" fmla="*/ 4 w 216"/>
                <a:gd name="T73" fmla="*/ 127 h 216"/>
                <a:gd name="T74" fmla="*/ 4 w 216"/>
                <a:gd name="T75" fmla="*/ 99 h 216"/>
                <a:gd name="T76" fmla="*/ 83 w 216"/>
                <a:gd name="T77" fmla="*/ 143 h 216"/>
                <a:gd name="T78" fmla="*/ 87 w 216"/>
                <a:gd name="T79" fmla="*/ 140 h 216"/>
                <a:gd name="T80" fmla="*/ 4 w 216"/>
                <a:gd name="T81" fmla="*/ 94 h 216"/>
                <a:gd name="T82" fmla="*/ 4 w 216"/>
                <a:gd name="T83" fmla="*/ 94 h 216"/>
                <a:gd name="T84" fmla="*/ 20 w 216"/>
                <a:gd name="T85" fmla="*/ 80 h 216"/>
                <a:gd name="T86" fmla="*/ 20 w 216"/>
                <a:gd name="T87" fmla="*/ 99 h 216"/>
                <a:gd name="T88" fmla="*/ 24 w 216"/>
                <a:gd name="T89" fmla="*/ 101 h 216"/>
                <a:gd name="T90" fmla="*/ 24 w 216"/>
                <a:gd name="T91" fmla="*/ 4 h 216"/>
                <a:gd name="T92" fmla="*/ 150 w 216"/>
                <a:gd name="T93" fmla="*/ 4 h 216"/>
                <a:gd name="T94" fmla="*/ 152 w 216"/>
                <a:gd name="T95" fmla="*/ 4 h 216"/>
                <a:gd name="T96" fmla="*/ 152 w 216"/>
                <a:gd name="T97" fmla="*/ 44 h 216"/>
                <a:gd name="T98" fmla="*/ 192 w 216"/>
                <a:gd name="T99" fmla="*/ 44 h 216"/>
                <a:gd name="T100" fmla="*/ 192 w 216"/>
                <a:gd name="T101" fmla="*/ 101 h 216"/>
                <a:gd name="T102" fmla="*/ 196 w 216"/>
                <a:gd name="T103" fmla="*/ 99 h 216"/>
                <a:gd name="T104" fmla="*/ 196 w 216"/>
                <a:gd name="T105" fmla="*/ 80 h 216"/>
                <a:gd name="T106" fmla="*/ 212 w 216"/>
                <a:gd name="T107" fmla="*/ 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6" h="216">
                  <a:moveTo>
                    <a:pt x="196" y="74"/>
                  </a:moveTo>
                  <a:cubicBezTo>
                    <a:pt x="196" y="44"/>
                    <a:pt x="196" y="44"/>
                    <a:pt x="196" y="44"/>
                  </a:cubicBezTo>
                  <a:cubicBezTo>
                    <a:pt x="152" y="0"/>
                    <a:pt x="152" y="0"/>
                    <a:pt x="152" y="0"/>
                  </a:cubicBezTo>
                  <a:cubicBezTo>
                    <a:pt x="20" y="0"/>
                    <a:pt x="20" y="0"/>
                    <a:pt x="20" y="0"/>
                  </a:cubicBezTo>
                  <a:cubicBezTo>
                    <a:pt x="20" y="75"/>
                    <a:pt x="20" y="75"/>
                    <a:pt x="20" y="75"/>
                  </a:cubicBezTo>
                  <a:cubicBezTo>
                    <a:pt x="0" y="92"/>
                    <a:pt x="0" y="92"/>
                    <a:pt x="0" y="92"/>
                  </a:cubicBezTo>
                  <a:cubicBezTo>
                    <a:pt x="0" y="128"/>
                    <a:pt x="0" y="128"/>
                    <a:pt x="0" y="128"/>
                  </a:cubicBezTo>
                  <a:cubicBezTo>
                    <a:pt x="0" y="211"/>
                    <a:pt x="0" y="211"/>
                    <a:pt x="0" y="211"/>
                  </a:cubicBezTo>
                  <a:cubicBezTo>
                    <a:pt x="0" y="216"/>
                    <a:pt x="0" y="216"/>
                    <a:pt x="0" y="216"/>
                  </a:cubicBezTo>
                  <a:cubicBezTo>
                    <a:pt x="4" y="216"/>
                    <a:pt x="4" y="216"/>
                    <a:pt x="4" y="216"/>
                  </a:cubicBezTo>
                  <a:cubicBezTo>
                    <a:pt x="212" y="216"/>
                    <a:pt x="212" y="216"/>
                    <a:pt x="212" y="216"/>
                  </a:cubicBezTo>
                  <a:cubicBezTo>
                    <a:pt x="216" y="216"/>
                    <a:pt x="216" y="216"/>
                    <a:pt x="216" y="216"/>
                  </a:cubicBezTo>
                  <a:cubicBezTo>
                    <a:pt x="216" y="136"/>
                    <a:pt x="216" y="136"/>
                    <a:pt x="216" y="136"/>
                  </a:cubicBezTo>
                  <a:cubicBezTo>
                    <a:pt x="216" y="92"/>
                    <a:pt x="216" y="92"/>
                    <a:pt x="216" y="92"/>
                  </a:cubicBezTo>
                  <a:lnTo>
                    <a:pt x="196" y="74"/>
                  </a:lnTo>
                  <a:close/>
                  <a:moveTo>
                    <a:pt x="156" y="10"/>
                  </a:moveTo>
                  <a:cubicBezTo>
                    <a:pt x="186" y="40"/>
                    <a:pt x="186" y="40"/>
                    <a:pt x="186" y="40"/>
                  </a:cubicBezTo>
                  <a:cubicBezTo>
                    <a:pt x="156" y="40"/>
                    <a:pt x="156" y="40"/>
                    <a:pt x="156" y="40"/>
                  </a:cubicBezTo>
                  <a:lnTo>
                    <a:pt x="156" y="10"/>
                  </a:lnTo>
                  <a:close/>
                  <a:moveTo>
                    <a:pt x="11" y="212"/>
                  </a:moveTo>
                  <a:cubicBezTo>
                    <a:pt x="101" y="139"/>
                    <a:pt x="101" y="139"/>
                    <a:pt x="101" y="139"/>
                  </a:cubicBezTo>
                  <a:cubicBezTo>
                    <a:pt x="103" y="137"/>
                    <a:pt x="105" y="136"/>
                    <a:pt x="108" y="136"/>
                  </a:cubicBezTo>
                  <a:cubicBezTo>
                    <a:pt x="111" y="136"/>
                    <a:pt x="113" y="137"/>
                    <a:pt x="115" y="139"/>
                  </a:cubicBezTo>
                  <a:cubicBezTo>
                    <a:pt x="205" y="212"/>
                    <a:pt x="205" y="212"/>
                    <a:pt x="205" y="212"/>
                  </a:cubicBezTo>
                  <a:lnTo>
                    <a:pt x="11" y="212"/>
                  </a:lnTo>
                  <a:close/>
                  <a:moveTo>
                    <a:pt x="212" y="94"/>
                  </a:moveTo>
                  <a:cubicBezTo>
                    <a:pt x="129" y="140"/>
                    <a:pt x="129" y="140"/>
                    <a:pt x="129" y="140"/>
                  </a:cubicBezTo>
                  <a:cubicBezTo>
                    <a:pt x="133" y="143"/>
                    <a:pt x="133" y="143"/>
                    <a:pt x="133" y="143"/>
                  </a:cubicBezTo>
                  <a:cubicBezTo>
                    <a:pt x="212" y="99"/>
                    <a:pt x="212" y="99"/>
                    <a:pt x="212" y="99"/>
                  </a:cubicBezTo>
                  <a:cubicBezTo>
                    <a:pt x="212" y="136"/>
                    <a:pt x="212" y="136"/>
                    <a:pt x="212" y="136"/>
                  </a:cubicBezTo>
                  <a:cubicBezTo>
                    <a:pt x="212" y="213"/>
                    <a:pt x="212" y="213"/>
                    <a:pt x="212" y="213"/>
                  </a:cubicBezTo>
                  <a:cubicBezTo>
                    <a:pt x="117" y="136"/>
                    <a:pt x="117" y="136"/>
                    <a:pt x="117" y="136"/>
                  </a:cubicBezTo>
                  <a:cubicBezTo>
                    <a:pt x="115" y="133"/>
                    <a:pt x="111" y="132"/>
                    <a:pt x="108" y="132"/>
                  </a:cubicBezTo>
                  <a:cubicBezTo>
                    <a:pt x="105" y="132"/>
                    <a:pt x="101" y="133"/>
                    <a:pt x="99" y="136"/>
                  </a:cubicBezTo>
                  <a:cubicBezTo>
                    <a:pt x="4" y="213"/>
                    <a:pt x="4" y="213"/>
                    <a:pt x="4" y="213"/>
                  </a:cubicBezTo>
                  <a:cubicBezTo>
                    <a:pt x="4" y="208"/>
                    <a:pt x="4" y="208"/>
                    <a:pt x="4" y="208"/>
                  </a:cubicBezTo>
                  <a:cubicBezTo>
                    <a:pt x="4" y="127"/>
                    <a:pt x="4" y="127"/>
                    <a:pt x="4" y="127"/>
                  </a:cubicBezTo>
                  <a:cubicBezTo>
                    <a:pt x="4" y="99"/>
                    <a:pt x="4" y="99"/>
                    <a:pt x="4" y="99"/>
                  </a:cubicBezTo>
                  <a:cubicBezTo>
                    <a:pt x="83" y="143"/>
                    <a:pt x="83" y="143"/>
                    <a:pt x="83" y="143"/>
                  </a:cubicBezTo>
                  <a:cubicBezTo>
                    <a:pt x="87" y="140"/>
                    <a:pt x="87" y="140"/>
                    <a:pt x="87" y="140"/>
                  </a:cubicBezTo>
                  <a:cubicBezTo>
                    <a:pt x="4" y="94"/>
                    <a:pt x="4" y="94"/>
                    <a:pt x="4" y="94"/>
                  </a:cubicBezTo>
                  <a:cubicBezTo>
                    <a:pt x="4" y="94"/>
                    <a:pt x="4" y="94"/>
                    <a:pt x="4" y="94"/>
                  </a:cubicBezTo>
                  <a:cubicBezTo>
                    <a:pt x="20" y="80"/>
                    <a:pt x="20" y="80"/>
                    <a:pt x="20" y="80"/>
                  </a:cubicBezTo>
                  <a:cubicBezTo>
                    <a:pt x="20" y="99"/>
                    <a:pt x="20" y="99"/>
                    <a:pt x="20" y="99"/>
                  </a:cubicBezTo>
                  <a:cubicBezTo>
                    <a:pt x="24" y="101"/>
                    <a:pt x="24" y="101"/>
                    <a:pt x="24" y="101"/>
                  </a:cubicBezTo>
                  <a:cubicBezTo>
                    <a:pt x="24" y="4"/>
                    <a:pt x="24" y="4"/>
                    <a:pt x="24" y="4"/>
                  </a:cubicBezTo>
                  <a:cubicBezTo>
                    <a:pt x="150" y="4"/>
                    <a:pt x="150" y="4"/>
                    <a:pt x="150" y="4"/>
                  </a:cubicBezTo>
                  <a:cubicBezTo>
                    <a:pt x="152" y="4"/>
                    <a:pt x="152" y="4"/>
                    <a:pt x="152" y="4"/>
                  </a:cubicBezTo>
                  <a:cubicBezTo>
                    <a:pt x="152" y="44"/>
                    <a:pt x="152" y="44"/>
                    <a:pt x="152" y="44"/>
                  </a:cubicBezTo>
                  <a:cubicBezTo>
                    <a:pt x="192" y="44"/>
                    <a:pt x="192" y="44"/>
                    <a:pt x="192" y="44"/>
                  </a:cubicBezTo>
                  <a:cubicBezTo>
                    <a:pt x="192" y="101"/>
                    <a:pt x="192" y="101"/>
                    <a:pt x="192" y="101"/>
                  </a:cubicBezTo>
                  <a:cubicBezTo>
                    <a:pt x="196" y="99"/>
                    <a:pt x="196" y="99"/>
                    <a:pt x="196" y="99"/>
                  </a:cubicBezTo>
                  <a:cubicBezTo>
                    <a:pt x="196" y="80"/>
                    <a:pt x="196" y="80"/>
                    <a:pt x="196" y="80"/>
                  </a:cubicBezTo>
                  <a:cubicBezTo>
                    <a:pt x="212" y="94"/>
                    <a:pt x="212" y="94"/>
                    <a:pt x="212"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31">
              <a:extLst>
                <a:ext uri="{FF2B5EF4-FFF2-40B4-BE49-F238E27FC236}">
                  <a16:creationId xmlns:a16="http://schemas.microsoft.com/office/drawing/2014/main" id="{92541B94-2182-23AC-D77C-3E6C0889B0BD}"/>
                </a:ext>
              </a:extLst>
            </p:cNvPr>
            <p:cNvSpPr>
              <a:spLocks noEditPoints="1"/>
            </p:cNvSpPr>
            <p:nvPr/>
          </p:nvSpPr>
          <p:spPr bwMode="auto">
            <a:xfrm>
              <a:off x="8337551" y="3609975"/>
              <a:ext cx="219075" cy="238125"/>
            </a:xfrm>
            <a:custGeom>
              <a:avLst/>
              <a:gdLst>
                <a:gd name="T0" fmla="*/ 51 w 78"/>
                <a:gd name="T1" fmla="*/ 51 h 85"/>
                <a:gd name="T2" fmla="*/ 55 w 78"/>
                <a:gd name="T3" fmla="*/ 58 h 85"/>
                <a:gd name="T4" fmla="*/ 64 w 78"/>
                <a:gd name="T5" fmla="*/ 57 h 85"/>
                <a:gd name="T6" fmla="*/ 73 w 78"/>
                <a:gd name="T7" fmla="*/ 45 h 85"/>
                <a:gd name="T8" fmla="*/ 71 w 78"/>
                <a:gd name="T9" fmla="*/ 21 h 85"/>
                <a:gd name="T10" fmla="*/ 54 w 78"/>
                <a:gd name="T11" fmla="*/ 6 h 85"/>
                <a:gd name="T12" fmla="*/ 27 w 78"/>
                <a:gd name="T13" fmla="*/ 7 h 85"/>
                <a:gd name="T14" fmla="*/ 7 w 78"/>
                <a:gd name="T15" fmla="*/ 27 h 85"/>
                <a:gd name="T16" fmla="*/ 7 w 78"/>
                <a:gd name="T17" fmla="*/ 59 h 85"/>
                <a:gd name="T18" fmla="*/ 28 w 78"/>
                <a:gd name="T19" fmla="*/ 79 h 85"/>
                <a:gd name="T20" fmla="*/ 57 w 78"/>
                <a:gd name="T21" fmla="*/ 79 h 85"/>
                <a:gd name="T22" fmla="*/ 71 w 78"/>
                <a:gd name="T23" fmla="*/ 74 h 85"/>
                <a:gd name="T24" fmla="*/ 72 w 78"/>
                <a:gd name="T25" fmla="*/ 77 h 85"/>
                <a:gd name="T26" fmla="*/ 43 w 78"/>
                <a:gd name="T27" fmla="*/ 85 h 85"/>
                <a:gd name="T28" fmla="*/ 13 w 78"/>
                <a:gd name="T29" fmla="*/ 74 h 85"/>
                <a:gd name="T30" fmla="*/ 0 w 78"/>
                <a:gd name="T31" fmla="*/ 42 h 85"/>
                <a:gd name="T32" fmla="*/ 12 w 78"/>
                <a:gd name="T33" fmla="*/ 12 h 85"/>
                <a:gd name="T34" fmla="*/ 41 w 78"/>
                <a:gd name="T35" fmla="*/ 0 h 85"/>
                <a:gd name="T36" fmla="*/ 67 w 78"/>
                <a:gd name="T37" fmla="*/ 9 h 85"/>
                <a:gd name="T38" fmla="*/ 78 w 78"/>
                <a:gd name="T39" fmla="*/ 35 h 85"/>
                <a:gd name="T40" fmla="*/ 72 w 78"/>
                <a:gd name="T41" fmla="*/ 54 h 85"/>
                <a:gd name="T42" fmla="*/ 58 w 78"/>
                <a:gd name="T43" fmla="*/ 62 h 85"/>
                <a:gd name="T44" fmla="*/ 48 w 78"/>
                <a:gd name="T45" fmla="*/ 52 h 85"/>
                <a:gd name="T46" fmla="*/ 33 w 78"/>
                <a:gd name="T47" fmla="*/ 62 h 85"/>
                <a:gd name="T48" fmla="*/ 24 w 78"/>
                <a:gd name="T49" fmla="*/ 58 h 85"/>
                <a:gd name="T50" fmla="*/ 21 w 78"/>
                <a:gd name="T51" fmla="*/ 48 h 85"/>
                <a:gd name="T52" fmla="*/ 28 w 78"/>
                <a:gd name="T53" fmla="*/ 31 h 85"/>
                <a:gd name="T54" fmla="*/ 47 w 78"/>
                <a:gd name="T55" fmla="*/ 22 h 85"/>
                <a:gd name="T56" fmla="*/ 57 w 78"/>
                <a:gd name="T57" fmla="*/ 24 h 85"/>
                <a:gd name="T58" fmla="*/ 53 w 78"/>
                <a:gd name="T59" fmla="*/ 26 h 85"/>
                <a:gd name="T60" fmla="*/ 47 w 78"/>
                <a:gd name="T61" fmla="*/ 26 h 85"/>
                <a:gd name="T62" fmla="*/ 31 w 78"/>
                <a:gd name="T63" fmla="*/ 33 h 85"/>
                <a:gd name="T64" fmla="*/ 25 w 78"/>
                <a:gd name="T65" fmla="*/ 48 h 85"/>
                <a:gd name="T66" fmla="*/ 27 w 78"/>
                <a:gd name="T67" fmla="*/ 55 h 85"/>
                <a:gd name="T68" fmla="*/ 34 w 78"/>
                <a:gd name="T69" fmla="*/ 58 h 85"/>
                <a:gd name="T70" fmla="*/ 42 w 78"/>
                <a:gd name="T71" fmla="*/ 55 h 85"/>
                <a:gd name="T72" fmla="*/ 48 w 78"/>
                <a:gd name="T73"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85">
                  <a:moveTo>
                    <a:pt x="52" y="43"/>
                  </a:moveTo>
                  <a:cubicBezTo>
                    <a:pt x="52" y="46"/>
                    <a:pt x="51" y="49"/>
                    <a:pt x="51" y="51"/>
                  </a:cubicBezTo>
                  <a:cubicBezTo>
                    <a:pt x="51" y="53"/>
                    <a:pt x="52" y="54"/>
                    <a:pt x="52" y="56"/>
                  </a:cubicBezTo>
                  <a:cubicBezTo>
                    <a:pt x="53" y="57"/>
                    <a:pt x="54" y="58"/>
                    <a:pt x="55" y="58"/>
                  </a:cubicBezTo>
                  <a:cubicBezTo>
                    <a:pt x="56" y="58"/>
                    <a:pt x="57" y="58"/>
                    <a:pt x="58" y="58"/>
                  </a:cubicBezTo>
                  <a:cubicBezTo>
                    <a:pt x="60" y="58"/>
                    <a:pt x="62" y="58"/>
                    <a:pt x="64" y="57"/>
                  </a:cubicBezTo>
                  <a:cubicBezTo>
                    <a:pt x="66" y="56"/>
                    <a:pt x="68" y="54"/>
                    <a:pt x="69" y="52"/>
                  </a:cubicBezTo>
                  <a:cubicBezTo>
                    <a:pt x="71" y="50"/>
                    <a:pt x="72" y="48"/>
                    <a:pt x="73" y="45"/>
                  </a:cubicBezTo>
                  <a:cubicBezTo>
                    <a:pt x="74" y="42"/>
                    <a:pt x="74" y="39"/>
                    <a:pt x="74" y="35"/>
                  </a:cubicBezTo>
                  <a:cubicBezTo>
                    <a:pt x="74" y="30"/>
                    <a:pt x="73" y="25"/>
                    <a:pt x="71" y="21"/>
                  </a:cubicBezTo>
                  <a:cubicBezTo>
                    <a:pt x="70" y="17"/>
                    <a:pt x="67" y="14"/>
                    <a:pt x="64" y="12"/>
                  </a:cubicBezTo>
                  <a:cubicBezTo>
                    <a:pt x="61" y="9"/>
                    <a:pt x="58" y="7"/>
                    <a:pt x="54" y="6"/>
                  </a:cubicBezTo>
                  <a:cubicBezTo>
                    <a:pt x="50" y="4"/>
                    <a:pt x="45" y="4"/>
                    <a:pt x="41" y="4"/>
                  </a:cubicBezTo>
                  <a:cubicBezTo>
                    <a:pt x="36" y="4"/>
                    <a:pt x="31" y="5"/>
                    <a:pt x="27" y="7"/>
                  </a:cubicBezTo>
                  <a:cubicBezTo>
                    <a:pt x="23" y="8"/>
                    <a:pt x="19" y="11"/>
                    <a:pt x="15" y="15"/>
                  </a:cubicBezTo>
                  <a:cubicBezTo>
                    <a:pt x="12" y="18"/>
                    <a:pt x="9" y="22"/>
                    <a:pt x="7" y="27"/>
                  </a:cubicBezTo>
                  <a:cubicBezTo>
                    <a:pt x="5" y="32"/>
                    <a:pt x="4" y="37"/>
                    <a:pt x="4" y="42"/>
                  </a:cubicBezTo>
                  <a:cubicBezTo>
                    <a:pt x="4" y="49"/>
                    <a:pt x="5" y="54"/>
                    <a:pt x="7" y="59"/>
                  </a:cubicBezTo>
                  <a:cubicBezTo>
                    <a:pt x="10" y="64"/>
                    <a:pt x="12" y="68"/>
                    <a:pt x="16" y="71"/>
                  </a:cubicBezTo>
                  <a:cubicBezTo>
                    <a:pt x="19" y="75"/>
                    <a:pt x="23" y="77"/>
                    <a:pt x="28" y="79"/>
                  </a:cubicBezTo>
                  <a:cubicBezTo>
                    <a:pt x="33" y="80"/>
                    <a:pt x="38" y="81"/>
                    <a:pt x="43" y="81"/>
                  </a:cubicBezTo>
                  <a:cubicBezTo>
                    <a:pt x="48" y="81"/>
                    <a:pt x="53" y="81"/>
                    <a:pt x="57" y="79"/>
                  </a:cubicBezTo>
                  <a:cubicBezTo>
                    <a:pt x="62" y="78"/>
                    <a:pt x="66" y="76"/>
                    <a:pt x="69" y="74"/>
                  </a:cubicBezTo>
                  <a:cubicBezTo>
                    <a:pt x="70" y="74"/>
                    <a:pt x="70" y="74"/>
                    <a:pt x="71" y="74"/>
                  </a:cubicBezTo>
                  <a:cubicBezTo>
                    <a:pt x="71" y="74"/>
                    <a:pt x="71" y="74"/>
                    <a:pt x="71" y="75"/>
                  </a:cubicBezTo>
                  <a:cubicBezTo>
                    <a:pt x="72" y="77"/>
                    <a:pt x="72" y="77"/>
                    <a:pt x="72" y="77"/>
                  </a:cubicBezTo>
                  <a:cubicBezTo>
                    <a:pt x="68" y="79"/>
                    <a:pt x="64" y="81"/>
                    <a:pt x="59" y="83"/>
                  </a:cubicBezTo>
                  <a:cubicBezTo>
                    <a:pt x="54" y="84"/>
                    <a:pt x="49" y="85"/>
                    <a:pt x="43" y="85"/>
                  </a:cubicBezTo>
                  <a:cubicBezTo>
                    <a:pt x="37" y="85"/>
                    <a:pt x="31" y="84"/>
                    <a:pt x="26" y="82"/>
                  </a:cubicBezTo>
                  <a:cubicBezTo>
                    <a:pt x="21" y="80"/>
                    <a:pt x="17" y="77"/>
                    <a:pt x="13" y="74"/>
                  </a:cubicBezTo>
                  <a:cubicBezTo>
                    <a:pt x="9" y="70"/>
                    <a:pt x="6" y="66"/>
                    <a:pt x="4" y="60"/>
                  </a:cubicBezTo>
                  <a:cubicBezTo>
                    <a:pt x="2" y="55"/>
                    <a:pt x="0" y="49"/>
                    <a:pt x="0" y="42"/>
                  </a:cubicBezTo>
                  <a:cubicBezTo>
                    <a:pt x="0" y="36"/>
                    <a:pt x="2" y="31"/>
                    <a:pt x="4" y="26"/>
                  </a:cubicBezTo>
                  <a:cubicBezTo>
                    <a:pt x="6" y="20"/>
                    <a:pt x="9" y="16"/>
                    <a:pt x="12" y="12"/>
                  </a:cubicBezTo>
                  <a:cubicBezTo>
                    <a:pt x="16" y="8"/>
                    <a:pt x="20" y="5"/>
                    <a:pt x="25" y="3"/>
                  </a:cubicBezTo>
                  <a:cubicBezTo>
                    <a:pt x="30" y="1"/>
                    <a:pt x="35" y="0"/>
                    <a:pt x="41" y="0"/>
                  </a:cubicBezTo>
                  <a:cubicBezTo>
                    <a:pt x="46" y="0"/>
                    <a:pt x="50" y="1"/>
                    <a:pt x="55" y="2"/>
                  </a:cubicBezTo>
                  <a:cubicBezTo>
                    <a:pt x="59" y="4"/>
                    <a:pt x="63" y="6"/>
                    <a:pt x="67" y="9"/>
                  </a:cubicBezTo>
                  <a:cubicBezTo>
                    <a:pt x="70" y="12"/>
                    <a:pt x="73" y="16"/>
                    <a:pt x="75" y="20"/>
                  </a:cubicBezTo>
                  <a:cubicBezTo>
                    <a:pt x="77" y="24"/>
                    <a:pt x="78" y="30"/>
                    <a:pt x="78" y="35"/>
                  </a:cubicBezTo>
                  <a:cubicBezTo>
                    <a:pt x="78" y="39"/>
                    <a:pt x="77" y="43"/>
                    <a:pt x="76" y="46"/>
                  </a:cubicBezTo>
                  <a:cubicBezTo>
                    <a:pt x="75" y="49"/>
                    <a:pt x="74" y="52"/>
                    <a:pt x="72" y="54"/>
                  </a:cubicBezTo>
                  <a:cubicBezTo>
                    <a:pt x="70" y="57"/>
                    <a:pt x="68" y="59"/>
                    <a:pt x="66" y="60"/>
                  </a:cubicBezTo>
                  <a:cubicBezTo>
                    <a:pt x="63" y="61"/>
                    <a:pt x="60" y="62"/>
                    <a:pt x="58" y="62"/>
                  </a:cubicBezTo>
                  <a:cubicBezTo>
                    <a:pt x="55" y="62"/>
                    <a:pt x="52" y="61"/>
                    <a:pt x="51" y="59"/>
                  </a:cubicBezTo>
                  <a:cubicBezTo>
                    <a:pt x="49" y="58"/>
                    <a:pt x="48" y="55"/>
                    <a:pt x="48" y="52"/>
                  </a:cubicBezTo>
                  <a:cubicBezTo>
                    <a:pt x="46" y="55"/>
                    <a:pt x="44" y="58"/>
                    <a:pt x="41" y="59"/>
                  </a:cubicBezTo>
                  <a:cubicBezTo>
                    <a:pt x="39" y="61"/>
                    <a:pt x="36" y="62"/>
                    <a:pt x="33" y="62"/>
                  </a:cubicBezTo>
                  <a:cubicBezTo>
                    <a:pt x="31" y="62"/>
                    <a:pt x="29" y="61"/>
                    <a:pt x="28" y="61"/>
                  </a:cubicBezTo>
                  <a:cubicBezTo>
                    <a:pt x="26" y="60"/>
                    <a:pt x="25" y="59"/>
                    <a:pt x="24" y="58"/>
                  </a:cubicBezTo>
                  <a:cubicBezTo>
                    <a:pt x="23" y="56"/>
                    <a:pt x="22" y="55"/>
                    <a:pt x="22" y="53"/>
                  </a:cubicBezTo>
                  <a:cubicBezTo>
                    <a:pt x="21" y="52"/>
                    <a:pt x="21" y="50"/>
                    <a:pt x="21" y="48"/>
                  </a:cubicBezTo>
                  <a:cubicBezTo>
                    <a:pt x="21" y="45"/>
                    <a:pt x="22" y="42"/>
                    <a:pt x="23" y="39"/>
                  </a:cubicBezTo>
                  <a:cubicBezTo>
                    <a:pt x="24" y="36"/>
                    <a:pt x="26" y="33"/>
                    <a:pt x="28" y="31"/>
                  </a:cubicBezTo>
                  <a:cubicBezTo>
                    <a:pt x="30" y="28"/>
                    <a:pt x="33" y="26"/>
                    <a:pt x="36" y="24"/>
                  </a:cubicBezTo>
                  <a:cubicBezTo>
                    <a:pt x="40" y="23"/>
                    <a:pt x="43" y="22"/>
                    <a:pt x="47" y="22"/>
                  </a:cubicBezTo>
                  <a:cubicBezTo>
                    <a:pt x="49" y="22"/>
                    <a:pt x="51" y="22"/>
                    <a:pt x="53" y="23"/>
                  </a:cubicBezTo>
                  <a:cubicBezTo>
                    <a:pt x="55" y="23"/>
                    <a:pt x="56" y="23"/>
                    <a:pt x="57" y="24"/>
                  </a:cubicBezTo>
                  <a:lnTo>
                    <a:pt x="52" y="43"/>
                  </a:lnTo>
                  <a:close/>
                  <a:moveTo>
                    <a:pt x="53" y="26"/>
                  </a:moveTo>
                  <a:cubicBezTo>
                    <a:pt x="52" y="26"/>
                    <a:pt x="51" y="26"/>
                    <a:pt x="50" y="26"/>
                  </a:cubicBezTo>
                  <a:cubicBezTo>
                    <a:pt x="49" y="26"/>
                    <a:pt x="48" y="26"/>
                    <a:pt x="47" y="26"/>
                  </a:cubicBezTo>
                  <a:cubicBezTo>
                    <a:pt x="44" y="26"/>
                    <a:pt x="41" y="26"/>
                    <a:pt x="38" y="28"/>
                  </a:cubicBezTo>
                  <a:cubicBezTo>
                    <a:pt x="35" y="29"/>
                    <a:pt x="33" y="31"/>
                    <a:pt x="31" y="33"/>
                  </a:cubicBezTo>
                  <a:cubicBezTo>
                    <a:pt x="29" y="35"/>
                    <a:pt x="28" y="37"/>
                    <a:pt x="27" y="40"/>
                  </a:cubicBezTo>
                  <a:cubicBezTo>
                    <a:pt x="26" y="43"/>
                    <a:pt x="25" y="45"/>
                    <a:pt x="25" y="48"/>
                  </a:cubicBezTo>
                  <a:cubicBezTo>
                    <a:pt x="25" y="49"/>
                    <a:pt x="26" y="51"/>
                    <a:pt x="26" y="52"/>
                  </a:cubicBezTo>
                  <a:cubicBezTo>
                    <a:pt x="26" y="53"/>
                    <a:pt x="27" y="54"/>
                    <a:pt x="27" y="55"/>
                  </a:cubicBezTo>
                  <a:cubicBezTo>
                    <a:pt x="28" y="56"/>
                    <a:pt x="29" y="57"/>
                    <a:pt x="30" y="57"/>
                  </a:cubicBezTo>
                  <a:cubicBezTo>
                    <a:pt x="31" y="58"/>
                    <a:pt x="32" y="58"/>
                    <a:pt x="34" y="58"/>
                  </a:cubicBezTo>
                  <a:cubicBezTo>
                    <a:pt x="35" y="58"/>
                    <a:pt x="37" y="58"/>
                    <a:pt x="38" y="57"/>
                  </a:cubicBezTo>
                  <a:cubicBezTo>
                    <a:pt x="39" y="57"/>
                    <a:pt x="41" y="56"/>
                    <a:pt x="42" y="55"/>
                  </a:cubicBezTo>
                  <a:cubicBezTo>
                    <a:pt x="43" y="54"/>
                    <a:pt x="44" y="52"/>
                    <a:pt x="46" y="50"/>
                  </a:cubicBezTo>
                  <a:cubicBezTo>
                    <a:pt x="47" y="49"/>
                    <a:pt x="48" y="46"/>
                    <a:pt x="48" y="43"/>
                  </a:cubicBezTo>
                  <a:lnTo>
                    <a:pt x="5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272585F6-140E-F2BE-83DF-AE8A70F368ED}"/>
              </a:ext>
            </a:extLst>
          </p:cNvPr>
          <p:cNvGrpSpPr/>
          <p:nvPr/>
        </p:nvGrpSpPr>
        <p:grpSpPr>
          <a:xfrm>
            <a:off x="9398087" y="3596042"/>
            <a:ext cx="493713" cy="606425"/>
            <a:chOff x="3494088" y="1616075"/>
            <a:chExt cx="493713" cy="606425"/>
          </a:xfrm>
          <a:solidFill>
            <a:srgbClr val="201562"/>
          </a:solidFill>
        </p:grpSpPr>
        <p:sp>
          <p:nvSpPr>
            <p:cNvPr id="63" name="Rectangle 190">
              <a:extLst>
                <a:ext uri="{FF2B5EF4-FFF2-40B4-BE49-F238E27FC236}">
                  <a16:creationId xmlns:a16="http://schemas.microsoft.com/office/drawing/2014/main" id="{E4FA361F-10B0-DCED-6191-AC12303C974B}"/>
                </a:ext>
              </a:extLst>
            </p:cNvPr>
            <p:cNvSpPr>
              <a:spLocks noChangeArrowheads="1"/>
            </p:cNvSpPr>
            <p:nvPr/>
          </p:nvSpPr>
          <p:spPr bwMode="auto">
            <a:xfrm>
              <a:off x="3695701" y="1728788"/>
              <a:ext cx="157163" cy="111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4" name="Rectangle 191">
              <a:extLst>
                <a:ext uri="{FF2B5EF4-FFF2-40B4-BE49-F238E27FC236}">
                  <a16:creationId xmlns:a16="http://schemas.microsoft.com/office/drawing/2014/main" id="{33945457-BF08-817F-E222-03D4C612C95A}"/>
                </a:ext>
              </a:extLst>
            </p:cNvPr>
            <p:cNvSpPr>
              <a:spLocks noChangeArrowheads="1"/>
            </p:cNvSpPr>
            <p:nvPr/>
          </p:nvSpPr>
          <p:spPr bwMode="auto">
            <a:xfrm>
              <a:off x="3695701" y="1773238"/>
              <a:ext cx="223838" cy="111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92">
              <a:extLst>
                <a:ext uri="{FF2B5EF4-FFF2-40B4-BE49-F238E27FC236}">
                  <a16:creationId xmlns:a16="http://schemas.microsoft.com/office/drawing/2014/main" id="{F485ADAD-CFE1-8C35-F6BB-1AC44354B365}"/>
                </a:ext>
              </a:extLst>
            </p:cNvPr>
            <p:cNvSpPr>
              <a:spLocks noEditPoints="1"/>
            </p:cNvSpPr>
            <p:nvPr/>
          </p:nvSpPr>
          <p:spPr bwMode="auto">
            <a:xfrm>
              <a:off x="3494088" y="1616075"/>
              <a:ext cx="493713" cy="606425"/>
            </a:xfrm>
            <a:custGeom>
              <a:avLst/>
              <a:gdLst>
                <a:gd name="T0" fmla="*/ 233 w 311"/>
                <a:gd name="T1" fmla="*/ 0 h 382"/>
                <a:gd name="T2" fmla="*/ 0 w 311"/>
                <a:gd name="T3" fmla="*/ 0 h 382"/>
                <a:gd name="T4" fmla="*/ 0 w 311"/>
                <a:gd name="T5" fmla="*/ 382 h 382"/>
                <a:gd name="T6" fmla="*/ 311 w 311"/>
                <a:gd name="T7" fmla="*/ 382 h 382"/>
                <a:gd name="T8" fmla="*/ 311 w 311"/>
                <a:gd name="T9" fmla="*/ 78 h 382"/>
                <a:gd name="T10" fmla="*/ 233 w 311"/>
                <a:gd name="T11" fmla="*/ 0 h 382"/>
                <a:gd name="T12" fmla="*/ 293 w 311"/>
                <a:gd name="T13" fmla="*/ 71 h 382"/>
                <a:gd name="T14" fmla="*/ 240 w 311"/>
                <a:gd name="T15" fmla="*/ 71 h 382"/>
                <a:gd name="T16" fmla="*/ 240 w 311"/>
                <a:gd name="T17" fmla="*/ 18 h 382"/>
                <a:gd name="T18" fmla="*/ 293 w 311"/>
                <a:gd name="T19" fmla="*/ 71 h 382"/>
                <a:gd name="T20" fmla="*/ 304 w 311"/>
                <a:gd name="T21" fmla="*/ 375 h 382"/>
                <a:gd name="T22" fmla="*/ 7 w 311"/>
                <a:gd name="T23" fmla="*/ 375 h 382"/>
                <a:gd name="T24" fmla="*/ 7 w 311"/>
                <a:gd name="T25" fmla="*/ 7 h 382"/>
                <a:gd name="T26" fmla="*/ 230 w 311"/>
                <a:gd name="T27" fmla="*/ 7 h 382"/>
                <a:gd name="T28" fmla="*/ 233 w 311"/>
                <a:gd name="T29" fmla="*/ 7 h 382"/>
                <a:gd name="T30" fmla="*/ 233 w 311"/>
                <a:gd name="T31" fmla="*/ 78 h 382"/>
                <a:gd name="T32" fmla="*/ 304 w 311"/>
                <a:gd name="T33" fmla="*/ 78 h 382"/>
                <a:gd name="T34" fmla="*/ 304 w 311"/>
                <a:gd name="T35" fmla="*/ 37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1" h="382">
                  <a:moveTo>
                    <a:pt x="233" y="0"/>
                  </a:moveTo>
                  <a:lnTo>
                    <a:pt x="0" y="0"/>
                  </a:lnTo>
                  <a:lnTo>
                    <a:pt x="0" y="382"/>
                  </a:lnTo>
                  <a:lnTo>
                    <a:pt x="311" y="382"/>
                  </a:lnTo>
                  <a:lnTo>
                    <a:pt x="311" y="78"/>
                  </a:lnTo>
                  <a:lnTo>
                    <a:pt x="233" y="0"/>
                  </a:lnTo>
                  <a:close/>
                  <a:moveTo>
                    <a:pt x="293" y="71"/>
                  </a:moveTo>
                  <a:lnTo>
                    <a:pt x="240" y="71"/>
                  </a:lnTo>
                  <a:lnTo>
                    <a:pt x="240" y="18"/>
                  </a:lnTo>
                  <a:lnTo>
                    <a:pt x="293" y="71"/>
                  </a:lnTo>
                  <a:close/>
                  <a:moveTo>
                    <a:pt x="304" y="375"/>
                  </a:moveTo>
                  <a:lnTo>
                    <a:pt x="7" y="375"/>
                  </a:lnTo>
                  <a:lnTo>
                    <a:pt x="7" y="7"/>
                  </a:lnTo>
                  <a:lnTo>
                    <a:pt x="230" y="7"/>
                  </a:lnTo>
                  <a:lnTo>
                    <a:pt x="233" y="7"/>
                  </a:lnTo>
                  <a:lnTo>
                    <a:pt x="233" y="78"/>
                  </a:lnTo>
                  <a:lnTo>
                    <a:pt x="304" y="78"/>
                  </a:lnTo>
                  <a:lnTo>
                    <a:pt x="304" y="37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6" name="Rectangle 193">
              <a:extLst>
                <a:ext uri="{FF2B5EF4-FFF2-40B4-BE49-F238E27FC236}">
                  <a16:creationId xmlns:a16="http://schemas.microsoft.com/office/drawing/2014/main" id="{A87ACB95-91E3-4AAD-C81B-67121ED2C676}"/>
                </a:ext>
              </a:extLst>
            </p:cNvPr>
            <p:cNvSpPr>
              <a:spLocks noChangeArrowheads="1"/>
            </p:cNvSpPr>
            <p:nvPr/>
          </p:nvSpPr>
          <p:spPr bwMode="auto">
            <a:xfrm>
              <a:off x="3560763" y="1908175"/>
              <a:ext cx="358775" cy="111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7" name="Rectangle 194">
              <a:extLst>
                <a:ext uri="{FF2B5EF4-FFF2-40B4-BE49-F238E27FC236}">
                  <a16:creationId xmlns:a16="http://schemas.microsoft.com/office/drawing/2014/main" id="{73D27CB0-ED20-99EC-FD0C-A677DB0D6D91}"/>
                </a:ext>
              </a:extLst>
            </p:cNvPr>
            <p:cNvSpPr>
              <a:spLocks noChangeArrowheads="1"/>
            </p:cNvSpPr>
            <p:nvPr/>
          </p:nvSpPr>
          <p:spPr bwMode="auto">
            <a:xfrm>
              <a:off x="3560763" y="1863725"/>
              <a:ext cx="358775" cy="111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8" name="Rectangle 195">
              <a:extLst>
                <a:ext uri="{FF2B5EF4-FFF2-40B4-BE49-F238E27FC236}">
                  <a16:creationId xmlns:a16="http://schemas.microsoft.com/office/drawing/2014/main" id="{AEA6A9D1-5849-103D-E689-AF35A04498EA}"/>
                </a:ext>
              </a:extLst>
            </p:cNvPr>
            <p:cNvSpPr>
              <a:spLocks noChangeArrowheads="1"/>
            </p:cNvSpPr>
            <p:nvPr/>
          </p:nvSpPr>
          <p:spPr bwMode="auto">
            <a:xfrm>
              <a:off x="3560763" y="1817688"/>
              <a:ext cx="358775" cy="111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96">
              <a:extLst>
                <a:ext uri="{FF2B5EF4-FFF2-40B4-BE49-F238E27FC236}">
                  <a16:creationId xmlns:a16="http://schemas.microsoft.com/office/drawing/2014/main" id="{0DDE42C6-14DC-0786-3C0E-3F7B8EE8AA15}"/>
                </a:ext>
              </a:extLst>
            </p:cNvPr>
            <p:cNvSpPr>
              <a:spLocks noEditPoints="1"/>
            </p:cNvSpPr>
            <p:nvPr/>
          </p:nvSpPr>
          <p:spPr bwMode="auto">
            <a:xfrm>
              <a:off x="3560763" y="1682750"/>
              <a:ext cx="112713" cy="112713"/>
            </a:xfrm>
            <a:custGeom>
              <a:avLst/>
              <a:gdLst>
                <a:gd name="T0" fmla="*/ 71 w 71"/>
                <a:gd name="T1" fmla="*/ 0 h 71"/>
                <a:gd name="T2" fmla="*/ 0 w 71"/>
                <a:gd name="T3" fmla="*/ 0 h 71"/>
                <a:gd name="T4" fmla="*/ 0 w 71"/>
                <a:gd name="T5" fmla="*/ 71 h 71"/>
                <a:gd name="T6" fmla="*/ 71 w 71"/>
                <a:gd name="T7" fmla="*/ 71 h 71"/>
                <a:gd name="T8" fmla="*/ 71 w 71"/>
                <a:gd name="T9" fmla="*/ 0 h 71"/>
                <a:gd name="T10" fmla="*/ 64 w 71"/>
                <a:gd name="T11" fmla="*/ 64 h 71"/>
                <a:gd name="T12" fmla="*/ 7 w 71"/>
                <a:gd name="T13" fmla="*/ 64 h 71"/>
                <a:gd name="T14" fmla="*/ 7 w 71"/>
                <a:gd name="T15" fmla="*/ 7 h 71"/>
                <a:gd name="T16" fmla="*/ 64 w 71"/>
                <a:gd name="T17" fmla="*/ 7 h 71"/>
                <a:gd name="T18" fmla="*/ 64 w 71"/>
                <a:gd name="T19"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1">
                  <a:moveTo>
                    <a:pt x="71" y="0"/>
                  </a:moveTo>
                  <a:lnTo>
                    <a:pt x="0" y="0"/>
                  </a:lnTo>
                  <a:lnTo>
                    <a:pt x="0" y="71"/>
                  </a:lnTo>
                  <a:lnTo>
                    <a:pt x="71" y="71"/>
                  </a:lnTo>
                  <a:lnTo>
                    <a:pt x="71" y="0"/>
                  </a:lnTo>
                  <a:close/>
                  <a:moveTo>
                    <a:pt x="64" y="64"/>
                  </a:moveTo>
                  <a:lnTo>
                    <a:pt x="7" y="64"/>
                  </a:lnTo>
                  <a:lnTo>
                    <a:pt x="7" y="7"/>
                  </a:lnTo>
                  <a:lnTo>
                    <a:pt x="64" y="7"/>
                  </a:lnTo>
                  <a:lnTo>
                    <a:pt x="64" y="6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97">
              <a:extLst>
                <a:ext uri="{FF2B5EF4-FFF2-40B4-BE49-F238E27FC236}">
                  <a16:creationId xmlns:a16="http://schemas.microsoft.com/office/drawing/2014/main" id="{84FE2386-1BCA-35D3-00DD-5471FFBAD0D9}"/>
                </a:ext>
              </a:extLst>
            </p:cNvPr>
            <p:cNvSpPr>
              <a:spLocks/>
            </p:cNvSpPr>
            <p:nvPr/>
          </p:nvSpPr>
          <p:spPr bwMode="auto">
            <a:xfrm>
              <a:off x="3695701" y="2120900"/>
              <a:ext cx="90488" cy="79375"/>
            </a:xfrm>
            <a:custGeom>
              <a:avLst/>
              <a:gdLst>
                <a:gd name="T0" fmla="*/ 16 w 32"/>
                <a:gd name="T1" fmla="*/ 0 h 28"/>
                <a:gd name="T2" fmla="*/ 0 w 32"/>
                <a:gd name="T3" fmla="*/ 16 h 28"/>
                <a:gd name="T4" fmla="*/ 6 w 32"/>
                <a:gd name="T5" fmla="*/ 28 h 28"/>
                <a:gd name="T6" fmla="*/ 16 w 32"/>
                <a:gd name="T7" fmla="*/ 28 h 28"/>
                <a:gd name="T8" fmla="*/ 4 w 32"/>
                <a:gd name="T9" fmla="*/ 16 h 28"/>
                <a:gd name="T10" fmla="*/ 16 w 32"/>
                <a:gd name="T11" fmla="*/ 4 h 28"/>
                <a:gd name="T12" fmla="*/ 28 w 32"/>
                <a:gd name="T13" fmla="*/ 16 h 28"/>
                <a:gd name="T14" fmla="*/ 16 w 32"/>
                <a:gd name="T15" fmla="*/ 28 h 28"/>
                <a:gd name="T16" fmla="*/ 26 w 32"/>
                <a:gd name="T17" fmla="*/ 28 h 28"/>
                <a:gd name="T18" fmla="*/ 32 w 32"/>
                <a:gd name="T19" fmla="*/ 16 h 28"/>
                <a:gd name="T20" fmla="*/ 16 w 32"/>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8">
                  <a:moveTo>
                    <a:pt x="16" y="0"/>
                  </a:moveTo>
                  <a:cubicBezTo>
                    <a:pt x="7" y="0"/>
                    <a:pt x="0" y="7"/>
                    <a:pt x="0" y="16"/>
                  </a:cubicBezTo>
                  <a:cubicBezTo>
                    <a:pt x="0" y="21"/>
                    <a:pt x="2" y="25"/>
                    <a:pt x="6" y="28"/>
                  </a:cubicBezTo>
                  <a:cubicBezTo>
                    <a:pt x="16" y="28"/>
                    <a:pt x="16" y="28"/>
                    <a:pt x="16" y="28"/>
                  </a:cubicBezTo>
                  <a:cubicBezTo>
                    <a:pt x="9" y="28"/>
                    <a:pt x="4" y="23"/>
                    <a:pt x="4" y="16"/>
                  </a:cubicBezTo>
                  <a:cubicBezTo>
                    <a:pt x="4" y="9"/>
                    <a:pt x="9" y="4"/>
                    <a:pt x="16" y="4"/>
                  </a:cubicBezTo>
                  <a:cubicBezTo>
                    <a:pt x="23" y="4"/>
                    <a:pt x="28" y="9"/>
                    <a:pt x="28" y="16"/>
                  </a:cubicBezTo>
                  <a:cubicBezTo>
                    <a:pt x="28" y="23"/>
                    <a:pt x="23" y="28"/>
                    <a:pt x="16" y="28"/>
                  </a:cubicBezTo>
                  <a:cubicBezTo>
                    <a:pt x="26" y="28"/>
                    <a:pt x="26" y="28"/>
                    <a:pt x="26" y="28"/>
                  </a:cubicBezTo>
                  <a:cubicBezTo>
                    <a:pt x="30" y="25"/>
                    <a:pt x="32" y="21"/>
                    <a:pt x="32" y="16"/>
                  </a:cubicBezTo>
                  <a:cubicBezTo>
                    <a:pt x="32" y="7"/>
                    <a:pt x="25" y="0"/>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98">
              <a:extLst>
                <a:ext uri="{FF2B5EF4-FFF2-40B4-BE49-F238E27FC236}">
                  <a16:creationId xmlns:a16="http://schemas.microsoft.com/office/drawing/2014/main" id="{546EF3C8-39F4-831A-96C3-E0F5A98AC4EF}"/>
                </a:ext>
              </a:extLst>
            </p:cNvPr>
            <p:cNvSpPr>
              <a:spLocks/>
            </p:cNvSpPr>
            <p:nvPr/>
          </p:nvSpPr>
          <p:spPr bwMode="auto">
            <a:xfrm>
              <a:off x="3640138" y="2065338"/>
              <a:ext cx="201613" cy="134938"/>
            </a:xfrm>
            <a:custGeom>
              <a:avLst/>
              <a:gdLst>
                <a:gd name="T0" fmla="*/ 36 w 72"/>
                <a:gd name="T1" fmla="*/ 0 h 48"/>
                <a:gd name="T2" fmla="*/ 0 w 72"/>
                <a:gd name="T3" fmla="*/ 36 h 48"/>
                <a:gd name="T4" fmla="*/ 2 w 72"/>
                <a:gd name="T5" fmla="*/ 48 h 48"/>
                <a:gd name="T6" fmla="*/ 6 w 72"/>
                <a:gd name="T7" fmla="*/ 48 h 48"/>
                <a:gd name="T8" fmla="*/ 4 w 72"/>
                <a:gd name="T9" fmla="*/ 36 h 48"/>
                <a:gd name="T10" fmla="*/ 36 w 72"/>
                <a:gd name="T11" fmla="*/ 4 h 48"/>
                <a:gd name="T12" fmla="*/ 68 w 72"/>
                <a:gd name="T13" fmla="*/ 36 h 48"/>
                <a:gd name="T14" fmla="*/ 66 w 72"/>
                <a:gd name="T15" fmla="*/ 48 h 48"/>
                <a:gd name="T16" fmla="*/ 70 w 72"/>
                <a:gd name="T17" fmla="*/ 48 h 48"/>
                <a:gd name="T18" fmla="*/ 72 w 72"/>
                <a:gd name="T19" fmla="*/ 36 h 48"/>
                <a:gd name="T20" fmla="*/ 36 w 7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48">
                  <a:moveTo>
                    <a:pt x="36" y="0"/>
                  </a:moveTo>
                  <a:cubicBezTo>
                    <a:pt x="16" y="0"/>
                    <a:pt x="0" y="16"/>
                    <a:pt x="0" y="36"/>
                  </a:cubicBezTo>
                  <a:cubicBezTo>
                    <a:pt x="0" y="40"/>
                    <a:pt x="1" y="44"/>
                    <a:pt x="2" y="48"/>
                  </a:cubicBezTo>
                  <a:cubicBezTo>
                    <a:pt x="6" y="48"/>
                    <a:pt x="6" y="48"/>
                    <a:pt x="6" y="48"/>
                  </a:cubicBezTo>
                  <a:cubicBezTo>
                    <a:pt x="5" y="44"/>
                    <a:pt x="4" y="40"/>
                    <a:pt x="4" y="36"/>
                  </a:cubicBezTo>
                  <a:cubicBezTo>
                    <a:pt x="4" y="18"/>
                    <a:pt x="18" y="4"/>
                    <a:pt x="36" y="4"/>
                  </a:cubicBezTo>
                  <a:cubicBezTo>
                    <a:pt x="54" y="4"/>
                    <a:pt x="68" y="18"/>
                    <a:pt x="68" y="36"/>
                  </a:cubicBezTo>
                  <a:cubicBezTo>
                    <a:pt x="68" y="40"/>
                    <a:pt x="67" y="44"/>
                    <a:pt x="66" y="48"/>
                  </a:cubicBezTo>
                  <a:cubicBezTo>
                    <a:pt x="70" y="48"/>
                    <a:pt x="70" y="48"/>
                    <a:pt x="70" y="48"/>
                  </a:cubicBezTo>
                  <a:cubicBezTo>
                    <a:pt x="71" y="44"/>
                    <a:pt x="72" y="40"/>
                    <a:pt x="72" y="36"/>
                  </a:cubicBezTo>
                  <a:cubicBezTo>
                    <a:pt x="72" y="16"/>
                    <a:pt x="56" y="0"/>
                    <a:pt x="3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99">
              <a:extLst>
                <a:ext uri="{FF2B5EF4-FFF2-40B4-BE49-F238E27FC236}">
                  <a16:creationId xmlns:a16="http://schemas.microsoft.com/office/drawing/2014/main" id="{B80C8569-3781-C7A4-937B-D8FDDCB5C9D7}"/>
                </a:ext>
              </a:extLst>
            </p:cNvPr>
            <p:cNvSpPr>
              <a:spLocks/>
            </p:cNvSpPr>
            <p:nvPr/>
          </p:nvSpPr>
          <p:spPr bwMode="auto">
            <a:xfrm>
              <a:off x="3527426" y="1952625"/>
              <a:ext cx="427038" cy="247650"/>
            </a:xfrm>
            <a:custGeom>
              <a:avLst/>
              <a:gdLst>
                <a:gd name="T0" fmla="*/ 125 w 152"/>
                <a:gd name="T1" fmla="*/ 49 h 88"/>
                <a:gd name="T2" fmla="*/ 136 w 152"/>
                <a:gd name="T3" fmla="*/ 34 h 88"/>
                <a:gd name="T4" fmla="*/ 124 w 152"/>
                <a:gd name="T5" fmla="*/ 17 h 88"/>
                <a:gd name="T6" fmla="*/ 118 w 152"/>
                <a:gd name="T7" fmla="*/ 16 h 88"/>
                <a:gd name="T8" fmla="*/ 103 w 152"/>
                <a:gd name="T9" fmla="*/ 27 h 88"/>
                <a:gd name="T10" fmla="*/ 91 w 152"/>
                <a:gd name="T11" fmla="*/ 20 h 88"/>
                <a:gd name="T12" fmla="*/ 84 w 152"/>
                <a:gd name="T13" fmla="*/ 0 h 88"/>
                <a:gd name="T14" fmla="*/ 63 w 152"/>
                <a:gd name="T15" fmla="*/ 4 h 88"/>
                <a:gd name="T16" fmla="*/ 60 w 152"/>
                <a:gd name="T17" fmla="*/ 22 h 88"/>
                <a:gd name="T18" fmla="*/ 47 w 152"/>
                <a:gd name="T19" fmla="*/ 26 h 88"/>
                <a:gd name="T20" fmla="*/ 31 w 152"/>
                <a:gd name="T21" fmla="*/ 15 h 88"/>
                <a:gd name="T22" fmla="*/ 17 w 152"/>
                <a:gd name="T23" fmla="*/ 28 h 88"/>
                <a:gd name="T24" fmla="*/ 26 w 152"/>
                <a:gd name="T25" fmla="*/ 47 h 88"/>
                <a:gd name="T26" fmla="*/ 22 w 152"/>
                <a:gd name="T27" fmla="*/ 60 h 88"/>
                <a:gd name="T28" fmla="*/ 4 w 152"/>
                <a:gd name="T29" fmla="*/ 63 h 88"/>
                <a:gd name="T30" fmla="*/ 0 w 152"/>
                <a:gd name="T31" fmla="*/ 84 h 88"/>
                <a:gd name="T32" fmla="*/ 25 w 152"/>
                <a:gd name="T33" fmla="*/ 88 h 88"/>
                <a:gd name="T34" fmla="*/ 23 w 152"/>
                <a:gd name="T35" fmla="*/ 88 h 88"/>
                <a:gd name="T36" fmla="*/ 5 w 152"/>
                <a:gd name="T37" fmla="*/ 85 h 88"/>
                <a:gd name="T38" fmla="*/ 4 w 152"/>
                <a:gd name="T39" fmla="*/ 68 h 88"/>
                <a:gd name="T40" fmla="*/ 21 w 152"/>
                <a:gd name="T41" fmla="*/ 65 h 88"/>
                <a:gd name="T42" fmla="*/ 25 w 152"/>
                <a:gd name="T43" fmla="*/ 64 h 88"/>
                <a:gd name="T44" fmla="*/ 30 w 152"/>
                <a:gd name="T45" fmla="*/ 51 h 88"/>
                <a:gd name="T46" fmla="*/ 30 w 152"/>
                <a:gd name="T47" fmla="*/ 47 h 88"/>
                <a:gd name="T48" fmla="*/ 19 w 152"/>
                <a:gd name="T49" fmla="*/ 32 h 88"/>
                <a:gd name="T50" fmla="*/ 31 w 152"/>
                <a:gd name="T51" fmla="*/ 19 h 88"/>
                <a:gd name="T52" fmla="*/ 32 w 152"/>
                <a:gd name="T53" fmla="*/ 19 h 88"/>
                <a:gd name="T54" fmla="*/ 47 w 152"/>
                <a:gd name="T55" fmla="*/ 30 h 88"/>
                <a:gd name="T56" fmla="*/ 51 w 152"/>
                <a:gd name="T57" fmla="*/ 30 h 88"/>
                <a:gd name="T58" fmla="*/ 64 w 152"/>
                <a:gd name="T59" fmla="*/ 25 h 88"/>
                <a:gd name="T60" fmla="*/ 65 w 152"/>
                <a:gd name="T61" fmla="*/ 21 h 88"/>
                <a:gd name="T62" fmla="*/ 68 w 152"/>
                <a:gd name="T63" fmla="*/ 4 h 88"/>
                <a:gd name="T64" fmla="*/ 85 w 152"/>
                <a:gd name="T65" fmla="*/ 5 h 88"/>
                <a:gd name="T66" fmla="*/ 88 w 152"/>
                <a:gd name="T67" fmla="*/ 23 h 88"/>
                <a:gd name="T68" fmla="*/ 91 w 152"/>
                <a:gd name="T69" fmla="*/ 26 h 88"/>
                <a:gd name="T70" fmla="*/ 103 w 152"/>
                <a:gd name="T71" fmla="*/ 32 h 88"/>
                <a:gd name="T72" fmla="*/ 107 w 152"/>
                <a:gd name="T73" fmla="*/ 29 h 88"/>
                <a:gd name="T74" fmla="*/ 121 w 152"/>
                <a:gd name="T75" fmla="*/ 19 h 88"/>
                <a:gd name="T76" fmla="*/ 133 w 152"/>
                <a:gd name="T77" fmla="*/ 31 h 88"/>
                <a:gd name="T78" fmla="*/ 123 w 152"/>
                <a:gd name="T79" fmla="*/ 45 h 88"/>
                <a:gd name="T80" fmla="*/ 120 w 152"/>
                <a:gd name="T81" fmla="*/ 49 h 88"/>
                <a:gd name="T82" fmla="*/ 126 w 152"/>
                <a:gd name="T83" fmla="*/ 61 h 88"/>
                <a:gd name="T84" fmla="*/ 129 w 152"/>
                <a:gd name="T85" fmla="*/ 64 h 88"/>
                <a:gd name="T86" fmla="*/ 147 w 152"/>
                <a:gd name="T87" fmla="*/ 67 h 88"/>
                <a:gd name="T88" fmla="*/ 148 w 152"/>
                <a:gd name="T89" fmla="*/ 84 h 88"/>
                <a:gd name="T90" fmla="*/ 131 w 152"/>
                <a:gd name="T91" fmla="*/ 87 h 88"/>
                <a:gd name="T92" fmla="*/ 127 w 152"/>
                <a:gd name="T93" fmla="*/ 88 h 88"/>
                <a:gd name="T94" fmla="*/ 150 w 152"/>
                <a:gd name="T95" fmla="*/ 88 h 88"/>
                <a:gd name="T96" fmla="*/ 152 w 152"/>
                <a:gd name="T97" fmla="*/ 68 h 88"/>
                <a:gd name="T98" fmla="*/ 132 w 152"/>
                <a:gd name="T99"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88">
                  <a:moveTo>
                    <a:pt x="130" y="60"/>
                  </a:moveTo>
                  <a:cubicBezTo>
                    <a:pt x="129" y="56"/>
                    <a:pt x="127" y="53"/>
                    <a:pt x="125" y="49"/>
                  </a:cubicBezTo>
                  <a:cubicBezTo>
                    <a:pt x="126" y="48"/>
                    <a:pt x="126" y="48"/>
                    <a:pt x="126" y="47"/>
                  </a:cubicBezTo>
                  <a:cubicBezTo>
                    <a:pt x="136" y="34"/>
                    <a:pt x="136" y="34"/>
                    <a:pt x="136" y="34"/>
                  </a:cubicBezTo>
                  <a:cubicBezTo>
                    <a:pt x="137" y="32"/>
                    <a:pt x="137" y="29"/>
                    <a:pt x="135" y="28"/>
                  </a:cubicBezTo>
                  <a:cubicBezTo>
                    <a:pt x="124" y="17"/>
                    <a:pt x="124" y="17"/>
                    <a:pt x="124" y="17"/>
                  </a:cubicBezTo>
                  <a:cubicBezTo>
                    <a:pt x="123" y="16"/>
                    <a:pt x="122" y="15"/>
                    <a:pt x="121" y="15"/>
                  </a:cubicBezTo>
                  <a:cubicBezTo>
                    <a:pt x="120" y="15"/>
                    <a:pt x="119" y="16"/>
                    <a:pt x="118" y="16"/>
                  </a:cubicBezTo>
                  <a:cubicBezTo>
                    <a:pt x="105" y="26"/>
                    <a:pt x="105" y="26"/>
                    <a:pt x="105" y="26"/>
                  </a:cubicBezTo>
                  <a:cubicBezTo>
                    <a:pt x="104" y="26"/>
                    <a:pt x="104" y="26"/>
                    <a:pt x="103" y="27"/>
                  </a:cubicBezTo>
                  <a:cubicBezTo>
                    <a:pt x="99" y="25"/>
                    <a:pt x="96" y="23"/>
                    <a:pt x="92" y="22"/>
                  </a:cubicBezTo>
                  <a:cubicBezTo>
                    <a:pt x="92" y="21"/>
                    <a:pt x="91" y="21"/>
                    <a:pt x="91" y="20"/>
                  </a:cubicBezTo>
                  <a:cubicBezTo>
                    <a:pt x="89" y="4"/>
                    <a:pt x="89" y="4"/>
                    <a:pt x="89" y="4"/>
                  </a:cubicBezTo>
                  <a:cubicBezTo>
                    <a:pt x="88" y="2"/>
                    <a:pt x="86" y="0"/>
                    <a:pt x="84" y="0"/>
                  </a:cubicBezTo>
                  <a:cubicBezTo>
                    <a:pt x="68" y="0"/>
                    <a:pt x="68" y="0"/>
                    <a:pt x="68" y="0"/>
                  </a:cubicBezTo>
                  <a:cubicBezTo>
                    <a:pt x="66" y="0"/>
                    <a:pt x="64" y="2"/>
                    <a:pt x="63" y="4"/>
                  </a:cubicBezTo>
                  <a:cubicBezTo>
                    <a:pt x="61" y="20"/>
                    <a:pt x="61" y="20"/>
                    <a:pt x="61" y="20"/>
                  </a:cubicBezTo>
                  <a:cubicBezTo>
                    <a:pt x="61" y="21"/>
                    <a:pt x="60" y="21"/>
                    <a:pt x="60" y="22"/>
                  </a:cubicBezTo>
                  <a:cubicBezTo>
                    <a:pt x="56" y="23"/>
                    <a:pt x="53" y="25"/>
                    <a:pt x="49" y="27"/>
                  </a:cubicBezTo>
                  <a:cubicBezTo>
                    <a:pt x="48" y="26"/>
                    <a:pt x="48" y="26"/>
                    <a:pt x="47" y="26"/>
                  </a:cubicBezTo>
                  <a:cubicBezTo>
                    <a:pt x="34" y="16"/>
                    <a:pt x="34" y="16"/>
                    <a:pt x="34" y="16"/>
                  </a:cubicBezTo>
                  <a:cubicBezTo>
                    <a:pt x="33" y="16"/>
                    <a:pt x="32" y="15"/>
                    <a:pt x="31" y="15"/>
                  </a:cubicBezTo>
                  <a:cubicBezTo>
                    <a:pt x="30" y="15"/>
                    <a:pt x="29" y="16"/>
                    <a:pt x="28" y="17"/>
                  </a:cubicBezTo>
                  <a:cubicBezTo>
                    <a:pt x="17" y="28"/>
                    <a:pt x="17" y="28"/>
                    <a:pt x="17" y="28"/>
                  </a:cubicBezTo>
                  <a:cubicBezTo>
                    <a:pt x="15" y="29"/>
                    <a:pt x="15" y="32"/>
                    <a:pt x="16" y="34"/>
                  </a:cubicBezTo>
                  <a:cubicBezTo>
                    <a:pt x="26" y="47"/>
                    <a:pt x="26" y="47"/>
                    <a:pt x="26" y="47"/>
                  </a:cubicBezTo>
                  <a:cubicBezTo>
                    <a:pt x="26" y="48"/>
                    <a:pt x="26" y="48"/>
                    <a:pt x="27" y="49"/>
                  </a:cubicBezTo>
                  <a:cubicBezTo>
                    <a:pt x="25" y="53"/>
                    <a:pt x="23" y="56"/>
                    <a:pt x="22" y="60"/>
                  </a:cubicBezTo>
                  <a:cubicBezTo>
                    <a:pt x="21" y="60"/>
                    <a:pt x="21" y="61"/>
                    <a:pt x="20" y="61"/>
                  </a:cubicBezTo>
                  <a:cubicBezTo>
                    <a:pt x="4" y="63"/>
                    <a:pt x="4" y="63"/>
                    <a:pt x="4" y="63"/>
                  </a:cubicBezTo>
                  <a:cubicBezTo>
                    <a:pt x="2" y="64"/>
                    <a:pt x="0" y="66"/>
                    <a:pt x="0" y="68"/>
                  </a:cubicBezTo>
                  <a:cubicBezTo>
                    <a:pt x="0" y="84"/>
                    <a:pt x="0" y="84"/>
                    <a:pt x="0" y="84"/>
                  </a:cubicBezTo>
                  <a:cubicBezTo>
                    <a:pt x="0" y="86"/>
                    <a:pt x="1" y="87"/>
                    <a:pt x="2" y="88"/>
                  </a:cubicBezTo>
                  <a:cubicBezTo>
                    <a:pt x="25" y="88"/>
                    <a:pt x="25" y="88"/>
                    <a:pt x="25" y="88"/>
                  </a:cubicBezTo>
                  <a:cubicBezTo>
                    <a:pt x="25" y="88"/>
                    <a:pt x="25" y="88"/>
                    <a:pt x="25" y="88"/>
                  </a:cubicBezTo>
                  <a:cubicBezTo>
                    <a:pt x="23" y="88"/>
                    <a:pt x="23" y="88"/>
                    <a:pt x="23" y="88"/>
                  </a:cubicBezTo>
                  <a:cubicBezTo>
                    <a:pt x="22" y="88"/>
                    <a:pt x="21" y="87"/>
                    <a:pt x="21" y="87"/>
                  </a:cubicBezTo>
                  <a:cubicBezTo>
                    <a:pt x="5" y="85"/>
                    <a:pt x="5" y="85"/>
                    <a:pt x="5" y="85"/>
                  </a:cubicBezTo>
                  <a:cubicBezTo>
                    <a:pt x="4" y="85"/>
                    <a:pt x="4" y="84"/>
                    <a:pt x="4" y="84"/>
                  </a:cubicBezTo>
                  <a:cubicBezTo>
                    <a:pt x="4" y="68"/>
                    <a:pt x="4" y="68"/>
                    <a:pt x="4" y="68"/>
                  </a:cubicBezTo>
                  <a:cubicBezTo>
                    <a:pt x="4" y="68"/>
                    <a:pt x="4" y="67"/>
                    <a:pt x="5" y="67"/>
                  </a:cubicBezTo>
                  <a:cubicBezTo>
                    <a:pt x="21" y="65"/>
                    <a:pt x="21" y="65"/>
                    <a:pt x="21" y="65"/>
                  </a:cubicBezTo>
                  <a:cubicBezTo>
                    <a:pt x="21" y="65"/>
                    <a:pt x="22" y="64"/>
                    <a:pt x="23" y="64"/>
                  </a:cubicBezTo>
                  <a:cubicBezTo>
                    <a:pt x="25" y="64"/>
                    <a:pt x="25" y="64"/>
                    <a:pt x="25" y="64"/>
                  </a:cubicBezTo>
                  <a:cubicBezTo>
                    <a:pt x="26" y="61"/>
                    <a:pt x="26" y="61"/>
                    <a:pt x="26" y="61"/>
                  </a:cubicBezTo>
                  <a:cubicBezTo>
                    <a:pt x="27" y="58"/>
                    <a:pt x="29" y="54"/>
                    <a:pt x="30" y="51"/>
                  </a:cubicBezTo>
                  <a:cubicBezTo>
                    <a:pt x="32" y="49"/>
                    <a:pt x="32" y="49"/>
                    <a:pt x="32" y="49"/>
                  </a:cubicBezTo>
                  <a:cubicBezTo>
                    <a:pt x="30" y="47"/>
                    <a:pt x="30" y="47"/>
                    <a:pt x="30" y="47"/>
                  </a:cubicBezTo>
                  <a:cubicBezTo>
                    <a:pt x="30" y="46"/>
                    <a:pt x="29" y="45"/>
                    <a:pt x="29" y="45"/>
                  </a:cubicBezTo>
                  <a:cubicBezTo>
                    <a:pt x="19" y="32"/>
                    <a:pt x="19" y="32"/>
                    <a:pt x="19" y="32"/>
                  </a:cubicBezTo>
                  <a:cubicBezTo>
                    <a:pt x="19" y="31"/>
                    <a:pt x="19" y="31"/>
                    <a:pt x="19" y="31"/>
                  </a:cubicBezTo>
                  <a:cubicBezTo>
                    <a:pt x="31" y="19"/>
                    <a:pt x="31" y="19"/>
                    <a:pt x="31" y="19"/>
                  </a:cubicBezTo>
                  <a:cubicBezTo>
                    <a:pt x="31" y="19"/>
                    <a:pt x="31" y="19"/>
                    <a:pt x="31" y="19"/>
                  </a:cubicBezTo>
                  <a:cubicBezTo>
                    <a:pt x="31" y="19"/>
                    <a:pt x="32" y="19"/>
                    <a:pt x="32" y="19"/>
                  </a:cubicBezTo>
                  <a:cubicBezTo>
                    <a:pt x="45" y="29"/>
                    <a:pt x="45" y="29"/>
                    <a:pt x="45" y="29"/>
                  </a:cubicBezTo>
                  <a:cubicBezTo>
                    <a:pt x="45" y="29"/>
                    <a:pt x="46" y="30"/>
                    <a:pt x="47" y="30"/>
                  </a:cubicBezTo>
                  <a:cubicBezTo>
                    <a:pt x="49" y="32"/>
                    <a:pt x="49" y="32"/>
                    <a:pt x="49" y="32"/>
                  </a:cubicBezTo>
                  <a:cubicBezTo>
                    <a:pt x="51" y="30"/>
                    <a:pt x="51" y="30"/>
                    <a:pt x="51" y="30"/>
                  </a:cubicBezTo>
                  <a:cubicBezTo>
                    <a:pt x="54" y="29"/>
                    <a:pt x="58" y="27"/>
                    <a:pt x="61" y="26"/>
                  </a:cubicBezTo>
                  <a:cubicBezTo>
                    <a:pt x="64" y="25"/>
                    <a:pt x="64" y="25"/>
                    <a:pt x="64" y="25"/>
                  </a:cubicBezTo>
                  <a:cubicBezTo>
                    <a:pt x="64" y="23"/>
                    <a:pt x="64" y="23"/>
                    <a:pt x="64" y="23"/>
                  </a:cubicBezTo>
                  <a:cubicBezTo>
                    <a:pt x="64" y="22"/>
                    <a:pt x="65" y="21"/>
                    <a:pt x="65" y="21"/>
                  </a:cubicBezTo>
                  <a:cubicBezTo>
                    <a:pt x="67" y="5"/>
                    <a:pt x="67" y="5"/>
                    <a:pt x="67" y="5"/>
                  </a:cubicBezTo>
                  <a:cubicBezTo>
                    <a:pt x="67" y="4"/>
                    <a:pt x="68" y="4"/>
                    <a:pt x="68" y="4"/>
                  </a:cubicBezTo>
                  <a:cubicBezTo>
                    <a:pt x="84" y="4"/>
                    <a:pt x="84" y="4"/>
                    <a:pt x="84" y="4"/>
                  </a:cubicBezTo>
                  <a:cubicBezTo>
                    <a:pt x="84" y="4"/>
                    <a:pt x="85" y="4"/>
                    <a:pt x="85" y="5"/>
                  </a:cubicBezTo>
                  <a:cubicBezTo>
                    <a:pt x="87" y="21"/>
                    <a:pt x="87" y="21"/>
                    <a:pt x="87" y="21"/>
                  </a:cubicBezTo>
                  <a:cubicBezTo>
                    <a:pt x="87" y="21"/>
                    <a:pt x="88" y="22"/>
                    <a:pt x="88" y="23"/>
                  </a:cubicBezTo>
                  <a:cubicBezTo>
                    <a:pt x="88" y="25"/>
                    <a:pt x="88" y="25"/>
                    <a:pt x="88" y="25"/>
                  </a:cubicBezTo>
                  <a:cubicBezTo>
                    <a:pt x="91" y="26"/>
                    <a:pt x="91" y="26"/>
                    <a:pt x="91" y="26"/>
                  </a:cubicBezTo>
                  <a:cubicBezTo>
                    <a:pt x="94" y="27"/>
                    <a:pt x="98" y="29"/>
                    <a:pt x="101" y="30"/>
                  </a:cubicBezTo>
                  <a:cubicBezTo>
                    <a:pt x="103" y="32"/>
                    <a:pt x="103" y="32"/>
                    <a:pt x="103" y="32"/>
                  </a:cubicBezTo>
                  <a:cubicBezTo>
                    <a:pt x="105" y="30"/>
                    <a:pt x="105" y="30"/>
                    <a:pt x="105" y="30"/>
                  </a:cubicBezTo>
                  <a:cubicBezTo>
                    <a:pt x="106" y="30"/>
                    <a:pt x="107" y="29"/>
                    <a:pt x="107" y="29"/>
                  </a:cubicBezTo>
                  <a:cubicBezTo>
                    <a:pt x="120" y="19"/>
                    <a:pt x="120" y="19"/>
                    <a:pt x="120" y="19"/>
                  </a:cubicBezTo>
                  <a:cubicBezTo>
                    <a:pt x="120" y="19"/>
                    <a:pt x="121" y="19"/>
                    <a:pt x="121" y="19"/>
                  </a:cubicBezTo>
                  <a:cubicBezTo>
                    <a:pt x="121" y="19"/>
                    <a:pt x="121" y="19"/>
                    <a:pt x="121" y="19"/>
                  </a:cubicBezTo>
                  <a:cubicBezTo>
                    <a:pt x="133" y="31"/>
                    <a:pt x="133" y="31"/>
                    <a:pt x="133" y="31"/>
                  </a:cubicBezTo>
                  <a:cubicBezTo>
                    <a:pt x="133" y="31"/>
                    <a:pt x="133" y="31"/>
                    <a:pt x="133" y="32"/>
                  </a:cubicBezTo>
                  <a:cubicBezTo>
                    <a:pt x="123" y="45"/>
                    <a:pt x="123" y="45"/>
                    <a:pt x="123" y="45"/>
                  </a:cubicBezTo>
                  <a:cubicBezTo>
                    <a:pt x="123" y="45"/>
                    <a:pt x="122" y="46"/>
                    <a:pt x="122" y="47"/>
                  </a:cubicBezTo>
                  <a:cubicBezTo>
                    <a:pt x="120" y="49"/>
                    <a:pt x="120" y="49"/>
                    <a:pt x="120" y="49"/>
                  </a:cubicBezTo>
                  <a:cubicBezTo>
                    <a:pt x="122" y="51"/>
                    <a:pt x="122" y="51"/>
                    <a:pt x="122" y="51"/>
                  </a:cubicBezTo>
                  <a:cubicBezTo>
                    <a:pt x="123" y="54"/>
                    <a:pt x="125" y="58"/>
                    <a:pt x="126" y="61"/>
                  </a:cubicBezTo>
                  <a:cubicBezTo>
                    <a:pt x="127" y="64"/>
                    <a:pt x="127" y="64"/>
                    <a:pt x="127" y="64"/>
                  </a:cubicBezTo>
                  <a:cubicBezTo>
                    <a:pt x="129" y="64"/>
                    <a:pt x="129" y="64"/>
                    <a:pt x="129" y="64"/>
                  </a:cubicBezTo>
                  <a:cubicBezTo>
                    <a:pt x="130" y="64"/>
                    <a:pt x="131" y="65"/>
                    <a:pt x="131" y="65"/>
                  </a:cubicBezTo>
                  <a:cubicBezTo>
                    <a:pt x="147" y="67"/>
                    <a:pt x="147" y="67"/>
                    <a:pt x="147" y="67"/>
                  </a:cubicBezTo>
                  <a:cubicBezTo>
                    <a:pt x="148" y="67"/>
                    <a:pt x="148" y="68"/>
                    <a:pt x="148" y="68"/>
                  </a:cubicBezTo>
                  <a:cubicBezTo>
                    <a:pt x="148" y="84"/>
                    <a:pt x="148" y="84"/>
                    <a:pt x="148" y="84"/>
                  </a:cubicBezTo>
                  <a:cubicBezTo>
                    <a:pt x="148" y="84"/>
                    <a:pt x="148" y="85"/>
                    <a:pt x="147" y="85"/>
                  </a:cubicBezTo>
                  <a:cubicBezTo>
                    <a:pt x="131" y="87"/>
                    <a:pt x="131" y="87"/>
                    <a:pt x="131" y="87"/>
                  </a:cubicBezTo>
                  <a:cubicBezTo>
                    <a:pt x="131" y="87"/>
                    <a:pt x="130" y="88"/>
                    <a:pt x="129" y="88"/>
                  </a:cubicBezTo>
                  <a:cubicBezTo>
                    <a:pt x="127" y="88"/>
                    <a:pt x="127" y="88"/>
                    <a:pt x="127" y="88"/>
                  </a:cubicBezTo>
                  <a:cubicBezTo>
                    <a:pt x="127" y="88"/>
                    <a:pt x="127" y="88"/>
                    <a:pt x="127" y="88"/>
                  </a:cubicBezTo>
                  <a:cubicBezTo>
                    <a:pt x="150" y="88"/>
                    <a:pt x="150" y="88"/>
                    <a:pt x="150" y="88"/>
                  </a:cubicBezTo>
                  <a:cubicBezTo>
                    <a:pt x="151" y="87"/>
                    <a:pt x="152" y="86"/>
                    <a:pt x="152" y="84"/>
                  </a:cubicBezTo>
                  <a:cubicBezTo>
                    <a:pt x="152" y="68"/>
                    <a:pt x="152" y="68"/>
                    <a:pt x="152" y="68"/>
                  </a:cubicBezTo>
                  <a:cubicBezTo>
                    <a:pt x="152" y="66"/>
                    <a:pt x="150" y="64"/>
                    <a:pt x="148" y="63"/>
                  </a:cubicBezTo>
                  <a:cubicBezTo>
                    <a:pt x="132" y="61"/>
                    <a:pt x="132" y="61"/>
                    <a:pt x="132" y="61"/>
                  </a:cubicBezTo>
                  <a:cubicBezTo>
                    <a:pt x="131" y="61"/>
                    <a:pt x="131" y="60"/>
                    <a:pt x="130"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200">
              <a:extLst>
                <a:ext uri="{FF2B5EF4-FFF2-40B4-BE49-F238E27FC236}">
                  <a16:creationId xmlns:a16="http://schemas.microsoft.com/office/drawing/2014/main" id="{6AFDDDFD-2F3B-BCEC-9B61-6762D522CEA5}"/>
                </a:ext>
              </a:extLst>
            </p:cNvPr>
            <p:cNvSpPr>
              <a:spLocks noChangeArrowheads="1"/>
            </p:cNvSpPr>
            <p:nvPr/>
          </p:nvSpPr>
          <p:spPr bwMode="auto">
            <a:xfrm>
              <a:off x="3695701" y="1682750"/>
              <a:ext cx="157163" cy="111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8581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3E9D4-B7EC-5428-E7DE-0B9B9B4BEAAF}"/>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9DF1A4F-0553-B5AB-4067-F41088D27F85}"/>
              </a:ext>
            </a:extLst>
          </p:cNvPr>
          <p:cNvSpPr>
            <a:spLocks noGrp="1"/>
          </p:cNvSpPr>
          <p:nvPr>
            <p:ph type="body" sz="quarter" idx="11"/>
          </p:nvPr>
        </p:nvSpPr>
        <p:spPr>
          <a:xfrm>
            <a:off x="780355" y="1329391"/>
            <a:ext cx="7216041" cy="914400"/>
          </a:xfrm>
        </p:spPr>
        <p:txBody>
          <a:bodyPr vert="horz" lIns="91440" tIns="45720" rIns="91440" bIns="45720" rtlCol="0" anchor="t">
            <a:normAutofit/>
          </a:bodyPr>
          <a:lstStyle/>
          <a:p>
            <a:r>
              <a:rPr lang="en-GB" sz="2800">
                <a:latin typeface="Tahoma"/>
                <a:ea typeface="Tahoma"/>
                <a:cs typeface="Tahoma"/>
              </a:rPr>
              <a:t>What we will do on inspection </a:t>
            </a:r>
            <a:endParaRPr lang="en-GB" sz="2800"/>
          </a:p>
        </p:txBody>
      </p:sp>
      <p:sp>
        <p:nvSpPr>
          <p:cNvPr id="9" name="Text Placeholder 8">
            <a:extLst>
              <a:ext uri="{FF2B5EF4-FFF2-40B4-BE49-F238E27FC236}">
                <a16:creationId xmlns:a16="http://schemas.microsoft.com/office/drawing/2014/main" id="{B114F6C1-FD36-5B8F-7A73-989CDDC3110D}"/>
              </a:ext>
            </a:extLst>
          </p:cNvPr>
          <p:cNvSpPr>
            <a:spLocks noGrp="1"/>
          </p:cNvSpPr>
          <p:nvPr>
            <p:ph type="body" sz="quarter" idx="12"/>
          </p:nvPr>
        </p:nvSpPr>
        <p:spPr>
          <a:xfrm>
            <a:off x="770509" y="2252936"/>
            <a:ext cx="7199951" cy="3866067"/>
          </a:xfrm>
        </p:spPr>
        <p:txBody>
          <a:bodyPr vert="horz" lIns="91440" tIns="45720" rIns="91440" bIns="45720" rtlCol="0" anchor="t">
            <a:normAutofit fontScale="85000" lnSpcReduction="20000"/>
          </a:bodyPr>
          <a:lstStyle/>
          <a:p>
            <a:pPr marL="457200" lvl="1" indent="0">
              <a:buNone/>
            </a:pPr>
            <a:endParaRPr lang="en-GB" sz="1800"/>
          </a:p>
          <a:p>
            <a:pPr>
              <a:lnSpc>
                <a:spcPct val="110000"/>
              </a:lnSpc>
            </a:pPr>
            <a:r>
              <a:rPr lang="en-GB" sz="2100">
                <a:latin typeface="Tahoma"/>
                <a:ea typeface="Tahoma"/>
                <a:cs typeface="Tahoma"/>
              </a:rPr>
              <a:t>Begins with a brief introduction to leaders and staff.</a:t>
            </a:r>
          </a:p>
          <a:p>
            <a:pPr>
              <a:lnSpc>
                <a:spcPct val="110000"/>
              </a:lnSpc>
            </a:pPr>
            <a:r>
              <a:rPr lang="en-GB" sz="2100">
                <a:latin typeface="Tahoma"/>
                <a:ea typeface="Tahoma"/>
                <a:cs typeface="Tahoma"/>
              </a:rPr>
              <a:t>Hold discussions with the practitioner designated to take lead responsibility for safeguarding.</a:t>
            </a:r>
          </a:p>
          <a:p>
            <a:pPr>
              <a:lnSpc>
                <a:spcPct val="110000"/>
              </a:lnSpc>
            </a:pPr>
            <a:r>
              <a:rPr lang="en-GB" sz="2100">
                <a:latin typeface="Tahoma"/>
                <a:ea typeface="Tahoma"/>
                <a:cs typeface="Tahoma"/>
              </a:rPr>
              <a:t>Speak with practitioners and leaders.</a:t>
            </a:r>
          </a:p>
          <a:p>
            <a:pPr>
              <a:lnSpc>
                <a:spcPct val="110000"/>
              </a:lnSpc>
            </a:pPr>
            <a:r>
              <a:rPr lang="en-GB" sz="2100">
                <a:latin typeface="Tahoma"/>
                <a:ea typeface="Tahoma"/>
                <a:cs typeface="Tahoma"/>
              </a:rPr>
              <a:t>Gather first-hand evidence of children's experiences through:</a:t>
            </a:r>
            <a:endParaRPr lang="en-US" sz="2100">
              <a:solidFill>
                <a:srgbClr val="000000"/>
              </a:solidFill>
              <a:latin typeface="Tahoma"/>
              <a:ea typeface="Tahoma"/>
              <a:cs typeface="Tahoma"/>
            </a:endParaRPr>
          </a:p>
          <a:p>
            <a:pPr lvl="1">
              <a:lnSpc>
                <a:spcPct val="110000"/>
              </a:lnSpc>
            </a:pPr>
            <a:r>
              <a:rPr lang="en-GB" sz="2100">
                <a:latin typeface="Tahoma"/>
                <a:ea typeface="Tahoma"/>
                <a:cs typeface="Tahoma"/>
              </a:rPr>
              <a:t>shared observations with leaders </a:t>
            </a:r>
            <a:endParaRPr lang="en-US" sz="2100">
              <a:solidFill>
                <a:srgbClr val="000000"/>
              </a:solidFill>
              <a:latin typeface="Tahoma"/>
              <a:ea typeface="Tahoma"/>
              <a:cs typeface="Tahoma"/>
            </a:endParaRPr>
          </a:p>
          <a:p>
            <a:pPr lvl="1">
              <a:lnSpc>
                <a:spcPct val="110000"/>
              </a:lnSpc>
            </a:pPr>
            <a:r>
              <a:rPr lang="en-GB" sz="2100">
                <a:latin typeface="Tahoma"/>
                <a:ea typeface="Tahoma"/>
                <a:cs typeface="Tahoma"/>
              </a:rPr>
              <a:t>discussions with parents</a:t>
            </a:r>
            <a:endParaRPr lang="en-US" sz="2100">
              <a:solidFill>
                <a:srgbClr val="000000"/>
              </a:solidFill>
              <a:latin typeface="Tahoma"/>
              <a:ea typeface="Tahoma"/>
              <a:cs typeface="Tahoma"/>
            </a:endParaRPr>
          </a:p>
          <a:p>
            <a:pPr lvl="1">
              <a:lnSpc>
                <a:spcPct val="110000"/>
              </a:lnSpc>
            </a:pPr>
            <a:r>
              <a:rPr lang="en-GB" sz="2100">
                <a:latin typeface="Tahoma"/>
                <a:ea typeface="Tahoma"/>
                <a:cs typeface="Tahoma"/>
              </a:rPr>
              <a:t>case sampling of children. </a:t>
            </a:r>
            <a:endParaRPr lang="en-US" sz="2100">
              <a:solidFill>
                <a:srgbClr val="000000"/>
              </a:solidFill>
              <a:latin typeface="Tahoma"/>
              <a:ea typeface="Tahoma"/>
              <a:cs typeface="Tahoma"/>
            </a:endParaRPr>
          </a:p>
          <a:p>
            <a:pPr>
              <a:lnSpc>
                <a:spcPct val="110000"/>
              </a:lnSpc>
            </a:pPr>
            <a:r>
              <a:rPr lang="en-GB" sz="2100">
                <a:latin typeface="Tahoma"/>
                <a:ea typeface="Tahoma"/>
                <a:cs typeface="Tahoma"/>
              </a:rPr>
              <a:t>Evaluative reflective discussions with leaders.</a:t>
            </a:r>
          </a:p>
          <a:p>
            <a:pPr>
              <a:lnSpc>
                <a:spcPct val="110000"/>
              </a:lnSpc>
            </a:pPr>
            <a:r>
              <a:rPr lang="en-GB" sz="2100">
                <a:latin typeface="Tahoma"/>
                <a:ea typeface="Tahoma"/>
                <a:cs typeface="Tahoma"/>
              </a:rPr>
              <a:t>Concludes with a grading discussion followed by final feedback.</a:t>
            </a:r>
          </a:p>
          <a:p>
            <a:pPr>
              <a:lnSpc>
                <a:spcPct val="110000"/>
              </a:lnSpc>
            </a:pPr>
            <a:endParaRPr lang="en-GB"/>
          </a:p>
        </p:txBody>
      </p:sp>
      <p:sp>
        <p:nvSpPr>
          <p:cNvPr id="2" name="Text Placeholder 8">
            <a:extLst>
              <a:ext uri="{FF2B5EF4-FFF2-40B4-BE49-F238E27FC236}">
                <a16:creationId xmlns:a16="http://schemas.microsoft.com/office/drawing/2014/main" id="{5058F804-6523-67A5-944A-73D13C4497C8}"/>
              </a:ext>
            </a:extLst>
          </p:cNvPr>
          <p:cNvSpPr txBox="1">
            <a:spLocks/>
          </p:cNvSpPr>
          <p:nvPr/>
        </p:nvSpPr>
        <p:spPr>
          <a:xfrm>
            <a:off x="257137" y="5241603"/>
            <a:ext cx="9676654" cy="3493721"/>
          </a:xfrm>
          <a:prstGeom prst="rect">
            <a:avLst/>
          </a:prstGeom>
        </p:spPr>
        <p:txBody>
          <a:bodyPr/>
          <a:lstStyle>
            <a:lvl1pPr marL="228600" indent="-228600" algn="l" rtl="0" fontAlgn="base">
              <a:lnSpc>
                <a:spcPct val="90000"/>
              </a:lnSpc>
              <a:spcBef>
                <a:spcPts val="1000"/>
              </a:spcBef>
              <a:spcAft>
                <a:spcPct val="0"/>
              </a:spcAft>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lgn="l" rtl="0" fontAlgn="base">
              <a:lnSpc>
                <a:spcPct val="90000"/>
              </a:lnSpc>
              <a:spcBef>
                <a:spcPts val="500"/>
              </a:spcBef>
              <a:spcAft>
                <a:spcPct val="0"/>
              </a:spcAft>
              <a:buFont typeface="Wingdings" panose="05000000000000000000" pitchFamily="2" charset="2"/>
              <a:buChar char="§"/>
              <a:defRPr sz="2000" kern="12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lgn="l" rtl="0" fontAlgn="base">
              <a:lnSpc>
                <a:spcPct val="90000"/>
              </a:lnSpc>
              <a:spcBef>
                <a:spcPts val="500"/>
              </a:spcBef>
              <a:spcAft>
                <a:spcPct val="0"/>
              </a:spcAft>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lgn="l" rtl="0" fontAlgn="base">
              <a:lnSpc>
                <a:spcPct val="90000"/>
              </a:lnSpc>
              <a:spcBef>
                <a:spcPts val="500"/>
              </a:spcBef>
              <a:spcAft>
                <a:spcPct val="0"/>
              </a:spcAft>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lgn="l" rtl="0" fontAlgn="base">
              <a:lnSpc>
                <a:spcPct val="90000"/>
              </a:lnSpc>
              <a:spcBef>
                <a:spcPts val="500"/>
              </a:spcBef>
              <a:spcAft>
                <a:spcPct val="0"/>
              </a:spcAft>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grpSp>
        <p:nvGrpSpPr>
          <p:cNvPr id="5" name="Group 4">
            <a:extLst>
              <a:ext uri="{FF2B5EF4-FFF2-40B4-BE49-F238E27FC236}">
                <a16:creationId xmlns:a16="http://schemas.microsoft.com/office/drawing/2014/main" id="{DB196136-B47E-2368-1BA9-1954204427F1}"/>
              </a:ext>
            </a:extLst>
          </p:cNvPr>
          <p:cNvGrpSpPr/>
          <p:nvPr/>
        </p:nvGrpSpPr>
        <p:grpSpPr>
          <a:xfrm>
            <a:off x="7254863" y="1439003"/>
            <a:ext cx="4680000" cy="4680000"/>
            <a:chOff x="416628" y="-43252"/>
            <a:chExt cx="4680000" cy="4680000"/>
          </a:xfrm>
        </p:grpSpPr>
        <p:sp>
          <p:nvSpPr>
            <p:cNvPr id="6" name="Flowchart: Connector 5">
              <a:extLst>
                <a:ext uri="{FF2B5EF4-FFF2-40B4-BE49-F238E27FC236}">
                  <a16:creationId xmlns:a16="http://schemas.microsoft.com/office/drawing/2014/main" id="{D2AAAC92-8864-5759-DA7E-8A077B398CB6}"/>
                </a:ext>
              </a:extLst>
            </p:cNvPr>
            <p:cNvSpPr>
              <a:spLocks noChangeAspect="1"/>
            </p:cNvSpPr>
            <p:nvPr/>
          </p:nvSpPr>
          <p:spPr>
            <a:xfrm>
              <a:off x="416628" y="-43252"/>
              <a:ext cx="4680000" cy="4680000"/>
            </a:xfrm>
            <a:prstGeom prst="flowChartConnector">
              <a:avLst/>
            </a:prstGeom>
            <a:solidFill>
              <a:schemeClr val="bg2"/>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A184A2A-C422-A4D9-5145-B8F3DD2EBF88}"/>
                </a:ext>
              </a:extLst>
            </p:cNvPr>
            <p:cNvSpPr/>
            <p:nvPr/>
          </p:nvSpPr>
          <p:spPr>
            <a:xfrm>
              <a:off x="2090558" y="1576748"/>
              <a:ext cx="1476000" cy="1440000"/>
            </a:xfrm>
            <a:prstGeom prst="ellipse">
              <a:avLst/>
            </a:prstGeom>
            <a:noFill/>
            <a:ln w="57150">
              <a:solidFill>
                <a:schemeClr val="bg1">
                  <a:lumMod val="8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A44F061-78BA-ED18-A62C-8D0F37A5075E}"/>
                </a:ext>
              </a:extLst>
            </p:cNvPr>
            <p:cNvSpPr/>
            <p:nvPr/>
          </p:nvSpPr>
          <p:spPr>
            <a:xfrm>
              <a:off x="2340047" y="1049143"/>
              <a:ext cx="977022" cy="977021"/>
            </a:xfrm>
            <a:prstGeom prst="ellipse">
              <a:avLst/>
            </a:prstGeom>
            <a:solidFill>
              <a:srgbClr val="2092B6"/>
            </a:solidFill>
            <a:ln w="50800" cap="flat" cmpd="sng" algn="ctr">
              <a:solidFill>
                <a:sysClr val="window" lastClr="FFFFFF"/>
              </a:solidFill>
              <a:prstDash val="solid"/>
              <a:miter lim="800000"/>
            </a:ln>
            <a:effectLst>
              <a:outerShdw blurRad="444500" dist="38100" dir="5400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32EAA034-AAE6-2E09-8DB5-B18D6EA1AC06}"/>
                </a:ext>
              </a:extLst>
            </p:cNvPr>
            <p:cNvSpPr/>
            <p:nvPr/>
          </p:nvSpPr>
          <p:spPr>
            <a:xfrm>
              <a:off x="1651406" y="2239702"/>
              <a:ext cx="977022" cy="977021"/>
            </a:xfrm>
            <a:prstGeom prst="ellipse">
              <a:avLst/>
            </a:prstGeom>
            <a:solidFill>
              <a:srgbClr val="002060"/>
            </a:solidFill>
            <a:ln w="50800" cap="flat" cmpd="sng" algn="ctr">
              <a:solidFill>
                <a:sysClr val="window" lastClr="FFFFFF"/>
              </a:solidFill>
              <a:prstDash val="solid"/>
              <a:miter lim="800000"/>
            </a:ln>
            <a:effectLst>
              <a:outerShdw blurRad="444500" dist="38100" dir="5400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2B24BD8-6D53-A7D3-A491-7D2587CFEC0F}"/>
                </a:ext>
              </a:extLst>
            </p:cNvPr>
            <p:cNvSpPr/>
            <p:nvPr/>
          </p:nvSpPr>
          <p:spPr>
            <a:xfrm>
              <a:off x="2999327" y="2239702"/>
              <a:ext cx="977022" cy="977021"/>
            </a:xfrm>
            <a:prstGeom prst="ellipse">
              <a:avLst/>
            </a:prstGeom>
            <a:solidFill>
              <a:srgbClr val="9B5BA5"/>
            </a:solidFill>
            <a:ln w="50800" cap="flat" cmpd="sng" algn="ctr">
              <a:solidFill>
                <a:sysClr val="window" lastClr="FFFFFF"/>
              </a:solidFill>
              <a:prstDash val="solid"/>
              <a:miter lim="800000"/>
            </a:ln>
            <a:effectLst>
              <a:outerShdw blurRad="444500" dist="38100" dir="5400000" algn="t" rotWithShape="0">
                <a:prstClr val="black">
                  <a:alpha val="1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F6E688D-22B2-5D22-C1CC-43B55C2E5070}"/>
                </a:ext>
              </a:extLst>
            </p:cNvPr>
            <p:cNvSpPr/>
            <p:nvPr/>
          </p:nvSpPr>
          <p:spPr>
            <a:xfrm>
              <a:off x="2084060" y="556700"/>
              <a:ext cx="1488997" cy="461665"/>
            </a:xfrm>
            <a:prstGeom prst="rect">
              <a:avLst/>
            </a:prstGeom>
            <a:noFill/>
          </p:spPr>
          <p:txBody>
            <a:bodyPr wrap="none" lIns="91440" tIns="45720" rIns="91440" bIns="45720">
              <a:spAutoFit/>
            </a:bodyPr>
            <a:lstStyle/>
            <a:p>
              <a:pPr algn="ctr"/>
              <a:r>
                <a:rPr lang="en-US" sz="2400">
                  <a:ln w="0"/>
                  <a:solidFill>
                    <a:srgbClr val="00206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Celebrate</a:t>
              </a:r>
            </a:p>
          </p:txBody>
        </p:sp>
        <p:sp>
          <p:nvSpPr>
            <p:cNvPr id="15" name="Rectangle 14">
              <a:extLst>
                <a:ext uri="{FF2B5EF4-FFF2-40B4-BE49-F238E27FC236}">
                  <a16:creationId xmlns:a16="http://schemas.microsoft.com/office/drawing/2014/main" id="{41282A75-0AD7-9CEB-4BD9-810F83044343}"/>
                </a:ext>
              </a:extLst>
            </p:cNvPr>
            <p:cNvSpPr/>
            <p:nvPr/>
          </p:nvSpPr>
          <p:spPr>
            <a:xfrm>
              <a:off x="798164" y="3264302"/>
              <a:ext cx="1926252" cy="461665"/>
            </a:xfrm>
            <a:prstGeom prst="rect">
              <a:avLst/>
            </a:prstGeom>
            <a:noFill/>
          </p:spPr>
          <p:txBody>
            <a:bodyPr wrap="none" lIns="91440" tIns="45720" rIns="91440" bIns="45720">
              <a:spAutoFit/>
            </a:bodyPr>
            <a:lstStyle/>
            <a:p>
              <a:pPr algn="ctr"/>
              <a:r>
                <a:rPr lang="en-US" sz="24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Validate</a:t>
              </a:r>
            </a:p>
          </p:txBody>
        </p:sp>
        <p:sp>
          <p:nvSpPr>
            <p:cNvPr id="16" name="Rectangle 15">
              <a:extLst>
                <a:ext uri="{FF2B5EF4-FFF2-40B4-BE49-F238E27FC236}">
                  <a16:creationId xmlns:a16="http://schemas.microsoft.com/office/drawing/2014/main" id="{8F03C735-A2B8-EF28-8CDC-DA04FAC9DB1E}"/>
                </a:ext>
              </a:extLst>
            </p:cNvPr>
            <p:cNvSpPr/>
            <p:nvPr/>
          </p:nvSpPr>
          <p:spPr>
            <a:xfrm>
              <a:off x="2817080" y="3260858"/>
              <a:ext cx="1926252" cy="461665"/>
            </a:xfrm>
            <a:prstGeom prst="rect">
              <a:avLst/>
            </a:prstGeom>
            <a:noFill/>
          </p:spPr>
          <p:txBody>
            <a:bodyPr wrap="none" lIns="91440" tIns="45720" rIns="91440" bIns="45720">
              <a:spAutoFit/>
            </a:bodyPr>
            <a:lstStyle/>
            <a:p>
              <a:pPr algn="ctr"/>
              <a:r>
                <a:rPr lang="en-US" sz="2400" b="0" cap="none" spc="0">
                  <a:ln w="0"/>
                  <a:solidFill>
                    <a:srgbClr val="002060"/>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Highlight</a:t>
              </a:r>
            </a:p>
          </p:txBody>
        </p:sp>
        <p:grpSp>
          <p:nvGrpSpPr>
            <p:cNvPr id="17" name="Group 16">
              <a:extLst>
                <a:ext uri="{FF2B5EF4-FFF2-40B4-BE49-F238E27FC236}">
                  <a16:creationId xmlns:a16="http://schemas.microsoft.com/office/drawing/2014/main" id="{AD3D120F-716F-7CAC-D82E-35B6C7656B58}"/>
                </a:ext>
              </a:extLst>
            </p:cNvPr>
            <p:cNvGrpSpPr/>
            <p:nvPr/>
          </p:nvGrpSpPr>
          <p:grpSpPr>
            <a:xfrm>
              <a:off x="2573281" y="1289236"/>
              <a:ext cx="472067" cy="392978"/>
              <a:chOff x="5321301" y="1657350"/>
              <a:chExt cx="606425" cy="504826"/>
            </a:xfrm>
            <a:solidFill>
              <a:schemeClr val="bg1"/>
            </a:solidFill>
          </p:grpSpPr>
          <p:sp>
            <p:nvSpPr>
              <p:cNvPr id="26" name="Freeform 233">
                <a:extLst>
                  <a:ext uri="{FF2B5EF4-FFF2-40B4-BE49-F238E27FC236}">
                    <a16:creationId xmlns:a16="http://schemas.microsoft.com/office/drawing/2014/main" id="{2A8C5012-D198-2337-724A-2BB4A928F423}"/>
                  </a:ext>
                </a:extLst>
              </p:cNvPr>
              <p:cNvSpPr>
                <a:spLocks noEditPoints="1"/>
              </p:cNvSpPr>
              <p:nvPr/>
            </p:nvSpPr>
            <p:spPr bwMode="auto">
              <a:xfrm>
                <a:off x="5522913" y="1870075"/>
                <a:ext cx="55563" cy="258763"/>
              </a:xfrm>
              <a:custGeom>
                <a:avLst/>
                <a:gdLst>
                  <a:gd name="T0" fmla="*/ 35 w 35"/>
                  <a:gd name="T1" fmla="*/ 163 h 163"/>
                  <a:gd name="T2" fmla="*/ 0 w 35"/>
                  <a:gd name="T3" fmla="*/ 163 h 163"/>
                  <a:gd name="T4" fmla="*/ 0 w 35"/>
                  <a:gd name="T5" fmla="*/ 0 h 163"/>
                  <a:gd name="T6" fmla="*/ 35 w 35"/>
                  <a:gd name="T7" fmla="*/ 0 h 163"/>
                  <a:gd name="T8" fmla="*/ 35 w 35"/>
                  <a:gd name="T9" fmla="*/ 163 h 163"/>
                  <a:gd name="T10" fmla="*/ 7 w 35"/>
                  <a:gd name="T11" fmla="*/ 156 h 163"/>
                  <a:gd name="T12" fmla="*/ 28 w 35"/>
                  <a:gd name="T13" fmla="*/ 156 h 163"/>
                  <a:gd name="T14" fmla="*/ 28 w 35"/>
                  <a:gd name="T15" fmla="*/ 8 h 163"/>
                  <a:gd name="T16" fmla="*/ 7 w 35"/>
                  <a:gd name="T17" fmla="*/ 8 h 163"/>
                  <a:gd name="T18" fmla="*/ 7 w 35"/>
                  <a:gd name="T19" fmla="*/ 15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63">
                    <a:moveTo>
                      <a:pt x="35" y="163"/>
                    </a:moveTo>
                    <a:lnTo>
                      <a:pt x="0" y="163"/>
                    </a:lnTo>
                    <a:lnTo>
                      <a:pt x="0" y="0"/>
                    </a:lnTo>
                    <a:lnTo>
                      <a:pt x="35" y="0"/>
                    </a:lnTo>
                    <a:lnTo>
                      <a:pt x="35" y="163"/>
                    </a:lnTo>
                    <a:close/>
                    <a:moveTo>
                      <a:pt x="7" y="156"/>
                    </a:moveTo>
                    <a:lnTo>
                      <a:pt x="28" y="156"/>
                    </a:lnTo>
                    <a:lnTo>
                      <a:pt x="28" y="8"/>
                    </a:lnTo>
                    <a:lnTo>
                      <a:pt x="7" y="8"/>
                    </a:lnTo>
                    <a:lnTo>
                      <a:pt x="7"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4">
                <a:extLst>
                  <a:ext uri="{FF2B5EF4-FFF2-40B4-BE49-F238E27FC236}">
                    <a16:creationId xmlns:a16="http://schemas.microsoft.com/office/drawing/2014/main" id="{2C5B04DD-AFEC-D6A5-14BA-2E8C0EF8FD97}"/>
                  </a:ext>
                </a:extLst>
              </p:cNvPr>
              <p:cNvSpPr>
                <a:spLocks noEditPoints="1"/>
              </p:cNvSpPr>
              <p:nvPr/>
            </p:nvSpPr>
            <p:spPr bwMode="auto">
              <a:xfrm>
                <a:off x="5432426" y="2084388"/>
                <a:ext cx="46038" cy="44450"/>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35">
                <a:extLst>
                  <a:ext uri="{FF2B5EF4-FFF2-40B4-BE49-F238E27FC236}">
                    <a16:creationId xmlns:a16="http://schemas.microsoft.com/office/drawing/2014/main" id="{E6EAA656-065C-A860-4055-4D6212EB3B17}"/>
                  </a:ext>
                </a:extLst>
              </p:cNvPr>
              <p:cNvSpPr>
                <a:spLocks/>
              </p:cNvSpPr>
              <p:nvPr/>
            </p:nvSpPr>
            <p:spPr bwMode="auto">
              <a:xfrm>
                <a:off x="5321301" y="1858963"/>
                <a:ext cx="212725" cy="303213"/>
              </a:xfrm>
              <a:custGeom>
                <a:avLst/>
                <a:gdLst>
                  <a:gd name="T0" fmla="*/ 127 w 134"/>
                  <a:gd name="T1" fmla="*/ 0 h 191"/>
                  <a:gd name="T2" fmla="*/ 0 w 134"/>
                  <a:gd name="T3" fmla="*/ 0 h 191"/>
                  <a:gd name="T4" fmla="*/ 0 w 134"/>
                  <a:gd name="T5" fmla="*/ 7 h 191"/>
                  <a:gd name="T6" fmla="*/ 127 w 134"/>
                  <a:gd name="T7" fmla="*/ 7 h 191"/>
                  <a:gd name="T8" fmla="*/ 127 w 134"/>
                  <a:gd name="T9" fmla="*/ 184 h 191"/>
                  <a:gd name="T10" fmla="*/ 0 w 134"/>
                  <a:gd name="T11" fmla="*/ 184 h 191"/>
                  <a:gd name="T12" fmla="*/ 0 w 134"/>
                  <a:gd name="T13" fmla="*/ 191 h 191"/>
                  <a:gd name="T14" fmla="*/ 127 w 134"/>
                  <a:gd name="T15" fmla="*/ 191 h 191"/>
                  <a:gd name="T16" fmla="*/ 134 w 134"/>
                  <a:gd name="T17" fmla="*/ 191 h 191"/>
                  <a:gd name="T18" fmla="*/ 134 w 134"/>
                  <a:gd name="T19" fmla="*/ 184 h 191"/>
                  <a:gd name="T20" fmla="*/ 134 w 134"/>
                  <a:gd name="T21" fmla="*/ 7 h 191"/>
                  <a:gd name="T22" fmla="*/ 134 w 134"/>
                  <a:gd name="T23" fmla="*/ 0 h 191"/>
                  <a:gd name="T24" fmla="*/ 127 w 134"/>
                  <a:gd name="T2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91">
                    <a:moveTo>
                      <a:pt x="127" y="0"/>
                    </a:moveTo>
                    <a:lnTo>
                      <a:pt x="0" y="0"/>
                    </a:lnTo>
                    <a:lnTo>
                      <a:pt x="0" y="7"/>
                    </a:lnTo>
                    <a:lnTo>
                      <a:pt x="127" y="7"/>
                    </a:lnTo>
                    <a:lnTo>
                      <a:pt x="127" y="184"/>
                    </a:lnTo>
                    <a:lnTo>
                      <a:pt x="0" y="184"/>
                    </a:lnTo>
                    <a:lnTo>
                      <a:pt x="0" y="191"/>
                    </a:lnTo>
                    <a:lnTo>
                      <a:pt x="127" y="191"/>
                    </a:lnTo>
                    <a:lnTo>
                      <a:pt x="134" y="191"/>
                    </a:lnTo>
                    <a:lnTo>
                      <a:pt x="134" y="184"/>
                    </a:lnTo>
                    <a:lnTo>
                      <a:pt x="134" y="7"/>
                    </a:lnTo>
                    <a:lnTo>
                      <a:pt x="134" y="0"/>
                    </a:lnTo>
                    <a:lnTo>
                      <a:pt x="1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6">
                <a:extLst>
                  <a:ext uri="{FF2B5EF4-FFF2-40B4-BE49-F238E27FC236}">
                    <a16:creationId xmlns:a16="http://schemas.microsoft.com/office/drawing/2014/main" id="{B68F261F-54F4-7FEA-B654-25A785ABB996}"/>
                  </a:ext>
                </a:extLst>
              </p:cNvPr>
              <p:cNvSpPr>
                <a:spLocks noEditPoints="1"/>
              </p:cNvSpPr>
              <p:nvPr/>
            </p:nvSpPr>
            <p:spPr bwMode="auto">
              <a:xfrm>
                <a:off x="5567363" y="1657350"/>
                <a:ext cx="360363" cy="471488"/>
              </a:xfrm>
              <a:custGeom>
                <a:avLst/>
                <a:gdLst>
                  <a:gd name="T0" fmla="*/ 117 w 128"/>
                  <a:gd name="T1" fmla="*/ 118 h 168"/>
                  <a:gd name="T2" fmla="*/ 128 w 128"/>
                  <a:gd name="T3" fmla="*/ 104 h 168"/>
                  <a:gd name="T4" fmla="*/ 117 w 128"/>
                  <a:gd name="T5" fmla="*/ 90 h 168"/>
                  <a:gd name="T6" fmla="*/ 124 w 128"/>
                  <a:gd name="T7" fmla="*/ 78 h 168"/>
                  <a:gd name="T8" fmla="*/ 110 w 128"/>
                  <a:gd name="T9" fmla="*/ 64 h 168"/>
                  <a:gd name="T10" fmla="*/ 56 w 128"/>
                  <a:gd name="T11" fmla="*/ 64 h 168"/>
                  <a:gd name="T12" fmla="*/ 62 w 128"/>
                  <a:gd name="T13" fmla="*/ 30 h 168"/>
                  <a:gd name="T14" fmla="*/ 40 w 128"/>
                  <a:gd name="T15" fmla="*/ 0 h 168"/>
                  <a:gd name="T16" fmla="*/ 33 w 128"/>
                  <a:gd name="T17" fmla="*/ 2 h 168"/>
                  <a:gd name="T18" fmla="*/ 32 w 128"/>
                  <a:gd name="T19" fmla="*/ 5 h 168"/>
                  <a:gd name="T20" fmla="*/ 32 w 128"/>
                  <a:gd name="T21" fmla="*/ 35 h 168"/>
                  <a:gd name="T22" fmla="*/ 0 w 128"/>
                  <a:gd name="T23" fmla="*/ 77 h 168"/>
                  <a:gd name="T24" fmla="*/ 0 w 128"/>
                  <a:gd name="T25" fmla="*/ 156 h 168"/>
                  <a:gd name="T26" fmla="*/ 6 w 128"/>
                  <a:gd name="T27" fmla="*/ 156 h 168"/>
                  <a:gd name="T28" fmla="*/ 13 w 128"/>
                  <a:gd name="T29" fmla="*/ 158 h 168"/>
                  <a:gd name="T30" fmla="*/ 28 w 128"/>
                  <a:gd name="T31" fmla="*/ 166 h 168"/>
                  <a:gd name="T32" fmla="*/ 36 w 128"/>
                  <a:gd name="T33" fmla="*/ 168 h 168"/>
                  <a:gd name="T34" fmla="*/ 102 w 128"/>
                  <a:gd name="T35" fmla="*/ 168 h 168"/>
                  <a:gd name="T36" fmla="*/ 116 w 128"/>
                  <a:gd name="T37" fmla="*/ 155 h 168"/>
                  <a:gd name="T38" fmla="*/ 110 w 128"/>
                  <a:gd name="T39" fmla="*/ 144 h 168"/>
                  <a:gd name="T40" fmla="*/ 110 w 128"/>
                  <a:gd name="T41" fmla="*/ 144 h 168"/>
                  <a:gd name="T42" fmla="*/ 124 w 128"/>
                  <a:gd name="T43" fmla="*/ 130 h 168"/>
                  <a:gd name="T44" fmla="*/ 117 w 128"/>
                  <a:gd name="T45" fmla="*/ 118 h 168"/>
                  <a:gd name="T46" fmla="*/ 110 w 128"/>
                  <a:gd name="T47" fmla="*/ 140 h 168"/>
                  <a:gd name="T48" fmla="*/ 103 w 128"/>
                  <a:gd name="T49" fmla="*/ 140 h 168"/>
                  <a:gd name="T50" fmla="*/ 100 w 128"/>
                  <a:gd name="T51" fmla="*/ 143 h 168"/>
                  <a:gd name="T52" fmla="*/ 103 w 128"/>
                  <a:gd name="T53" fmla="*/ 146 h 168"/>
                  <a:gd name="T54" fmla="*/ 112 w 128"/>
                  <a:gd name="T55" fmla="*/ 155 h 168"/>
                  <a:gd name="T56" fmla="*/ 102 w 128"/>
                  <a:gd name="T57" fmla="*/ 164 h 168"/>
                  <a:gd name="T58" fmla="*/ 36 w 128"/>
                  <a:gd name="T59" fmla="*/ 164 h 168"/>
                  <a:gd name="T60" fmla="*/ 29 w 128"/>
                  <a:gd name="T61" fmla="*/ 162 h 168"/>
                  <a:gd name="T62" fmla="*/ 14 w 128"/>
                  <a:gd name="T63" fmla="*/ 154 h 168"/>
                  <a:gd name="T64" fmla="*/ 6 w 128"/>
                  <a:gd name="T65" fmla="*/ 152 h 168"/>
                  <a:gd name="T66" fmla="*/ 2 w 128"/>
                  <a:gd name="T67" fmla="*/ 152 h 168"/>
                  <a:gd name="T68" fmla="*/ 2 w 128"/>
                  <a:gd name="T69" fmla="*/ 81 h 168"/>
                  <a:gd name="T70" fmla="*/ 36 w 128"/>
                  <a:gd name="T71" fmla="*/ 37 h 168"/>
                  <a:gd name="T72" fmla="*/ 36 w 128"/>
                  <a:gd name="T73" fmla="*/ 5 h 168"/>
                  <a:gd name="T74" fmla="*/ 40 w 128"/>
                  <a:gd name="T75" fmla="*/ 4 h 168"/>
                  <a:gd name="T76" fmla="*/ 58 w 128"/>
                  <a:gd name="T77" fmla="*/ 30 h 168"/>
                  <a:gd name="T78" fmla="*/ 51 w 128"/>
                  <a:gd name="T79" fmla="*/ 65 h 168"/>
                  <a:gd name="T80" fmla="*/ 50 w 128"/>
                  <a:gd name="T81" fmla="*/ 68 h 168"/>
                  <a:gd name="T82" fmla="*/ 110 w 128"/>
                  <a:gd name="T83" fmla="*/ 68 h 168"/>
                  <a:gd name="T84" fmla="*/ 120 w 128"/>
                  <a:gd name="T85" fmla="*/ 78 h 168"/>
                  <a:gd name="T86" fmla="*/ 111 w 128"/>
                  <a:gd name="T87" fmla="*/ 88 h 168"/>
                  <a:gd name="T88" fmla="*/ 108 w 128"/>
                  <a:gd name="T89" fmla="*/ 91 h 168"/>
                  <a:gd name="T90" fmla="*/ 111 w 128"/>
                  <a:gd name="T91" fmla="*/ 94 h 168"/>
                  <a:gd name="T92" fmla="*/ 114 w 128"/>
                  <a:gd name="T93" fmla="*/ 94 h 168"/>
                  <a:gd name="T94" fmla="*/ 124 w 128"/>
                  <a:gd name="T95" fmla="*/ 104 h 168"/>
                  <a:gd name="T96" fmla="*/ 114 w 128"/>
                  <a:gd name="T97" fmla="*/ 114 h 168"/>
                  <a:gd name="T98" fmla="*/ 111 w 128"/>
                  <a:gd name="T99" fmla="*/ 114 h 168"/>
                  <a:gd name="T100" fmla="*/ 108 w 128"/>
                  <a:gd name="T101" fmla="*/ 117 h 168"/>
                  <a:gd name="T102" fmla="*/ 111 w 128"/>
                  <a:gd name="T103" fmla="*/ 120 h 168"/>
                  <a:gd name="T104" fmla="*/ 120 w 128"/>
                  <a:gd name="T105" fmla="*/ 130 h 168"/>
                  <a:gd name="T106" fmla="*/ 110 w 128"/>
                  <a:gd name="T10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68">
                    <a:moveTo>
                      <a:pt x="117" y="118"/>
                    </a:moveTo>
                    <a:cubicBezTo>
                      <a:pt x="123" y="116"/>
                      <a:pt x="128" y="111"/>
                      <a:pt x="128" y="104"/>
                    </a:cubicBezTo>
                    <a:cubicBezTo>
                      <a:pt x="128" y="97"/>
                      <a:pt x="123" y="92"/>
                      <a:pt x="117" y="90"/>
                    </a:cubicBezTo>
                    <a:cubicBezTo>
                      <a:pt x="121" y="88"/>
                      <a:pt x="124" y="83"/>
                      <a:pt x="124" y="78"/>
                    </a:cubicBezTo>
                    <a:cubicBezTo>
                      <a:pt x="124" y="70"/>
                      <a:pt x="118" y="64"/>
                      <a:pt x="110" y="64"/>
                    </a:cubicBezTo>
                    <a:cubicBezTo>
                      <a:pt x="56" y="64"/>
                      <a:pt x="56" y="64"/>
                      <a:pt x="56" y="64"/>
                    </a:cubicBezTo>
                    <a:cubicBezTo>
                      <a:pt x="59" y="58"/>
                      <a:pt x="63" y="46"/>
                      <a:pt x="62" y="30"/>
                    </a:cubicBezTo>
                    <a:cubicBezTo>
                      <a:pt x="60" y="8"/>
                      <a:pt x="49" y="0"/>
                      <a:pt x="40" y="0"/>
                    </a:cubicBezTo>
                    <a:cubicBezTo>
                      <a:pt x="36" y="0"/>
                      <a:pt x="34" y="1"/>
                      <a:pt x="33" y="2"/>
                    </a:cubicBezTo>
                    <a:cubicBezTo>
                      <a:pt x="32" y="3"/>
                      <a:pt x="32" y="4"/>
                      <a:pt x="32" y="5"/>
                    </a:cubicBezTo>
                    <a:cubicBezTo>
                      <a:pt x="32" y="35"/>
                      <a:pt x="32" y="35"/>
                      <a:pt x="32" y="35"/>
                    </a:cubicBezTo>
                    <a:cubicBezTo>
                      <a:pt x="0" y="77"/>
                      <a:pt x="0" y="77"/>
                      <a:pt x="0" y="77"/>
                    </a:cubicBezTo>
                    <a:cubicBezTo>
                      <a:pt x="0" y="156"/>
                      <a:pt x="0" y="156"/>
                      <a:pt x="0" y="156"/>
                    </a:cubicBezTo>
                    <a:cubicBezTo>
                      <a:pt x="6" y="156"/>
                      <a:pt x="6" y="156"/>
                      <a:pt x="6" y="156"/>
                    </a:cubicBezTo>
                    <a:cubicBezTo>
                      <a:pt x="8" y="156"/>
                      <a:pt x="11" y="157"/>
                      <a:pt x="13" y="158"/>
                    </a:cubicBezTo>
                    <a:cubicBezTo>
                      <a:pt x="28" y="166"/>
                      <a:pt x="28" y="166"/>
                      <a:pt x="28" y="166"/>
                    </a:cubicBezTo>
                    <a:cubicBezTo>
                      <a:pt x="30" y="167"/>
                      <a:pt x="33" y="168"/>
                      <a:pt x="36" y="168"/>
                    </a:cubicBezTo>
                    <a:cubicBezTo>
                      <a:pt x="102" y="168"/>
                      <a:pt x="102" y="168"/>
                      <a:pt x="102" y="168"/>
                    </a:cubicBezTo>
                    <a:cubicBezTo>
                      <a:pt x="110" y="168"/>
                      <a:pt x="116" y="162"/>
                      <a:pt x="116" y="155"/>
                    </a:cubicBezTo>
                    <a:cubicBezTo>
                      <a:pt x="116" y="150"/>
                      <a:pt x="114" y="146"/>
                      <a:pt x="110" y="144"/>
                    </a:cubicBezTo>
                    <a:cubicBezTo>
                      <a:pt x="110" y="144"/>
                      <a:pt x="110" y="144"/>
                      <a:pt x="110" y="144"/>
                    </a:cubicBezTo>
                    <a:cubicBezTo>
                      <a:pt x="118" y="144"/>
                      <a:pt x="124" y="138"/>
                      <a:pt x="124" y="130"/>
                    </a:cubicBezTo>
                    <a:cubicBezTo>
                      <a:pt x="124" y="125"/>
                      <a:pt x="121" y="120"/>
                      <a:pt x="117" y="118"/>
                    </a:cubicBezTo>
                    <a:close/>
                    <a:moveTo>
                      <a:pt x="110" y="140"/>
                    </a:moveTo>
                    <a:cubicBezTo>
                      <a:pt x="103" y="140"/>
                      <a:pt x="103" y="140"/>
                      <a:pt x="103" y="140"/>
                    </a:cubicBezTo>
                    <a:cubicBezTo>
                      <a:pt x="101" y="140"/>
                      <a:pt x="100" y="141"/>
                      <a:pt x="100" y="143"/>
                    </a:cubicBezTo>
                    <a:cubicBezTo>
                      <a:pt x="100" y="145"/>
                      <a:pt x="101" y="146"/>
                      <a:pt x="103" y="146"/>
                    </a:cubicBezTo>
                    <a:cubicBezTo>
                      <a:pt x="108" y="146"/>
                      <a:pt x="112" y="150"/>
                      <a:pt x="112" y="155"/>
                    </a:cubicBezTo>
                    <a:cubicBezTo>
                      <a:pt x="112" y="160"/>
                      <a:pt x="108" y="164"/>
                      <a:pt x="102" y="164"/>
                    </a:cubicBezTo>
                    <a:cubicBezTo>
                      <a:pt x="36" y="164"/>
                      <a:pt x="36" y="164"/>
                      <a:pt x="36" y="164"/>
                    </a:cubicBezTo>
                    <a:cubicBezTo>
                      <a:pt x="34" y="164"/>
                      <a:pt x="31" y="163"/>
                      <a:pt x="29" y="162"/>
                    </a:cubicBezTo>
                    <a:cubicBezTo>
                      <a:pt x="14" y="154"/>
                      <a:pt x="14" y="154"/>
                      <a:pt x="14" y="154"/>
                    </a:cubicBezTo>
                    <a:cubicBezTo>
                      <a:pt x="12" y="153"/>
                      <a:pt x="9" y="152"/>
                      <a:pt x="6" y="152"/>
                    </a:cubicBezTo>
                    <a:cubicBezTo>
                      <a:pt x="2" y="152"/>
                      <a:pt x="2" y="152"/>
                      <a:pt x="2" y="152"/>
                    </a:cubicBezTo>
                    <a:cubicBezTo>
                      <a:pt x="2" y="81"/>
                      <a:pt x="2" y="81"/>
                      <a:pt x="2" y="81"/>
                    </a:cubicBezTo>
                    <a:cubicBezTo>
                      <a:pt x="36" y="37"/>
                      <a:pt x="36" y="37"/>
                      <a:pt x="36" y="37"/>
                    </a:cubicBezTo>
                    <a:cubicBezTo>
                      <a:pt x="36" y="5"/>
                      <a:pt x="36" y="5"/>
                      <a:pt x="36" y="5"/>
                    </a:cubicBezTo>
                    <a:cubicBezTo>
                      <a:pt x="36" y="5"/>
                      <a:pt x="37" y="4"/>
                      <a:pt x="40" y="4"/>
                    </a:cubicBezTo>
                    <a:cubicBezTo>
                      <a:pt x="50" y="4"/>
                      <a:pt x="57" y="14"/>
                      <a:pt x="58" y="30"/>
                    </a:cubicBezTo>
                    <a:cubicBezTo>
                      <a:pt x="60" y="50"/>
                      <a:pt x="51" y="65"/>
                      <a:pt x="51" y="65"/>
                    </a:cubicBezTo>
                    <a:cubicBezTo>
                      <a:pt x="50" y="68"/>
                      <a:pt x="50" y="68"/>
                      <a:pt x="50" y="68"/>
                    </a:cubicBezTo>
                    <a:cubicBezTo>
                      <a:pt x="110" y="68"/>
                      <a:pt x="110" y="68"/>
                      <a:pt x="110" y="68"/>
                    </a:cubicBezTo>
                    <a:cubicBezTo>
                      <a:pt x="116" y="68"/>
                      <a:pt x="120" y="72"/>
                      <a:pt x="120" y="78"/>
                    </a:cubicBezTo>
                    <a:cubicBezTo>
                      <a:pt x="120" y="83"/>
                      <a:pt x="116" y="88"/>
                      <a:pt x="111" y="88"/>
                    </a:cubicBezTo>
                    <a:cubicBezTo>
                      <a:pt x="109" y="88"/>
                      <a:pt x="108" y="89"/>
                      <a:pt x="108" y="91"/>
                    </a:cubicBezTo>
                    <a:cubicBezTo>
                      <a:pt x="108" y="93"/>
                      <a:pt x="109" y="94"/>
                      <a:pt x="111" y="94"/>
                    </a:cubicBezTo>
                    <a:cubicBezTo>
                      <a:pt x="114" y="94"/>
                      <a:pt x="114" y="94"/>
                      <a:pt x="114" y="94"/>
                    </a:cubicBezTo>
                    <a:cubicBezTo>
                      <a:pt x="120" y="94"/>
                      <a:pt x="124" y="98"/>
                      <a:pt x="124" y="104"/>
                    </a:cubicBezTo>
                    <a:cubicBezTo>
                      <a:pt x="124" y="110"/>
                      <a:pt x="120" y="114"/>
                      <a:pt x="114" y="114"/>
                    </a:cubicBezTo>
                    <a:cubicBezTo>
                      <a:pt x="111" y="114"/>
                      <a:pt x="111" y="114"/>
                      <a:pt x="111" y="114"/>
                    </a:cubicBezTo>
                    <a:cubicBezTo>
                      <a:pt x="109" y="114"/>
                      <a:pt x="108" y="115"/>
                      <a:pt x="108" y="117"/>
                    </a:cubicBezTo>
                    <a:cubicBezTo>
                      <a:pt x="108" y="119"/>
                      <a:pt x="109" y="120"/>
                      <a:pt x="111" y="120"/>
                    </a:cubicBezTo>
                    <a:cubicBezTo>
                      <a:pt x="116" y="120"/>
                      <a:pt x="120" y="125"/>
                      <a:pt x="120" y="130"/>
                    </a:cubicBezTo>
                    <a:cubicBezTo>
                      <a:pt x="120" y="136"/>
                      <a:pt x="116" y="140"/>
                      <a:pt x="110"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5DF114CD-A57C-4033-C122-7521E9D28567}"/>
                </a:ext>
              </a:extLst>
            </p:cNvPr>
            <p:cNvGrpSpPr/>
            <p:nvPr/>
          </p:nvGrpSpPr>
          <p:grpSpPr>
            <a:xfrm>
              <a:off x="3248468" y="2485307"/>
              <a:ext cx="503785" cy="474075"/>
              <a:chOff x="8148638" y="2590800"/>
              <a:chExt cx="619125" cy="582613"/>
            </a:xfrm>
            <a:solidFill>
              <a:schemeClr val="bg1"/>
            </a:solidFill>
          </p:grpSpPr>
          <p:sp>
            <p:nvSpPr>
              <p:cNvPr id="23" name="Freeform 398">
                <a:extLst>
                  <a:ext uri="{FF2B5EF4-FFF2-40B4-BE49-F238E27FC236}">
                    <a16:creationId xmlns:a16="http://schemas.microsoft.com/office/drawing/2014/main" id="{D090044C-32B7-54A6-26E8-7110DC67B4F8}"/>
                  </a:ext>
                </a:extLst>
              </p:cNvPr>
              <p:cNvSpPr>
                <a:spLocks/>
              </p:cNvSpPr>
              <p:nvPr/>
            </p:nvSpPr>
            <p:spPr bwMode="auto">
              <a:xfrm>
                <a:off x="8199438" y="3162300"/>
                <a:ext cx="539750" cy="11113"/>
              </a:xfrm>
              <a:custGeom>
                <a:avLst/>
                <a:gdLst>
                  <a:gd name="T0" fmla="*/ 333 w 340"/>
                  <a:gd name="T1" fmla="*/ 7 h 7"/>
                  <a:gd name="T2" fmla="*/ 0 w 340"/>
                  <a:gd name="T3" fmla="*/ 7 h 7"/>
                  <a:gd name="T4" fmla="*/ 0 w 340"/>
                  <a:gd name="T5" fmla="*/ 0 h 7"/>
                  <a:gd name="T6" fmla="*/ 340 w 340"/>
                  <a:gd name="T7" fmla="*/ 0 h 7"/>
                  <a:gd name="T8" fmla="*/ 333 w 340"/>
                  <a:gd name="T9" fmla="*/ 7 h 7"/>
                </a:gdLst>
                <a:ahLst/>
                <a:cxnLst>
                  <a:cxn ang="0">
                    <a:pos x="T0" y="T1"/>
                  </a:cxn>
                  <a:cxn ang="0">
                    <a:pos x="T2" y="T3"/>
                  </a:cxn>
                  <a:cxn ang="0">
                    <a:pos x="T4" y="T5"/>
                  </a:cxn>
                  <a:cxn ang="0">
                    <a:pos x="T6" y="T7"/>
                  </a:cxn>
                  <a:cxn ang="0">
                    <a:pos x="T8" y="T9"/>
                  </a:cxn>
                </a:cxnLst>
                <a:rect l="0" t="0" r="r" b="b"/>
                <a:pathLst>
                  <a:path w="340" h="7">
                    <a:moveTo>
                      <a:pt x="333" y="7"/>
                    </a:moveTo>
                    <a:lnTo>
                      <a:pt x="0" y="7"/>
                    </a:lnTo>
                    <a:lnTo>
                      <a:pt x="0" y="0"/>
                    </a:lnTo>
                    <a:lnTo>
                      <a:pt x="340" y="0"/>
                    </a:lnTo>
                    <a:lnTo>
                      <a:pt x="333" y="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99">
                <a:extLst>
                  <a:ext uri="{FF2B5EF4-FFF2-40B4-BE49-F238E27FC236}">
                    <a16:creationId xmlns:a16="http://schemas.microsoft.com/office/drawing/2014/main" id="{68325EFE-70B7-3A61-91C8-85E0F5658591}"/>
                  </a:ext>
                </a:extLst>
              </p:cNvPr>
              <p:cNvSpPr>
                <a:spLocks noEditPoints="1"/>
              </p:cNvSpPr>
              <p:nvPr/>
            </p:nvSpPr>
            <p:spPr bwMode="auto">
              <a:xfrm>
                <a:off x="8148638" y="2590800"/>
                <a:ext cx="619125" cy="582613"/>
              </a:xfrm>
              <a:custGeom>
                <a:avLst/>
                <a:gdLst>
                  <a:gd name="T0" fmla="*/ 212 w 220"/>
                  <a:gd name="T1" fmla="*/ 34 h 208"/>
                  <a:gd name="T2" fmla="*/ 184 w 220"/>
                  <a:gd name="T3" fmla="*/ 6 h 208"/>
                  <a:gd name="T4" fmla="*/ 170 w 220"/>
                  <a:gd name="T5" fmla="*/ 0 h 208"/>
                  <a:gd name="T6" fmla="*/ 156 w 220"/>
                  <a:gd name="T7" fmla="*/ 6 h 208"/>
                  <a:gd name="T8" fmla="*/ 154 w 220"/>
                  <a:gd name="T9" fmla="*/ 8 h 208"/>
                  <a:gd name="T10" fmla="*/ 150 w 220"/>
                  <a:gd name="T11" fmla="*/ 12 h 208"/>
                  <a:gd name="T12" fmla="*/ 41 w 220"/>
                  <a:gd name="T13" fmla="*/ 121 h 208"/>
                  <a:gd name="T14" fmla="*/ 38 w 220"/>
                  <a:gd name="T15" fmla="*/ 124 h 208"/>
                  <a:gd name="T16" fmla="*/ 30 w 220"/>
                  <a:gd name="T17" fmla="*/ 132 h 208"/>
                  <a:gd name="T18" fmla="*/ 18 w 220"/>
                  <a:gd name="T19" fmla="*/ 180 h 208"/>
                  <a:gd name="T20" fmla="*/ 20 w 220"/>
                  <a:gd name="T21" fmla="*/ 182 h 208"/>
                  <a:gd name="T22" fmla="*/ 8 w 220"/>
                  <a:gd name="T23" fmla="*/ 194 h 208"/>
                  <a:gd name="T24" fmla="*/ 10 w 220"/>
                  <a:gd name="T25" fmla="*/ 208 h 208"/>
                  <a:gd name="T26" fmla="*/ 22 w 220"/>
                  <a:gd name="T27" fmla="*/ 208 h 208"/>
                  <a:gd name="T28" fmla="*/ 29 w 220"/>
                  <a:gd name="T29" fmla="*/ 205 h 208"/>
                  <a:gd name="T30" fmla="*/ 36 w 220"/>
                  <a:gd name="T31" fmla="*/ 198 h 208"/>
                  <a:gd name="T32" fmla="*/ 38 w 220"/>
                  <a:gd name="T33" fmla="*/ 200 h 208"/>
                  <a:gd name="T34" fmla="*/ 73 w 220"/>
                  <a:gd name="T35" fmla="*/ 186 h 208"/>
                  <a:gd name="T36" fmla="*/ 86 w 220"/>
                  <a:gd name="T37" fmla="*/ 188 h 208"/>
                  <a:gd name="T38" fmla="*/ 94 w 220"/>
                  <a:gd name="T39" fmla="*/ 180 h 208"/>
                  <a:gd name="T40" fmla="*/ 96 w 220"/>
                  <a:gd name="T41" fmla="*/ 178 h 208"/>
                  <a:gd name="T42" fmla="*/ 207 w 220"/>
                  <a:gd name="T43" fmla="*/ 67 h 208"/>
                  <a:gd name="T44" fmla="*/ 210 w 220"/>
                  <a:gd name="T45" fmla="*/ 64 h 208"/>
                  <a:gd name="T46" fmla="*/ 212 w 220"/>
                  <a:gd name="T47" fmla="*/ 62 h 208"/>
                  <a:gd name="T48" fmla="*/ 212 w 220"/>
                  <a:gd name="T49" fmla="*/ 34 h 208"/>
                  <a:gd name="T50" fmla="*/ 26 w 220"/>
                  <a:gd name="T51" fmla="*/ 202 h 208"/>
                  <a:gd name="T52" fmla="*/ 22 w 220"/>
                  <a:gd name="T53" fmla="*/ 204 h 208"/>
                  <a:gd name="T54" fmla="*/ 10 w 220"/>
                  <a:gd name="T55" fmla="*/ 204 h 208"/>
                  <a:gd name="T56" fmla="*/ 7 w 220"/>
                  <a:gd name="T57" fmla="*/ 203 h 208"/>
                  <a:gd name="T58" fmla="*/ 11 w 220"/>
                  <a:gd name="T59" fmla="*/ 197 h 208"/>
                  <a:gd name="T60" fmla="*/ 22 w 220"/>
                  <a:gd name="T61" fmla="*/ 185 h 208"/>
                  <a:gd name="T62" fmla="*/ 32 w 220"/>
                  <a:gd name="T63" fmla="*/ 196 h 208"/>
                  <a:gd name="T64" fmla="*/ 26 w 220"/>
                  <a:gd name="T65" fmla="*/ 202 h 208"/>
                  <a:gd name="T66" fmla="*/ 85 w 220"/>
                  <a:gd name="T67" fmla="*/ 183 h 208"/>
                  <a:gd name="T68" fmla="*/ 73 w 220"/>
                  <a:gd name="T69" fmla="*/ 182 h 208"/>
                  <a:gd name="T70" fmla="*/ 38 w 220"/>
                  <a:gd name="T71" fmla="*/ 194 h 208"/>
                  <a:gd name="T72" fmla="*/ 24 w 220"/>
                  <a:gd name="T73" fmla="*/ 180 h 208"/>
                  <a:gd name="T74" fmla="*/ 34 w 220"/>
                  <a:gd name="T75" fmla="*/ 133 h 208"/>
                  <a:gd name="T76" fmla="*/ 41 w 220"/>
                  <a:gd name="T77" fmla="*/ 127 h 208"/>
                  <a:gd name="T78" fmla="*/ 91 w 220"/>
                  <a:gd name="T79" fmla="*/ 177 h 208"/>
                  <a:gd name="T80" fmla="*/ 85 w 220"/>
                  <a:gd name="T81" fmla="*/ 183 h 208"/>
                  <a:gd name="T82" fmla="*/ 94 w 220"/>
                  <a:gd name="T83" fmla="*/ 174 h 208"/>
                  <a:gd name="T84" fmla="*/ 44 w 220"/>
                  <a:gd name="T85" fmla="*/ 124 h 208"/>
                  <a:gd name="T86" fmla="*/ 154 w 220"/>
                  <a:gd name="T87" fmla="*/ 13 h 208"/>
                  <a:gd name="T88" fmla="*/ 204 w 220"/>
                  <a:gd name="T89" fmla="*/ 64 h 208"/>
                  <a:gd name="T90" fmla="*/ 94 w 220"/>
                  <a:gd name="T91" fmla="*/ 174 h 208"/>
                  <a:gd name="T92" fmla="*/ 209 w 220"/>
                  <a:gd name="T93" fmla="*/ 59 h 208"/>
                  <a:gd name="T94" fmla="*/ 207 w 220"/>
                  <a:gd name="T95" fmla="*/ 61 h 208"/>
                  <a:gd name="T96" fmla="*/ 157 w 220"/>
                  <a:gd name="T97" fmla="*/ 11 h 208"/>
                  <a:gd name="T98" fmla="*/ 159 w 220"/>
                  <a:gd name="T99" fmla="*/ 9 h 208"/>
                  <a:gd name="T100" fmla="*/ 170 w 220"/>
                  <a:gd name="T101" fmla="*/ 4 h 208"/>
                  <a:gd name="T102" fmla="*/ 181 w 220"/>
                  <a:gd name="T103" fmla="*/ 9 h 208"/>
                  <a:gd name="T104" fmla="*/ 209 w 220"/>
                  <a:gd name="T105" fmla="*/ 36 h 208"/>
                  <a:gd name="T106" fmla="*/ 209 w 220"/>
                  <a:gd name="T107" fmla="*/ 5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 h="208">
                    <a:moveTo>
                      <a:pt x="212" y="34"/>
                    </a:moveTo>
                    <a:cubicBezTo>
                      <a:pt x="184" y="6"/>
                      <a:pt x="184" y="6"/>
                      <a:pt x="184" y="6"/>
                    </a:cubicBezTo>
                    <a:cubicBezTo>
                      <a:pt x="180" y="2"/>
                      <a:pt x="175" y="0"/>
                      <a:pt x="170" y="0"/>
                    </a:cubicBezTo>
                    <a:cubicBezTo>
                      <a:pt x="165" y="0"/>
                      <a:pt x="160" y="2"/>
                      <a:pt x="156" y="6"/>
                    </a:cubicBezTo>
                    <a:cubicBezTo>
                      <a:pt x="154" y="8"/>
                      <a:pt x="154" y="8"/>
                      <a:pt x="154" y="8"/>
                    </a:cubicBezTo>
                    <a:cubicBezTo>
                      <a:pt x="150" y="12"/>
                      <a:pt x="150" y="12"/>
                      <a:pt x="150" y="12"/>
                    </a:cubicBezTo>
                    <a:cubicBezTo>
                      <a:pt x="41" y="121"/>
                      <a:pt x="41" y="121"/>
                      <a:pt x="41" y="121"/>
                    </a:cubicBezTo>
                    <a:cubicBezTo>
                      <a:pt x="38" y="124"/>
                      <a:pt x="38" y="124"/>
                      <a:pt x="38" y="124"/>
                    </a:cubicBezTo>
                    <a:cubicBezTo>
                      <a:pt x="30" y="132"/>
                      <a:pt x="30" y="132"/>
                      <a:pt x="30" y="132"/>
                    </a:cubicBezTo>
                    <a:cubicBezTo>
                      <a:pt x="30" y="132"/>
                      <a:pt x="38" y="160"/>
                      <a:pt x="18" y="180"/>
                    </a:cubicBezTo>
                    <a:cubicBezTo>
                      <a:pt x="20" y="182"/>
                      <a:pt x="20" y="182"/>
                      <a:pt x="20" y="182"/>
                    </a:cubicBezTo>
                    <a:cubicBezTo>
                      <a:pt x="8" y="194"/>
                      <a:pt x="8" y="194"/>
                      <a:pt x="8" y="194"/>
                    </a:cubicBezTo>
                    <a:cubicBezTo>
                      <a:pt x="0" y="201"/>
                      <a:pt x="1" y="208"/>
                      <a:pt x="10" y="208"/>
                    </a:cubicBezTo>
                    <a:cubicBezTo>
                      <a:pt x="15" y="208"/>
                      <a:pt x="19" y="208"/>
                      <a:pt x="22" y="208"/>
                    </a:cubicBezTo>
                    <a:cubicBezTo>
                      <a:pt x="24" y="208"/>
                      <a:pt x="27" y="206"/>
                      <a:pt x="29" y="205"/>
                    </a:cubicBezTo>
                    <a:cubicBezTo>
                      <a:pt x="36" y="198"/>
                      <a:pt x="36" y="198"/>
                      <a:pt x="36" y="198"/>
                    </a:cubicBezTo>
                    <a:cubicBezTo>
                      <a:pt x="38" y="200"/>
                      <a:pt x="38" y="200"/>
                      <a:pt x="38" y="200"/>
                    </a:cubicBezTo>
                    <a:cubicBezTo>
                      <a:pt x="49" y="189"/>
                      <a:pt x="63" y="186"/>
                      <a:pt x="73" y="186"/>
                    </a:cubicBezTo>
                    <a:cubicBezTo>
                      <a:pt x="81" y="186"/>
                      <a:pt x="86" y="188"/>
                      <a:pt x="86" y="188"/>
                    </a:cubicBezTo>
                    <a:cubicBezTo>
                      <a:pt x="94" y="180"/>
                      <a:pt x="94" y="180"/>
                      <a:pt x="94" y="180"/>
                    </a:cubicBezTo>
                    <a:cubicBezTo>
                      <a:pt x="96" y="178"/>
                      <a:pt x="96" y="178"/>
                      <a:pt x="96" y="178"/>
                    </a:cubicBezTo>
                    <a:cubicBezTo>
                      <a:pt x="207" y="67"/>
                      <a:pt x="207" y="67"/>
                      <a:pt x="207" y="67"/>
                    </a:cubicBezTo>
                    <a:cubicBezTo>
                      <a:pt x="210" y="64"/>
                      <a:pt x="210" y="64"/>
                      <a:pt x="210" y="64"/>
                    </a:cubicBezTo>
                    <a:cubicBezTo>
                      <a:pt x="212" y="62"/>
                      <a:pt x="212" y="62"/>
                      <a:pt x="212" y="62"/>
                    </a:cubicBezTo>
                    <a:cubicBezTo>
                      <a:pt x="220" y="54"/>
                      <a:pt x="220" y="41"/>
                      <a:pt x="212" y="34"/>
                    </a:cubicBezTo>
                    <a:close/>
                    <a:moveTo>
                      <a:pt x="26" y="202"/>
                    </a:moveTo>
                    <a:cubicBezTo>
                      <a:pt x="25" y="203"/>
                      <a:pt x="23" y="204"/>
                      <a:pt x="22" y="204"/>
                    </a:cubicBezTo>
                    <a:cubicBezTo>
                      <a:pt x="10" y="204"/>
                      <a:pt x="10" y="204"/>
                      <a:pt x="10" y="204"/>
                    </a:cubicBezTo>
                    <a:cubicBezTo>
                      <a:pt x="7" y="204"/>
                      <a:pt x="7" y="203"/>
                      <a:pt x="7" y="203"/>
                    </a:cubicBezTo>
                    <a:cubicBezTo>
                      <a:pt x="7" y="203"/>
                      <a:pt x="7" y="200"/>
                      <a:pt x="11" y="197"/>
                    </a:cubicBezTo>
                    <a:cubicBezTo>
                      <a:pt x="22" y="185"/>
                      <a:pt x="22" y="185"/>
                      <a:pt x="22" y="185"/>
                    </a:cubicBezTo>
                    <a:cubicBezTo>
                      <a:pt x="32" y="196"/>
                      <a:pt x="32" y="196"/>
                      <a:pt x="32" y="196"/>
                    </a:cubicBezTo>
                    <a:lnTo>
                      <a:pt x="26" y="202"/>
                    </a:lnTo>
                    <a:close/>
                    <a:moveTo>
                      <a:pt x="85" y="183"/>
                    </a:moveTo>
                    <a:cubicBezTo>
                      <a:pt x="82" y="183"/>
                      <a:pt x="78" y="182"/>
                      <a:pt x="73" y="182"/>
                    </a:cubicBezTo>
                    <a:cubicBezTo>
                      <a:pt x="63" y="182"/>
                      <a:pt x="50" y="184"/>
                      <a:pt x="38" y="194"/>
                    </a:cubicBezTo>
                    <a:cubicBezTo>
                      <a:pt x="24" y="180"/>
                      <a:pt x="24" y="180"/>
                      <a:pt x="24" y="180"/>
                    </a:cubicBezTo>
                    <a:cubicBezTo>
                      <a:pt x="38" y="162"/>
                      <a:pt x="36" y="140"/>
                      <a:pt x="34" y="133"/>
                    </a:cubicBezTo>
                    <a:cubicBezTo>
                      <a:pt x="41" y="127"/>
                      <a:pt x="41" y="127"/>
                      <a:pt x="41" y="127"/>
                    </a:cubicBezTo>
                    <a:cubicBezTo>
                      <a:pt x="91" y="177"/>
                      <a:pt x="91" y="177"/>
                      <a:pt x="91" y="177"/>
                    </a:cubicBezTo>
                    <a:lnTo>
                      <a:pt x="85" y="183"/>
                    </a:lnTo>
                    <a:close/>
                    <a:moveTo>
                      <a:pt x="94" y="174"/>
                    </a:moveTo>
                    <a:cubicBezTo>
                      <a:pt x="44" y="124"/>
                      <a:pt x="44" y="124"/>
                      <a:pt x="44" y="124"/>
                    </a:cubicBezTo>
                    <a:cubicBezTo>
                      <a:pt x="154" y="13"/>
                      <a:pt x="154" y="13"/>
                      <a:pt x="154" y="13"/>
                    </a:cubicBezTo>
                    <a:cubicBezTo>
                      <a:pt x="204" y="64"/>
                      <a:pt x="204" y="64"/>
                      <a:pt x="204" y="64"/>
                    </a:cubicBezTo>
                    <a:lnTo>
                      <a:pt x="94" y="174"/>
                    </a:lnTo>
                    <a:close/>
                    <a:moveTo>
                      <a:pt x="209" y="59"/>
                    </a:moveTo>
                    <a:cubicBezTo>
                      <a:pt x="207" y="61"/>
                      <a:pt x="207" y="61"/>
                      <a:pt x="207" y="61"/>
                    </a:cubicBezTo>
                    <a:cubicBezTo>
                      <a:pt x="157" y="11"/>
                      <a:pt x="157" y="11"/>
                      <a:pt x="157" y="11"/>
                    </a:cubicBezTo>
                    <a:cubicBezTo>
                      <a:pt x="159" y="9"/>
                      <a:pt x="159" y="9"/>
                      <a:pt x="159" y="9"/>
                    </a:cubicBezTo>
                    <a:cubicBezTo>
                      <a:pt x="162" y="6"/>
                      <a:pt x="166" y="4"/>
                      <a:pt x="170" y="4"/>
                    </a:cubicBezTo>
                    <a:cubicBezTo>
                      <a:pt x="174" y="4"/>
                      <a:pt x="178" y="6"/>
                      <a:pt x="181" y="9"/>
                    </a:cubicBezTo>
                    <a:cubicBezTo>
                      <a:pt x="209" y="36"/>
                      <a:pt x="209" y="36"/>
                      <a:pt x="209" y="36"/>
                    </a:cubicBezTo>
                    <a:cubicBezTo>
                      <a:pt x="215" y="43"/>
                      <a:pt x="215" y="53"/>
                      <a:pt x="209"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00">
                <a:extLst>
                  <a:ext uri="{FF2B5EF4-FFF2-40B4-BE49-F238E27FC236}">
                    <a16:creationId xmlns:a16="http://schemas.microsoft.com/office/drawing/2014/main" id="{D0A7CC6B-0A08-D322-729C-08978A29E308}"/>
                  </a:ext>
                </a:extLst>
              </p:cNvPr>
              <p:cNvSpPr>
                <a:spLocks/>
              </p:cNvSpPr>
              <p:nvPr/>
            </p:nvSpPr>
            <p:spPr bwMode="auto">
              <a:xfrm>
                <a:off x="8410576" y="2763838"/>
                <a:ext cx="288925" cy="288925"/>
              </a:xfrm>
              <a:custGeom>
                <a:avLst/>
                <a:gdLst>
                  <a:gd name="T0" fmla="*/ 177 w 182"/>
                  <a:gd name="T1" fmla="*/ 0 h 182"/>
                  <a:gd name="T2" fmla="*/ 0 w 182"/>
                  <a:gd name="T3" fmla="*/ 177 h 182"/>
                  <a:gd name="T4" fmla="*/ 5 w 182"/>
                  <a:gd name="T5" fmla="*/ 182 h 182"/>
                  <a:gd name="T6" fmla="*/ 182 w 182"/>
                  <a:gd name="T7" fmla="*/ 6 h 182"/>
                  <a:gd name="T8" fmla="*/ 177 w 182"/>
                  <a:gd name="T9" fmla="*/ 0 h 182"/>
                </a:gdLst>
                <a:ahLst/>
                <a:cxnLst>
                  <a:cxn ang="0">
                    <a:pos x="T0" y="T1"/>
                  </a:cxn>
                  <a:cxn ang="0">
                    <a:pos x="T2" y="T3"/>
                  </a:cxn>
                  <a:cxn ang="0">
                    <a:pos x="T4" y="T5"/>
                  </a:cxn>
                  <a:cxn ang="0">
                    <a:pos x="T6" y="T7"/>
                  </a:cxn>
                  <a:cxn ang="0">
                    <a:pos x="T8" y="T9"/>
                  </a:cxn>
                </a:cxnLst>
                <a:rect l="0" t="0" r="r" b="b"/>
                <a:pathLst>
                  <a:path w="182" h="182">
                    <a:moveTo>
                      <a:pt x="177" y="0"/>
                    </a:moveTo>
                    <a:lnTo>
                      <a:pt x="0" y="177"/>
                    </a:lnTo>
                    <a:lnTo>
                      <a:pt x="5" y="182"/>
                    </a:lnTo>
                    <a:lnTo>
                      <a:pt x="182" y="6"/>
                    </a:lnTo>
                    <a:lnTo>
                      <a:pt x="177"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3362DD05-DC53-5009-B369-64576003362E}"/>
                </a:ext>
              </a:extLst>
            </p:cNvPr>
            <p:cNvGrpSpPr/>
            <p:nvPr/>
          </p:nvGrpSpPr>
          <p:grpSpPr>
            <a:xfrm>
              <a:off x="1866749" y="2489167"/>
              <a:ext cx="503519" cy="500897"/>
              <a:chOff x="3438526" y="4441825"/>
              <a:chExt cx="609600" cy="606425"/>
            </a:xfrm>
            <a:solidFill>
              <a:schemeClr val="bg1"/>
            </a:solidFill>
          </p:grpSpPr>
          <p:sp>
            <p:nvSpPr>
              <p:cNvPr id="20" name="Freeform 379">
                <a:extLst>
                  <a:ext uri="{FF2B5EF4-FFF2-40B4-BE49-F238E27FC236}">
                    <a16:creationId xmlns:a16="http://schemas.microsoft.com/office/drawing/2014/main" id="{E0A0E6F7-9EAB-CEC0-289F-A12A18C1ACAB}"/>
                  </a:ext>
                </a:extLst>
              </p:cNvPr>
              <p:cNvSpPr>
                <a:spLocks noEditPoints="1"/>
              </p:cNvSpPr>
              <p:nvPr/>
            </p:nvSpPr>
            <p:spPr bwMode="auto">
              <a:xfrm>
                <a:off x="3438526" y="4441825"/>
                <a:ext cx="609600" cy="606425"/>
              </a:xfrm>
              <a:custGeom>
                <a:avLst/>
                <a:gdLst>
                  <a:gd name="T0" fmla="*/ 212 w 217"/>
                  <a:gd name="T1" fmla="*/ 188 h 216"/>
                  <a:gd name="T2" fmla="*/ 156 w 217"/>
                  <a:gd name="T3" fmla="*/ 132 h 216"/>
                  <a:gd name="T4" fmla="*/ 148 w 217"/>
                  <a:gd name="T5" fmla="*/ 129 h 216"/>
                  <a:gd name="T6" fmla="*/ 145 w 217"/>
                  <a:gd name="T7" fmla="*/ 129 h 216"/>
                  <a:gd name="T8" fmla="*/ 137 w 217"/>
                  <a:gd name="T9" fmla="*/ 121 h 216"/>
                  <a:gd name="T10" fmla="*/ 152 w 217"/>
                  <a:gd name="T11" fmla="*/ 76 h 216"/>
                  <a:gd name="T12" fmla="*/ 76 w 217"/>
                  <a:gd name="T13" fmla="*/ 0 h 216"/>
                  <a:gd name="T14" fmla="*/ 0 w 217"/>
                  <a:gd name="T15" fmla="*/ 76 h 216"/>
                  <a:gd name="T16" fmla="*/ 76 w 217"/>
                  <a:gd name="T17" fmla="*/ 152 h 216"/>
                  <a:gd name="T18" fmla="*/ 121 w 217"/>
                  <a:gd name="T19" fmla="*/ 137 h 216"/>
                  <a:gd name="T20" fmla="*/ 129 w 217"/>
                  <a:gd name="T21" fmla="*/ 145 h 216"/>
                  <a:gd name="T22" fmla="*/ 132 w 217"/>
                  <a:gd name="T23" fmla="*/ 156 h 216"/>
                  <a:gd name="T24" fmla="*/ 188 w 217"/>
                  <a:gd name="T25" fmla="*/ 212 h 216"/>
                  <a:gd name="T26" fmla="*/ 196 w 217"/>
                  <a:gd name="T27" fmla="*/ 216 h 216"/>
                  <a:gd name="T28" fmla="*/ 204 w 217"/>
                  <a:gd name="T29" fmla="*/ 212 h 216"/>
                  <a:gd name="T30" fmla="*/ 212 w 217"/>
                  <a:gd name="T31" fmla="*/ 204 h 216"/>
                  <a:gd name="T32" fmla="*/ 212 w 217"/>
                  <a:gd name="T33" fmla="*/ 188 h 216"/>
                  <a:gd name="T34" fmla="*/ 76 w 217"/>
                  <a:gd name="T35" fmla="*/ 148 h 216"/>
                  <a:gd name="T36" fmla="*/ 4 w 217"/>
                  <a:gd name="T37" fmla="*/ 76 h 216"/>
                  <a:gd name="T38" fmla="*/ 76 w 217"/>
                  <a:gd name="T39" fmla="*/ 4 h 216"/>
                  <a:gd name="T40" fmla="*/ 148 w 217"/>
                  <a:gd name="T41" fmla="*/ 76 h 216"/>
                  <a:gd name="T42" fmla="*/ 76 w 217"/>
                  <a:gd name="T43" fmla="*/ 148 h 216"/>
                  <a:gd name="T44" fmla="*/ 131 w 217"/>
                  <a:gd name="T45" fmla="*/ 141 h 216"/>
                  <a:gd name="T46" fmla="*/ 124 w 217"/>
                  <a:gd name="T47" fmla="*/ 135 h 216"/>
                  <a:gd name="T48" fmla="*/ 135 w 217"/>
                  <a:gd name="T49" fmla="*/ 124 h 216"/>
                  <a:gd name="T50" fmla="*/ 141 w 217"/>
                  <a:gd name="T51" fmla="*/ 131 h 216"/>
                  <a:gd name="T52" fmla="*/ 140 w 217"/>
                  <a:gd name="T53" fmla="*/ 132 h 216"/>
                  <a:gd name="T54" fmla="*/ 132 w 217"/>
                  <a:gd name="T55" fmla="*/ 140 h 216"/>
                  <a:gd name="T56" fmla="*/ 131 w 217"/>
                  <a:gd name="T57" fmla="*/ 141 h 216"/>
                  <a:gd name="T58" fmla="*/ 209 w 217"/>
                  <a:gd name="T59" fmla="*/ 201 h 216"/>
                  <a:gd name="T60" fmla="*/ 201 w 217"/>
                  <a:gd name="T61" fmla="*/ 209 h 216"/>
                  <a:gd name="T62" fmla="*/ 196 w 217"/>
                  <a:gd name="T63" fmla="*/ 212 h 216"/>
                  <a:gd name="T64" fmla="*/ 191 w 217"/>
                  <a:gd name="T65" fmla="*/ 209 h 216"/>
                  <a:gd name="T66" fmla="*/ 135 w 217"/>
                  <a:gd name="T67" fmla="*/ 153 h 216"/>
                  <a:gd name="T68" fmla="*/ 135 w 217"/>
                  <a:gd name="T69" fmla="*/ 143 h 216"/>
                  <a:gd name="T70" fmla="*/ 143 w 217"/>
                  <a:gd name="T71" fmla="*/ 135 h 216"/>
                  <a:gd name="T72" fmla="*/ 148 w 217"/>
                  <a:gd name="T73" fmla="*/ 133 h 216"/>
                  <a:gd name="T74" fmla="*/ 153 w 217"/>
                  <a:gd name="T75" fmla="*/ 135 h 216"/>
                  <a:gd name="T76" fmla="*/ 209 w 217"/>
                  <a:gd name="T77" fmla="*/ 191 h 216"/>
                  <a:gd name="T78" fmla="*/ 209 w 217"/>
                  <a:gd name="T79"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16">
                    <a:moveTo>
                      <a:pt x="212" y="188"/>
                    </a:moveTo>
                    <a:cubicBezTo>
                      <a:pt x="156" y="132"/>
                      <a:pt x="156" y="132"/>
                      <a:pt x="156" y="132"/>
                    </a:cubicBezTo>
                    <a:cubicBezTo>
                      <a:pt x="154" y="130"/>
                      <a:pt x="151" y="129"/>
                      <a:pt x="148" y="129"/>
                    </a:cubicBezTo>
                    <a:cubicBezTo>
                      <a:pt x="147" y="129"/>
                      <a:pt x="146" y="129"/>
                      <a:pt x="145" y="129"/>
                    </a:cubicBezTo>
                    <a:cubicBezTo>
                      <a:pt x="137" y="121"/>
                      <a:pt x="137" y="121"/>
                      <a:pt x="137" y="121"/>
                    </a:cubicBezTo>
                    <a:cubicBezTo>
                      <a:pt x="146" y="108"/>
                      <a:pt x="152" y="93"/>
                      <a:pt x="152" y="76"/>
                    </a:cubicBezTo>
                    <a:cubicBezTo>
                      <a:pt x="152" y="34"/>
                      <a:pt x="118" y="0"/>
                      <a:pt x="76" y="0"/>
                    </a:cubicBezTo>
                    <a:cubicBezTo>
                      <a:pt x="34" y="0"/>
                      <a:pt x="0" y="34"/>
                      <a:pt x="0" y="76"/>
                    </a:cubicBezTo>
                    <a:cubicBezTo>
                      <a:pt x="0" y="118"/>
                      <a:pt x="34" y="152"/>
                      <a:pt x="76" y="152"/>
                    </a:cubicBezTo>
                    <a:cubicBezTo>
                      <a:pt x="93" y="152"/>
                      <a:pt x="108" y="146"/>
                      <a:pt x="121" y="137"/>
                    </a:cubicBezTo>
                    <a:cubicBezTo>
                      <a:pt x="129" y="145"/>
                      <a:pt x="129" y="145"/>
                      <a:pt x="129" y="145"/>
                    </a:cubicBezTo>
                    <a:cubicBezTo>
                      <a:pt x="128" y="149"/>
                      <a:pt x="129" y="153"/>
                      <a:pt x="132" y="156"/>
                    </a:cubicBezTo>
                    <a:cubicBezTo>
                      <a:pt x="188" y="212"/>
                      <a:pt x="188" y="212"/>
                      <a:pt x="188" y="212"/>
                    </a:cubicBezTo>
                    <a:cubicBezTo>
                      <a:pt x="190" y="214"/>
                      <a:pt x="193" y="216"/>
                      <a:pt x="196" y="216"/>
                    </a:cubicBezTo>
                    <a:cubicBezTo>
                      <a:pt x="199" y="216"/>
                      <a:pt x="202" y="214"/>
                      <a:pt x="204" y="212"/>
                    </a:cubicBezTo>
                    <a:cubicBezTo>
                      <a:pt x="212" y="204"/>
                      <a:pt x="212" y="204"/>
                      <a:pt x="212" y="204"/>
                    </a:cubicBezTo>
                    <a:cubicBezTo>
                      <a:pt x="217" y="199"/>
                      <a:pt x="217" y="193"/>
                      <a:pt x="212" y="188"/>
                    </a:cubicBezTo>
                    <a:close/>
                    <a:moveTo>
                      <a:pt x="76" y="148"/>
                    </a:moveTo>
                    <a:cubicBezTo>
                      <a:pt x="36" y="148"/>
                      <a:pt x="4" y="116"/>
                      <a:pt x="4" y="76"/>
                    </a:cubicBezTo>
                    <a:cubicBezTo>
                      <a:pt x="4" y="36"/>
                      <a:pt x="36" y="4"/>
                      <a:pt x="76" y="4"/>
                    </a:cubicBezTo>
                    <a:cubicBezTo>
                      <a:pt x="116" y="4"/>
                      <a:pt x="148" y="36"/>
                      <a:pt x="148" y="76"/>
                    </a:cubicBezTo>
                    <a:cubicBezTo>
                      <a:pt x="148" y="116"/>
                      <a:pt x="116" y="148"/>
                      <a:pt x="76" y="148"/>
                    </a:cubicBezTo>
                    <a:close/>
                    <a:moveTo>
                      <a:pt x="131" y="141"/>
                    </a:moveTo>
                    <a:cubicBezTo>
                      <a:pt x="124" y="135"/>
                      <a:pt x="124" y="135"/>
                      <a:pt x="124" y="135"/>
                    </a:cubicBezTo>
                    <a:cubicBezTo>
                      <a:pt x="128" y="132"/>
                      <a:pt x="132" y="128"/>
                      <a:pt x="135" y="124"/>
                    </a:cubicBezTo>
                    <a:cubicBezTo>
                      <a:pt x="141" y="131"/>
                      <a:pt x="141" y="131"/>
                      <a:pt x="141" y="131"/>
                    </a:cubicBezTo>
                    <a:cubicBezTo>
                      <a:pt x="141" y="131"/>
                      <a:pt x="140" y="132"/>
                      <a:pt x="140" y="132"/>
                    </a:cubicBezTo>
                    <a:cubicBezTo>
                      <a:pt x="132" y="140"/>
                      <a:pt x="132" y="140"/>
                      <a:pt x="132" y="140"/>
                    </a:cubicBezTo>
                    <a:cubicBezTo>
                      <a:pt x="132" y="140"/>
                      <a:pt x="131" y="141"/>
                      <a:pt x="131" y="141"/>
                    </a:cubicBezTo>
                    <a:close/>
                    <a:moveTo>
                      <a:pt x="209" y="201"/>
                    </a:moveTo>
                    <a:cubicBezTo>
                      <a:pt x="201" y="209"/>
                      <a:pt x="201" y="209"/>
                      <a:pt x="201" y="209"/>
                    </a:cubicBezTo>
                    <a:cubicBezTo>
                      <a:pt x="200" y="211"/>
                      <a:pt x="198" y="212"/>
                      <a:pt x="196" y="212"/>
                    </a:cubicBezTo>
                    <a:cubicBezTo>
                      <a:pt x="194" y="212"/>
                      <a:pt x="192" y="211"/>
                      <a:pt x="191" y="209"/>
                    </a:cubicBezTo>
                    <a:cubicBezTo>
                      <a:pt x="135" y="153"/>
                      <a:pt x="135" y="153"/>
                      <a:pt x="135" y="153"/>
                    </a:cubicBezTo>
                    <a:cubicBezTo>
                      <a:pt x="132" y="150"/>
                      <a:pt x="132" y="146"/>
                      <a:pt x="135" y="143"/>
                    </a:cubicBezTo>
                    <a:cubicBezTo>
                      <a:pt x="143" y="135"/>
                      <a:pt x="143" y="135"/>
                      <a:pt x="143" y="135"/>
                    </a:cubicBezTo>
                    <a:cubicBezTo>
                      <a:pt x="144" y="133"/>
                      <a:pt x="146" y="133"/>
                      <a:pt x="148" y="133"/>
                    </a:cubicBezTo>
                    <a:cubicBezTo>
                      <a:pt x="150" y="133"/>
                      <a:pt x="152" y="133"/>
                      <a:pt x="153" y="135"/>
                    </a:cubicBezTo>
                    <a:cubicBezTo>
                      <a:pt x="209" y="191"/>
                      <a:pt x="209" y="191"/>
                      <a:pt x="209" y="191"/>
                    </a:cubicBezTo>
                    <a:cubicBezTo>
                      <a:pt x="212" y="194"/>
                      <a:pt x="212" y="198"/>
                      <a:pt x="209"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380">
                <a:extLst>
                  <a:ext uri="{FF2B5EF4-FFF2-40B4-BE49-F238E27FC236}">
                    <a16:creationId xmlns:a16="http://schemas.microsoft.com/office/drawing/2014/main" id="{3CF12866-3450-5B07-E6DA-6FA179429FEC}"/>
                  </a:ext>
                </a:extLst>
              </p:cNvPr>
              <p:cNvSpPr>
                <a:spLocks/>
              </p:cNvSpPr>
              <p:nvPr/>
            </p:nvSpPr>
            <p:spPr bwMode="auto">
              <a:xfrm>
                <a:off x="3543301" y="4546600"/>
                <a:ext cx="260350" cy="263525"/>
              </a:xfrm>
              <a:custGeom>
                <a:avLst/>
                <a:gdLst>
                  <a:gd name="T0" fmla="*/ 77 w 93"/>
                  <a:gd name="T1" fmla="*/ 1 h 94"/>
                  <a:gd name="T2" fmla="*/ 74 w 93"/>
                  <a:gd name="T3" fmla="*/ 1 h 94"/>
                  <a:gd name="T4" fmla="*/ 74 w 93"/>
                  <a:gd name="T5" fmla="*/ 4 h 94"/>
                  <a:gd name="T6" fmla="*/ 89 w 93"/>
                  <a:gd name="T7" fmla="*/ 39 h 94"/>
                  <a:gd name="T8" fmla="*/ 74 w 93"/>
                  <a:gd name="T9" fmla="*/ 74 h 94"/>
                  <a:gd name="T10" fmla="*/ 4 w 93"/>
                  <a:gd name="T11" fmla="*/ 74 h 94"/>
                  <a:gd name="T12" fmla="*/ 1 w 93"/>
                  <a:gd name="T13" fmla="*/ 74 h 94"/>
                  <a:gd name="T14" fmla="*/ 1 w 93"/>
                  <a:gd name="T15" fmla="*/ 77 h 94"/>
                  <a:gd name="T16" fmla="*/ 39 w 93"/>
                  <a:gd name="T17" fmla="*/ 93 h 94"/>
                  <a:gd name="T18" fmla="*/ 77 w 93"/>
                  <a:gd name="T19" fmla="*/ 77 h 94"/>
                  <a:gd name="T20" fmla="*/ 93 w 93"/>
                  <a:gd name="T21" fmla="*/ 39 h 94"/>
                  <a:gd name="T22" fmla="*/ 77 w 93"/>
                  <a:gd name="T23"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4">
                    <a:moveTo>
                      <a:pt x="77" y="1"/>
                    </a:moveTo>
                    <a:cubicBezTo>
                      <a:pt x="76" y="0"/>
                      <a:pt x="75" y="0"/>
                      <a:pt x="74" y="1"/>
                    </a:cubicBezTo>
                    <a:cubicBezTo>
                      <a:pt x="74" y="2"/>
                      <a:pt x="74" y="3"/>
                      <a:pt x="74" y="4"/>
                    </a:cubicBezTo>
                    <a:cubicBezTo>
                      <a:pt x="84" y="13"/>
                      <a:pt x="89" y="26"/>
                      <a:pt x="89" y="39"/>
                    </a:cubicBezTo>
                    <a:cubicBezTo>
                      <a:pt x="89" y="52"/>
                      <a:pt x="84" y="65"/>
                      <a:pt x="74" y="74"/>
                    </a:cubicBezTo>
                    <a:cubicBezTo>
                      <a:pt x="55" y="94"/>
                      <a:pt x="23" y="94"/>
                      <a:pt x="4" y="74"/>
                    </a:cubicBezTo>
                    <a:cubicBezTo>
                      <a:pt x="3" y="74"/>
                      <a:pt x="2" y="74"/>
                      <a:pt x="1" y="74"/>
                    </a:cubicBezTo>
                    <a:cubicBezTo>
                      <a:pt x="0" y="75"/>
                      <a:pt x="0" y="76"/>
                      <a:pt x="1" y="77"/>
                    </a:cubicBezTo>
                    <a:cubicBezTo>
                      <a:pt x="11" y="88"/>
                      <a:pt x="25" y="93"/>
                      <a:pt x="39" y="93"/>
                    </a:cubicBezTo>
                    <a:cubicBezTo>
                      <a:pt x="53" y="93"/>
                      <a:pt x="67" y="88"/>
                      <a:pt x="77" y="77"/>
                    </a:cubicBezTo>
                    <a:cubicBezTo>
                      <a:pt x="87" y="67"/>
                      <a:pt x="93" y="53"/>
                      <a:pt x="93" y="39"/>
                    </a:cubicBezTo>
                    <a:cubicBezTo>
                      <a:pt x="93" y="25"/>
                      <a:pt x="87" y="11"/>
                      <a:pt x="7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381">
                <a:extLst>
                  <a:ext uri="{FF2B5EF4-FFF2-40B4-BE49-F238E27FC236}">
                    <a16:creationId xmlns:a16="http://schemas.microsoft.com/office/drawing/2014/main" id="{39EA22EA-0BEE-4E79-1BF2-9433231D00E7}"/>
                  </a:ext>
                </a:extLst>
              </p:cNvPr>
              <p:cNvSpPr>
                <a:spLocks noEditPoints="1"/>
              </p:cNvSpPr>
              <p:nvPr/>
            </p:nvSpPr>
            <p:spPr bwMode="auto">
              <a:xfrm>
                <a:off x="3471863" y="4475163"/>
                <a:ext cx="360363" cy="360363"/>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4 h 128"/>
                  <a:gd name="T12" fmla="*/ 4 w 128"/>
                  <a:gd name="T13" fmla="*/ 64 h 128"/>
                  <a:gd name="T14" fmla="*/ 64 w 128"/>
                  <a:gd name="T15" fmla="*/ 4 h 128"/>
                  <a:gd name="T16" fmla="*/ 124 w 128"/>
                  <a:gd name="T17" fmla="*/ 64 h 128"/>
                  <a:gd name="T18" fmla="*/ 64 w 128"/>
                  <a:gd name="T1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4"/>
                    </a:moveTo>
                    <a:cubicBezTo>
                      <a:pt x="31" y="124"/>
                      <a:pt x="4" y="97"/>
                      <a:pt x="4" y="64"/>
                    </a:cubicBezTo>
                    <a:cubicBezTo>
                      <a:pt x="4" y="31"/>
                      <a:pt x="31" y="4"/>
                      <a:pt x="64" y="4"/>
                    </a:cubicBezTo>
                    <a:cubicBezTo>
                      <a:pt x="97" y="4"/>
                      <a:pt x="124" y="31"/>
                      <a:pt x="124" y="64"/>
                    </a:cubicBezTo>
                    <a:cubicBezTo>
                      <a:pt x="124" y="97"/>
                      <a:pt x="97" y="124"/>
                      <a:pt x="64"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46184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2298DE-0414-EE02-37F6-E4C5137749D2}"/>
              </a:ext>
            </a:extLst>
          </p:cNvPr>
          <p:cNvSpPr>
            <a:spLocks noGrp="1"/>
          </p:cNvSpPr>
          <p:nvPr>
            <p:ph type="body" sz="quarter" idx="11"/>
          </p:nvPr>
        </p:nvSpPr>
        <p:spPr>
          <a:xfrm>
            <a:off x="5026846" y="1499821"/>
            <a:ext cx="5205536" cy="914400"/>
          </a:xfrm>
        </p:spPr>
        <p:txBody>
          <a:bodyPr/>
          <a:lstStyle/>
          <a:p>
            <a:r>
              <a:rPr lang="en-GB"/>
              <a:t>Report Cards </a:t>
            </a:r>
          </a:p>
        </p:txBody>
      </p:sp>
      <p:sp>
        <p:nvSpPr>
          <p:cNvPr id="3" name="Text Placeholder 2">
            <a:extLst>
              <a:ext uri="{FF2B5EF4-FFF2-40B4-BE49-F238E27FC236}">
                <a16:creationId xmlns:a16="http://schemas.microsoft.com/office/drawing/2014/main" id="{343B6D54-0DE1-ED08-1528-C4F89970505B}"/>
              </a:ext>
            </a:extLst>
          </p:cNvPr>
          <p:cNvSpPr>
            <a:spLocks noGrp="1"/>
          </p:cNvSpPr>
          <p:nvPr>
            <p:ph type="body" sz="quarter" idx="12"/>
          </p:nvPr>
        </p:nvSpPr>
        <p:spPr>
          <a:xfrm>
            <a:off x="5082264" y="2317239"/>
            <a:ext cx="6280150" cy="3493721"/>
          </a:xfrm>
        </p:spPr>
        <p:txBody>
          <a:bodyPr vert="horz" lIns="91440" tIns="45720" rIns="91440" bIns="45720" rtlCol="0" anchor="t">
            <a:normAutofit fontScale="70000" lnSpcReduction="20000"/>
          </a:bodyPr>
          <a:lstStyle/>
          <a:p>
            <a:pPr>
              <a:lnSpc>
                <a:spcPct val="120000"/>
              </a:lnSpc>
              <a:spcBef>
                <a:spcPts val="1200"/>
              </a:spcBef>
            </a:pPr>
            <a:r>
              <a:rPr lang="en-GB">
                <a:latin typeface="Tahoma"/>
                <a:ea typeface="Tahoma"/>
                <a:cs typeface="Tahoma"/>
              </a:rPr>
              <a:t>Our new report card will make findings clear and accessible. </a:t>
            </a:r>
          </a:p>
          <a:p>
            <a:pPr>
              <a:lnSpc>
                <a:spcPct val="120000"/>
              </a:lnSpc>
              <a:spcBef>
                <a:spcPts val="1200"/>
              </a:spcBef>
            </a:pPr>
            <a:r>
              <a:rPr lang="en-GB">
                <a:latin typeface="Tahoma"/>
                <a:ea typeface="Tahoma"/>
                <a:cs typeface="Tahoma"/>
              </a:rPr>
              <a:t>The report card will provide a summary overview as well as a detailed explanation for each of the evaluation areas the setting has been evaluated against. </a:t>
            </a:r>
            <a:endParaRPr lang="en-GB"/>
          </a:p>
          <a:p>
            <a:pPr>
              <a:lnSpc>
                <a:spcPct val="120000"/>
              </a:lnSpc>
              <a:spcBef>
                <a:spcPts val="1200"/>
              </a:spcBef>
            </a:pPr>
            <a:r>
              <a:rPr lang="en-GB">
                <a:latin typeface="Tahoma"/>
                <a:ea typeface="Tahoma"/>
                <a:cs typeface="Tahoma"/>
              </a:rPr>
              <a:t>Colours ranging from red, for urgent improvement, to blue, for exceptional will provide a visual overview.</a:t>
            </a:r>
            <a:endParaRPr lang="en-GB"/>
          </a:p>
          <a:p>
            <a:pPr>
              <a:lnSpc>
                <a:spcPct val="120000"/>
              </a:lnSpc>
              <a:spcBef>
                <a:spcPts val="1200"/>
              </a:spcBef>
            </a:pPr>
            <a:r>
              <a:rPr lang="en-GB">
                <a:latin typeface="Tahoma"/>
                <a:ea typeface="Tahoma"/>
                <a:cs typeface="Tahoma"/>
              </a:rPr>
              <a:t>The next steps for improvement, including actions, will be written in a constructive way to make clear what the improvement priorities are for the setting. </a:t>
            </a:r>
            <a:endParaRPr lang="en-GB"/>
          </a:p>
          <a:p>
            <a:endParaRPr lang="en-GB"/>
          </a:p>
          <a:p>
            <a:endParaRPr lang="en-GB"/>
          </a:p>
        </p:txBody>
      </p:sp>
      <p:pic>
        <p:nvPicPr>
          <p:cNvPr id="8" name="Picture 7">
            <a:extLst>
              <a:ext uri="{FF2B5EF4-FFF2-40B4-BE49-F238E27FC236}">
                <a16:creationId xmlns:a16="http://schemas.microsoft.com/office/drawing/2014/main" id="{780F0CFE-0018-F4B2-5A67-7BC0AF7D243B}"/>
              </a:ext>
            </a:extLst>
          </p:cNvPr>
          <p:cNvPicPr>
            <a:picLocks noChangeAspect="1"/>
          </p:cNvPicPr>
          <p:nvPr/>
        </p:nvPicPr>
        <p:blipFill>
          <a:blip r:embed="rId3"/>
          <a:stretch>
            <a:fillRect/>
          </a:stretch>
        </p:blipFill>
        <p:spPr>
          <a:xfrm>
            <a:off x="604819" y="773724"/>
            <a:ext cx="3957569" cy="553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3560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children playing musical instruments&#10;&#10;AI-generated content may be incorrect.">
            <a:extLst>
              <a:ext uri="{FF2B5EF4-FFF2-40B4-BE49-F238E27FC236}">
                <a16:creationId xmlns:a16="http://schemas.microsoft.com/office/drawing/2014/main" id="{CC493E4D-A9D3-2948-C7F7-61F601F5F635}"/>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0C9AAB9-793A-0202-FB39-E0780E20B24C}"/>
              </a:ext>
            </a:extLst>
          </p:cNvPr>
          <p:cNvSpPr>
            <a:spLocks noGrp="1"/>
          </p:cNvSpPr>
          <p:nvPr>
            <p:ph type="body" sz="quarter" idx="11"/>
          </p:nvPr>
        </p:nvSpPr>
        <p:spPr/>
        <p:txBody>
          <a:bodyPr/>
          <a:lstStyle/>
          <a:p>
            <a:r>
              <a:rPr lang="en-GB"/>
              <a:t>After the inspection</a:t>
            </a:r>
          </a:p>
        </p:txBody>
      </p:sp>
      <p:sp>
        <p:nvSpPr>
          <p:cNvPr id="4" name="Text Placeholder 3">
            <a:extLst>
              <a:ext uri="{FF2B5EF4-FFF2-40B4-BE49-F238E27FC236}">
                <a16:creationId xmlns:a16="http://schemas.microsoft.com/office/drawing/2014/main" id="{8DB4E434-D09C-4818-172E-7CA8115184C8}"/>
              </a:ext>
            </a:extLst>
          </p:cNvPr>
          <p:cNvSpPr>
            <a:spLocks noGrp="1"/>
          </p:cNvSpPr>
          <p:nvPr>
            <p:ph type="body" sz="quarter" idx="12"/>
          </p:nvPr>
        </p:nvSpPr>
        <p:spPr>
          <a:xfrm>
            <a:off x="4704706" y="2723331"/>
            <a:ext cx="7113658" cy="3658419"/>
          </a:xfrm>
        </p:spPr>
        <p:txBody>
          <a:bodyPr/>
          <a:lstStyle/>
          <a:p>
            <a:pPr>
              <a:lnSpc>
                <a:spcPct val="100000"/>
              </a:lnSpc>
              <a:spcBef>
                <a:spcPts val="1200"/>
              </a:spcBef>
            </a:pPr>
            <a:r>
              <a:rPr lang="en-GB" sz="1900">
                <a:latin typeface="Tahoma"/>
                <a:ea typeface="Tahoma"/>
                <a:cs typeface="Tahoma"/>
              </a:rPr>
              <a:t>Arrangements for publishing report cards will continue as before.</a:t>
            </a:r>
          </a:p>
          <a:p>
            <a:pPr>
              <a:lnSpc>
                <a:spcPct val="100000"/>
              </a:lnSpc>
              <a:spcBef>
                <a:spcPts val="1200"/>
              </a:spcBef>
            </a:pPr>
            <a:r>
              <a:rPr lang="en-GB" sz="1900">
                <a:latin typeface="Tahoma"/>
                <a:ea typeface="Tahoma"/>
                <a:cs typeface="Tahoma"/>
              </a:rPr>
              <a:t>Draft report cards are usually shared within 18 working days of the inspection.</a:t>
            </a:r>
          </a:p>
          <a:p>
            <a:pPr>
              <a:lnSpc>
                <a:spcPct val="100000"/>
              </a:lnSpc>
              <a:spcBef>
                <a:spcPts val="1200"/>
              </a:spcBef>
            </a:pPr>
            <a:r>
              <a:rPr lang="en-GB" sz="1900">
                <a:latin typeface="Tahoma"/>
                <a:ea typeface="Tahoma"/>
                <a:cs typeface="Tahoma"/>
              </a:rPr>
              <a:t>Providers have 5 working days to comment on the draft report card or submit a complaint. </a:t>
            </a:r>
          </a:p>
          <a:p>
            <a:pPr>
              <a:lnSpc>
                <a:spcPct val="100000"/>
              </a:lnSpc>
              <a:spcBef>
                <a:spcPts val="1200"/>
              </a:spcBef>
            </a:pPr>
            <a:r>
              <a:rPr lang="en-GB" sz="1900">
                <a:latin typeface="Tahoma"/>
                <a:ea typeface="Tahoma"/>
                <a:cs typeface="Tahoma"/>
              </a:rPr>
              <a:t>Final report cards are usually published within 30 working days of the inspection (but may be longer where there is a complaint).</a:t>
            </a:r>
          </a:p>
          <a:p>
            <a:pPr marL="0" indent="0">
              <a:buNone/>
            </a:pPr>
            <a:endParaRPr lang="en-GB"/>
          </a:p>
          <a:p>
            <a:endParaRPr lang="en-GB"/>
          </a:p>
        </p:txBody>
      </p:sp>
    </p:spTree>
    <p:extLst>
      <p:ext uri="{BB962C8B-B14F-4D97-AF65-F5344CB8AC3E}">
        <p14:creationId xmlns:p14="http://schemas.microsoft.com/office/powerpoint/2010/main" val="2375990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D4EBC-AB18-3A81-4E41-402D7A628E9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161170-0D99-C773-29BD-46718866ADA2}"/>
              </a:ext>
            </a:extLst>
          </p:cNvPr>
          <p:cNvSpPr>
            <a:spLocks noGrp="1"/>
          </p:cNvSpPr>
          <p:nvPr>
            <p:ph type="body" sz="quarter" idx="10"/>
          </p:nvPr>
        </p:nvSpPr>
        <p:spPr/>
        <p:txBody>
          <a:bodyPr/>
          <a:lstStyle/>
          <a:p>
            <a:r>
              <a:rPr lang="en-GB"/>
              <a:t>Steady and Assured Start  </a:t>
            </a:r>
          </a:p>
        </p:txBody>
      </p:sp>
    </p:spTree>
    <p:extLst>
      <p:ext uri="{BB962C8B-B14F-4D97-AF65-F5344CB8AC3E}">
        <p14:creationId xmlns:p14="http://schemas.microsoft.com/office/powerpoint/2010/main" val="3724012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97">
            <a:extLst>
              <a:ext uri="{FF2B5EF4-FFF2-40B4-BE49-F238E27FC236}">
                <a16:creationId xmlns:a16="http://schemas.microsoft.com/office/drawing/2014/main" id="{406932B1-F8B5-405F-A52E-D3965CEB4F16}"/>
              </a:ext>
            </a:extLst>
          </p:cNvPr>
          <p:cNvSpPr>
            <a:spLocks noEditPoints="1"/>
          </p:cNvSpPr>
          <p:nvPr/>
        </p:nvSpPr>
        <p:spPr bwMode="auto">
          <a:xfrm>
            <a:off x="3116972" y="4121857"/>
            <a:ext cx="251924" cy="331435"/>
          </a:xfrm>
          <a:custGeom>
            <a:avLst/>
            <a:gdLst>
              <a:gd name="T0" fmla="*/ 56 w 113"/>
              <a:gd name="T1" fmla="*/ 0 h 148"/>
              <a:gd name="T2" fmla="*/ 0 w 113"/>
              <a:gd name="T3" fmla="*/ 56 h 148"/>
              <a:gd name="T4" fmla="*/ 56 w 113"/>
              <a:gd name="T5" fmla="*/ 148 h 148"/>
              <a:gd name="T6" fmla="*/ 113 w 113"/>
              <a:gd name="T7" fmla="*/ 56 h 148"/>
              <a:gd name="T8" fmla="*/ 56 w 113"/>
              <a:gd name="T9" fmla="*/ 0 h 148"/>
              <a:gd name="T10" fmla="*/ 56 w 113"/>
              <a:gd name="T11" fmla="*/ 74 h 148"/>
              <a:gd name="T12" fmla="*/ 34 w 113"/>
              <a:gd name="T13" fmla="*/ 52 h 148"/>
              <a:gd name="T14" fmla="*/ 56 w 113"/>
              <a:gd name="T15" fmla="*/ 30 h 148"/>
              <a:gd name="T16" fmla="*/ 78 w 113"/>
              <a:gd name="T17" fmla="*/ 52 h 148"/>
              <a:gd name="T18" fmla="*/ 56 w 113"/>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48">
                <a:moveTo>
                  <a:pt x="56" y="0"/>
                </a:moveTo>
                <a:cubicBezTo>
                  <a:pt x="25" y="0"/>
                  <a:pt x="0" y="25"/>
                  <a:pt x="0" y="56"/>
                </a:cubicBezTo>
                <a:cubicBezTo>
                  <a:pt x="0" y="88"/>
                  <a:pt x="56" y="148"/>
                  <a:pt x="56" y="148"/>
                </a:cubicBezTo>
                <a:cubicBezTo>
                  <a:pt x="56" y="148"/>
                  <a:pt x="113" y="88"/>
                  <a:pt x="113" y="56"/>
                </a:cubicBezTo>
                <a:cubicBezTo>
                  <a:pt x="113" y="25"/>
                  <a:pt x="87" y="0"/>
                  <a:pt x="56" y="0"/>
                </a:cubicBezTo>
                <a:close/>
                <a:moveTo>
                  <a:pt x="56" y="74"/>
                </a:moveTo>
                <a:cubicBezTo>
                  <a:pt x="44" y="74"/>
                  <a:pt x="34" y="65"/>
                  <a:pt x="34" y="52"/>
                </a:cubicBezTo>
                <a:cubicBezTo>
                  <a:pt x="34" y="40"/>
                  <a:pt x="44" y="30"/>
                  <a:pt x="56" y="30"/>
                </a:cubicBezTo>
                <a:cubicBezTo>
                  <a:pt x="69" y="30"/>
                  <a:pt x="78" y="40"/>
                  <a:pt x="78" y="52"/>
                </a:cubicBezTo>
                <a:cubicBezTo>
                  <a:pt x="78" y="65"/>
                  <a:pt x="69" y="74"/>
                  <a:pt x="56" y="7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15" name="Rectangle: Rounded Corners 114">
            <a:extLst>
              <a:ext uri="{FF2B5EF4-FFF2-40B4-BE49-F238E27FC236}">
                <a16:creationId xmlns:a16="http://schemas.microsoft.com/office/drawing/2014/main" id="{B864B179-452C-4FAF-8F8A-1CDAA00B565C}"/>
              </a:ext>
            </a:extLst>
          </p:cNvPr>
          <p:cNvSpPr/>
          <p:nvPr/>
        </p:nvSpPr>
        <p:spPr>
          <a:xfrm flipV="1">
            <a:off x="2197542" y="2905348"/>
            <a:ext cx="2090785" cy="38021"/>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16" name="Rectangle: Rounded Corners 115">
            <a:extLst>
              <a:ext uri="{FF2B5EF4-FFF2-40B4-BE49-F238E27FC236}">
                <a16:creationId xmlns:a16="http://schemas.microsoft.com/office/drawing/2014/main" id="{D05C49CA-D4A8-4611-8494-1BC2D3F435E3}"/>
              </a:ext>
            </a:extLst>
          </p:cNvPr>
          <p:cNvSpPr/>
          <p:nvPr/>
        </p:nvSpPr>
        <p:spPr>
          <a:xfrm rot="5400000">
            <a:off x="2629821" y="3511924"/>
            <a:ext cx="1226225" cy="3802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grpSp>
        <p:nvGrpSpPr>
          <p:cNvPr id="150" name="Group 149">
            <a:extLst>
              <a:ext uri="{FF2B5EF4-FFF2-40B4-BE49-F238E27FC236}">
                <a16:creationId xmlns:a16="http://schemas.microsoft.com/office/drawing/2014/main" id="{90A60E9D-C345-4F4B-B9C2-DDED447183E1}"/>
              </a:ext>
            </a:extLst>
          </p:cNvPr>
          <p:cNvGrpSpPr/>
          <p:nvPr/>
        </p:nvGrpSpPr>
        <p:grpSpPr>
          <a:xfrm>
            <a:off x="7990806" y="2905348"/>
            <a:ext cx="1900714" cy="1547944"/>
            <a:chOff x="8379236" y="2717210"/>
            <a:chExt cx="2285589" cy="1861387"/>
          </a:xfrm>
          <a:solidFill>
            <a:srgbClr val="002060"/>
          </a:solidFill>
        </p:grpSpPr>
        <p:sp>
          <p:nvSpPr>
            <p:cNvPr id="127" name="Freeform 97">
              <a:extLst>
                <a:ext uri="{FF2B5EF4-FFF2-40B4-BE49-F238E27FC236}">
                  <a16:creationId xmlns:a16="http://schemas.microsoft.com/office/drawing/2014/main" id="{FC35986B-5E9D-437D-8B28-8FD88BCADF2B}"/>
                </a:ext>
              </a:extLst>
            </p:cNvPr>
            <p:cNvSpPr>
              <a:spLocks noEditPoints="1"/>
            </p:cNvSpPr>
            <p:nvPr/>
          </p:nvSpPr>
          <p:spPr bwMode="auto">
            <a:xfrm>
              <a:off x="9370562" y="4180050"/>
              <a:ext cx="302936" cy="398547"/>
            </a:xfrm>
            <a:custGeom>
              <a:avLst/>
              <a:gdLst>
                <a:gd name="T0" fmla="*/ 56 w 113"/>
                <a:gd name="T1" fmla="*/ 0 h 148"/>
                <a:gd name="T2" fmla="*/ 0 w 113"/>
                <a:gd name="T3" fmla="*/ 56 h 148"/>
                <a:gd name="T4" fmla="*/ 56 w 113"/>
                <a:gd name="T5" fmla="*/ 148 h 148"/>
                <a:gd name="T6" fmla="*/ 113 w 113"/>
                <a:gd name="T7" fmla="*/ 56 h 148"/>
                <a:gd name="T8" fmla="*/ 56 w 113"/>
                <a:gd name="T9" fmla="*/ 0 h 148"/>
                <a:gd name="T10" fmla="*/ 56 w 113"/>
                <a:gd name="T11" fmla="*/ 74 h 148"/>
                <a:gd name="T12" fmla="*/ 34 w 113"/>
                <a:gd name="T13" fmla="*/ 52 h 148"/>
                <a:gd name="T14" fmla="*/ 56 w 113"/>
                <a:gd name="T15" fmla="*/ 30 h 148"/>
                <a:gd name="T16" fmla="*/ 78 w 113"/>
                <a:gd name="T17" fmla="*/ 52 h 148"/>
                <a:gd name="T18" fmla="*/ 56 w 113"/>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48">
                  <a:moveTo>
                    <a:pt x="56" y="0"/>
                  </a:moveTo>
                  <a:cubicBezTo>
                    <a:pt x="25" y="0"/>
                    <a:pt x="0" y="25"/>
                    <a:pt x="0" y="56"/>
                  </a:cubicBezTo>
                  <a:cubicBezTo>
                    <a:pt x="0" y="88"/>
                    <a:pt x="56" y="148"/>
                    <a:pt x="56" y="148"/>
                  </a:cubicBezTo>
                  <a:cubicBezTo>
                    <a:pt x="56" y="148"/>
                    <a:pt x="113" y="88"/>
                    <a:pt x="113" y="56"/>
                  </a:cubicBezTo>
                  <a:cubicBezTo>
                    <a:pt x="113" y="25"/>
                    <a:pt x="87" y="0"/>
                    <a:pt x="56" y="0"/>
                  </a:cubicBezTo>
                  <a:close/>
                  <a:moveTo>
                    <a:pt x="56" y="74"/>
                  </a:moveTo>
                  <a:cubicBezTo>
                    <a:pt x="44" y="74"/>
                    <a:pt x="34" y="65"/>
                    <a:pt x="34" y="52"/>
                  </a:cubicBezTo>
                  <a:cubicBezTo>
                    <a:pt x="34" y="40"/>
                    <a:pt x="44" y="30"/>
                    <a:pt x="56" y="30"/>
                  </a:cubicBezTo>
                  <a:cubicBezTo>
                    <a:pt x="69" y="30"/>
                    <a:pt x="78" y="40"/>
                    <a:pt x="78" y="52"/>
                  </a:cubicBezTo>
                  <a:cubicBezTo>
                    <a:pt x="78" y="65"/>
                    <a:pt x="69" y="74"/>
                    <a:pt x="56"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28" name="Rectangle: Rounded Corners 127">
              <a:extLst>
                <a:ext uri="{FF2B5EF4-FFF2-40B4-BE49-F238E27FC236}">
                  <a16:creationId xmlns:a16="http://schemas.microsoft.com/office/drawing/2014/main" id="{63D13261-CA13-4B79-A030-D7797BC5CC31}"/>
                </a:ext>
              </a:extLst>
            </p:cNvPr>
            <p:cNvSpPr/>
            <p:nvPr/>
          </p:nvSpPr>
          <p:spPr>
            <a:xfrm flipV="1">
              <a:off x="8379236" y="2717210"/>
              <a:ext cx="2285589" cy="45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29" name="Rectangle: Rounded Corners 128">
              <a:extLst>
                <a:ext uri="{FF2B5EF4-FFF2-40B4-BE49-F238E27FC236}">
                  <a16:creationId xmlns:a16="http://schemas.microsoft.com/office/drawing/2014/main" id="{170D275E-C445-4391-BFFB-047F865F83A5}"/>
                </a:ext>
              </a:extLst>
            </p:cNvPr>
            <p:cNvSpPr/>
            <p:nvPr/>
          </p:nvSpPr>
          <p:spPr>
            <a:xfrm rot="5400000">
              <a:off x="8784769" y="3446612"/>
              <a:ext cx="147452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grpSp>
      <p:grpSp>
        <p:nvGrpSpPr>
          <p:cNvPr id="3" name="Group 2">
            <a:extLst>
              <a:ext uri="{FF2B5EF4-FFF2-40B4-BE49-F238E27FC236}">
                <a16:creationId xmlns:a16="http://schemas.microsoft.com/office/drawing/2014/main" id="{2C9AB1E7-2B9F-4EDE-A12E-DB6A6B9C5CD9}"/>
              </a:ext>
            </a:extLst>
          </p:cNvPr>
          <p:cNvGrpSpPr/>
          <p:nvPr/>
        </p:nvGrpSpPr>
        <p:grpSpPr>
          <a:xfrm>
            <a:off x="7748279" y="3330611"/>
            <a:ext cx="2143241" cy="504000"/>
            <a:chOff x="8087600" y="3228590"/>
            <a:chExt cx="2577225" cy="606056"/>
          </a:xfrm>
        </p:grpSpPr>
        <p:sp>
          <p:nvSpPr>
            <p:cNvPr id="88" name="Freeform 86">
              <a:extLst>
                <a:ext uri="{FF2B5EF4-FFF2-40B4-BE49-F238E27FC236}">
                  <a16:creationId xmlns:a16="http://schemas.microsoft.com/office/drawing/2014/main" id="{39F3C4B1-4C4C-4C45-A554-122310B23A25}"/>
                </a:ext>
              </a:extLst>
            </p:cNvPr>
            <p:cNvSpPr>
              <a:spLocks/>
            </p:cNvSpPr>
            <p:nvPr/>
          </p:nvSpPr>
          <p:spPr bwMode="auto">
            <a:xfrm>
              <a:off x="8087600" y="3228590"/>
              <a:ext cx="2577225" cy="606056"/>
            </a:xfrm>
            <a:custGeom>
              <a:avLst/>
              <a:gdLst>
                <a:gd name="T0" fmla="*/ 1829 w 2163"/>
                <a:gd name="T1" fmla="*/ 724 h 724"/>
                <a:gd name="T2" fmla="*/ 0 w 2163"/>
                <a:gd name="T3" fmla="*/ 724 h 724"/>
                <a:gd name="T4" fmla="*/ 0 w 2163"/>
                <a:gd name="T5" fmla="*/ 403 h 724"/>
                <a:gd name="T6" fmla="*/ 0 w 2163"/>
                <a:gd name="T7" fmla="*/ 0 h 724"/>
                <a:gd name="T8" fmla="*/ 1829 w 2163"/>
                <a:gd name="T9" fmla="*/ 0 h 724"/>
                <a:gd name="T10" fmla="*/ 2163 w 2163"/>
                <a:gd name="T11" fmla="*/ 363 h 724"/>
                <a:gd name="T12" fmla="*/ 1829 w 2163"/>
                <a:gd name="T13" fmla="*/ 724 h 724"/>
              </a:gdLst>
              <a:ahLst/>
              <a:cxnLst>
                <a:cxn ang="0">
                  <a:pos x="T0" y="T1"/>
                </a:cxn>
                <a:cxn ang="0">
                  <a:pos x="T2" y="T3"/>
                </a:cxn>
                <a:cxn ang="0">
                  <a:pos x="T4" y="T5"/>
                </a:cxn>
                <a:cxn ang="0">
                  <a:pos x="T6" y="T7"/>
                </a:cxn>
                <a:cxn ang="0">
                  <a:pos x="T8" y="T9"/>
                </a:cxn>
                <a:cxn ang="0">
                  <a:pos x="T10" y="T11"/>
                </a:cxn>
                <a:cxn ang="0">
                  <a:pos x="T12" y="T13"/>
                </a:cxn>
              </a:cxnLst>
              <a:rect l="0" t="0" r="r" b="b"/>
              <a:pathLst>
                <a:path w="2163" h="724">
                  <a:moveTo>
                    <a:pt x="1829" y="724"/>
                  </a:moveTo>
                  <a:lnTo>
                    <a:pt x="0" y="724"/>
                  </a:lnTo>
                  <a:lnTo>
                    <a:pt x="0" y="403"/>
                  </a:lnTo>
                  <a:lnTo>
                    <a:pt x="0" y="0"/>
                  </a:lnTo>
                  <a:lnTo>
                    <a:pt x="1829" y="0"/>
                  </a:lnTo>
                  <a:lnTo>
                    <a:pt x="2163" y="363"/>
                  </a:lnTo>
                  <a:lnTo>
                    <a:pt x="1829" y="724"/>
                  </a:lnTo>
                  <a:close/>
                </a:path>
              </a:pathLst>
            </a:custGeom>
            <a:solidFill>
              <a:srgbClr val="002060"/>
            </a:solidFill>
            <a:ln>
              <a:solidFill>
                <a:schemeClr val="bg1"/>
              </a:solidFill>
            </a:ln>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66" name="TextBox 165">
              <a:extLst>
                <a:ext uri="{FF2B5EF4-FFF2-40B4-BE49-F238E27FC236}">
                  <a16:creationId xmlns:a16="http://schemas.microsoft.com/office/drawing/2014/main" id="{4D0BA496-C311-4476-8A5C-4B0133B737DA}"/>
                </a:ext>
              </a:extLst>
            </p:cNvPr>
            <p:cNvSpPr txBox="1"/>
            <p:nvPr/>
          </p:nvSpPr>
          <p:spPr>
            <a:xfrm>
              <a:off x="8678707" y="3318702"/>
              <a:ext cx="1641547" cy="359766"/>
            </a:xfrm>
            <a:prstGeom prst="rect">
              <a:avLst/>
            </a:prstGeom>
            <a:noFill/>
          </p:spPr>
          <p:txBody>
            <a:bodyPr wrap="square" rtlCol="0" anchor="ctr">
              <a:spAutoFit/>
            </a:bodyPr>
            <a:lstStyle/>
            <a:p>
              <a:pPr algn="ctr">
                <a:lnSpc>
                  <a:spcPct val="120000"/>
                </a:lnSpc>
              </a:pPr>
              <a:r>
                <a:rPr lang="en-US" sz="1200">
                  <a:solidFill>
                    <a:schemeClr val="bg1"/>
                  </a:solidFill>
                  <a:latin typeface="Tahoma" panose="020B0604030504040204" pitchFamily="34" charset="0"/>
                  <a:ea typeface="Tahoma" panose="020B0604030504040204" pitchFamily="34" charset="0"/>
                  <a:cs typeface="Tahoma" panose="020B0604030504040204" pitchFamily="34" charset="0"/>
                </a:rPr>
                <a:t>November 2025</a:t>
              </a:r>
            </a:p>
          </p:txBody>
        </p:sp>
      </p:grpSp>
      <p:grpSp>
        <p:nvGrpSpPr>
          <p:cNvPr id="151" name="Group 150">
            <a:extLst>
              <a:ext uri="{FF2B5EF4-FFF2-40B4-BE49-F238E27FC236}">
                <a16:creationId xmlns:a16="http://schemas.microsoft.com/office/drawing/2014/main" id="{901FFD5D-B0AA-4E6D-B46A-CD86B2FBC908}"/>
              </a:ext>
            </a:extLst>
          </p:cNvPr>
          <p:cNvGrpSpPr/>
          <p:nvPr/>
        </p:nvGrpSpPr>
        <p:grpSpPr>
          <a:xfrm>
            <a:off x="5996363" y="2905348"/>
            <a:ext cx="2090785" cy="1547944"/>
            <a:chOff x="5980937" y="2717210"/>
            <a:chExt cx="2514147" cy="1861387"/>
          </a:xfrm>
          <a:solidFill>
            <a:srgbClr val="002060"/>
          </a:solidFill>
        </p:grpSpPr>
        <p:sp>
          <p:nvSpPr>
            <p:cNvPr id="123" name="Freeform 97">
              <a:extLst>
                <a:ext uri="{FF2B5EF4-FFF2-40B4-BE49-F238E27FC236}">
                  <a16:creationId xmlns:a16="http://schemas.microsoft.com/office/drawing/2014/main" id="{01D6EC49-3DD3-4C42-821C-C268F525359D}"/>
                </a:ext>
              </a:extLst>
            </p:cNvPr>
            <p:cNvSpPr>
              <a:spLocks noEditPoints="1"/>
            </p:cNvSpPr>
            <p:nvPr/>
          </p:nvSpPr>
          <p:spPr bwMode="auto">
            <a:xfrm>
              <a:off x="7086542" y="4180050"/>
              <a:ext cx="302936" cy="398547"/>
            </a:xfrm>
            <a:custGeom>
              <a:avLst/>
              <a:gdLst>
                <a:gd name="T0" fmla="*/ 56 w 113"/>
                <a:gd name="T1" fmla="*/ 0 h 148"/>
                <a:gd name="T2" fmla="*/ 0 w 113"/>
                <a:gd name="T3" fmla="*/ 56 h 148"/>
                <a:gd name="T4" fmla="*/ 56 w 113"/>
                <a:gd name="T5" fmla="*/ 148 h 148"/>
                <a:gd name="T6" fmla="*/ 113 w 113"/>
                <a:gd name="T7" fmla="*/ 56 h 148"/>
                <a:gd name="T8" fmla="*/ 56 w 113"/>
                <a:gd name="T9" fmla="*/ 0 h 148"/>
                <a:gd name="T10" fmla="*/ 56 w 113"/>
                <a:gd name="T11" fmla="*/ 74 h 148"/>
                <a:gd name="T12" fmla="*/ 34 w 113"/>
                <a:gd name="T13" fmla="*/ 52 h 148"/>
                <a:gd name="T14" fmla="*/ 56 w 113"/>
                <a:gd name="T15" fmla="*/ 30 h 148"/>
                <a:gd name="T16" fmla="*/ 78 w 113"/>
                <a:gd name="T17" fmla="*/ 52 h 148"/>
                <a:gd name="T18" fmla="*/ 56 w 113"/>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48">
                  <a:moveTo>
                    <a:pt x="56" y="0"/>
                  </a:moveTo>
                  <a:cubicBezTo>
                    <a:pt x="25" y="0"/>
                    <a:pt x="0" y="25"/>
                    <a:pt x="0" y="56"/>
                  </a:cubicBezTo>
                  <a:cubicBezTo>
                    <a:pt x="0" y="88"/>
                    <a:pt x="56" y="148"/>
                    <a:pt x="56" y="148"/>
                  </a:cubicBezTo>
                  <a:cubicBezTo>
                    <a:pt x="56" y="148"/>
                    <a:pt x="113" y="88"/>
                    <a:pt x="113" y="56"/>
                  </a:cubicBezTo>
                  <a:cubicBezTo>
                    <a:pt x="113" y="25"/>
                    <a:pt x="87" y="0"/>
                    <a:pt x="56" y="0"/>
                  </a:cubicBezTo>
                  <a:close/>
                  <a:moveTo>
                    <a:pt x="56" y="74"/>
                  </a:moveTo>
                  <a:cubicBezTo>
                    <a:pt x="44" y="74"/>
                    <a:pt x="34" y="65"/>
                    <a:pt x="34" y="52"/>
                  </a:cubicBezTo>
                  <a:cubicBezTo>
                    <a:pt x="34" y="40"/>
                    <a:pt x="44" y="30"/>
                    <a:pt x="56" y="30"/>
                  </a:cubicBezTo>
                  <a:cubicBezTo>
                    <a:pt x="69" y="30"/>
                    <a:pt x="78" y="40"/>
                    <a:pt x="78" y="52"/>
                  </a:cubicBezTo>
                  <a:cubicBezTo>
                    <a:pt x="78" y="65"/>
                    <a:pt x="69" y="74"/>
                    <a:pt x="56"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24" name="Rectangle: Rounded Corners 123">
              <a:extLst>
                <a:ext uri="{FF2B5EF4-FFF2-40B4-BE49-F238E27FC236}">
                  <a16:creationId xmlns:a16="http://schemas.microsoft.com/office/drawing/2014/main" id="{276B100B-AD1D-40CA-B83A-8A27C7E61A40}"/>
                </a:ext>
              </a:extLst>
            </p:cNvPr>
            <p:cNvSpPr/>
            <p:nvPr/>
          </p:nvSpPr>
          <p:spPr>
            <a:xfrm flipV="1">
              <a:off x="5980937" y="2717210"/>
              <a:ext cx="2514147" cy="45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25" name="Rectangle: Rounded Corners 124">
              <a:extLst>
                <a:ext uri="{FF2B5EF4-FFF2-40B4-BE49-F238E27FC236}">
                  <a16:creationId xmlns:a16="http://schemas.microsoft.com/office/drawing/2014/main" id="{002FA0EE-EB79-4BF6-A99D-9FA636A12916}"/>
                </a:ext>
              </a:extLst>
            </p:cNvPr>
            <p:cNvSpPr/>
            <p:nvPr/>
          </p:nvSpPr>
          <p:spPr>
            <a:xfrm rot="5400000">
              <a:off x="6500749" y="3446612"/>
              <a:ext cx="147452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3">
            <a:extLst>
              <a:ext uri="{FF2B5EF4-FFF2-40B4-BE49-F238E27FC236}">
                <a16:creationId xmlns:a16="http://schemas.microsoft.com/office/drawing/2014/main" id="{99143D67-C498-42AC-9767-12E101BBF748}"/>
              </a:ext>
            </a:extLst>
          </p:cNvPr>
          <p:cNvGrpSpPr/>
          <p:nvPr/>
        </p:nvGrpSpPr>
        <p:grpSpPr>
          <a:xfrm>
            <a:off x="5928061" y="3334380"/>
            <a:ext cx="2143241" cy="504001"/>
            <a:chOff x="5898806" y="3228589"/>
            <a:chExt cx="2577225" cy="555148"/>
          </a:xfrm>
        </p:grpSpPr>
        <p:sp>
          <p:nvSpPr>
            <p:cNvPr id="93" name="Freeform 91">
              <a:extLst>
                <a:ext uri="{FF2B5EF4-FFF2-40B4-BE49-F238E27FC236}">
                  <a16:creationId xmlns:a16="http://schemas.microsoft.com/office/drawing/2014/main" id="{FD473BF4-E0C8-446A-9738-6658AF0E0B19}"/>
                </a:ext>
              </a:extLst>
            </p:cNvPr>
            <p:cNvSpPr>
              <a:spLocks/>
            </p:cNvSpPr>
            <p:nvPr/>
          </p:nvSpPr>
          <p:spPr bwMode="auto">
            <a:xfrm>
              <a:off x="5898806" y="3228589"/>
              <a:ext cx="2577225" cy="555148"/>
            </a:xfrm>
            <a:custGeom>
              <a:avLst/>
              <a:gdLst>
                <a:gd name="T0" fmla="*/ 1826 w 2163"/>
                <a:gd name="T1" fmla="*/ 724 h 724"/>
                <a:gd name="T2" fmla="*/ 0 w 2163"/>
                <a:gd name="T3" fmla="*/ 724 h 724"/>
                <a:gd name="T4" fmla="*/ 0 w 2163"/>
                <a:gd name="T5" fmla="*/ 0 h 724"/>
                <a:gd name="T6" fmla="*/ 1826 w 2163"/>
                <a:gd name="T7" fmla="*/ 0 h 724"/>
                <a:gd name="T8" fmla="*/ 2163 w 2163"/>
                <a:gd name="T9" fmla="*/ 363 h 724"/>
                <a:gd name="T10" fmla="*/ 1826 w 2163"/>
                <a:gd name="T11" fmla="*/ 724 h 724"/>
              </a:gdLst>
              <a:ahLst/>
              <a:cxnLst>
                <a:cxn ang="0">
                  <a:pos x="T0" y="T1"/>
                </a:cxn>
                <a:cxn ang="0">
                  <a:pos x="T2" y="T3"/>
                </a:cxn>
                <a:cxn ang="0">
                  <a:pos x="T4" y="T5"/>
                </a:cxn>
                <a:cxn ang="0">
                  <a:pos x="T6" y="T7"/>
                </a:cxn>
                <a:cxn ang="0">
                  <a:pos x="T8" y="T9"/>
                </a:cxn>
                <a:cxn ang="0">
                  <a:pos x="T10" y="T11"/>
                </a:cxn>
              </a:cxnLst>
              <a:rect l="0" t="0" r="r" b="b"/>
              <a:pathLst>
                <a:path w="2163" h="724">
                  <a:moveTo>
                    <a:pt x="1826" y="724"/>
                  </a:moveTo>
                  <a:lnTo>
                    <a:pt x="0" y="724"/>
                  </a:lnTo>
                  <a:lnTo>
                    <a:pt x="0" y="0"/>
                  </a:lnTo>
                  <a:lnTo>
                    <a:pt x="1826" y="0"/>
                  </a:lnTo>
                  <a:lnTo>
                    <a:pt x="2163" y="363"/>
                  </a:lnTo>
                  <a:lnTo>
                    <a:pt x="1826" y="724"/>
                  </a:lnTo>
                  <a:close/>
                </a:path>
              </a:pathLst>
            </a:custGeom>
            <a:solidFill>
              <a:srgbClr val="002060"/>
            </a:solidFill>
            <a:ln>
              <a:solidFill>
                <a:schemeClr val="bg1"/>
              </a:solidFill>
            </a:ln>
            <a:effectLst/>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65" name="TextBox 164">
              <a:extLst>
                <a:ext uri="{FF2B5EF4-FFF2-40B4-BE49-F238E27FC236}">
                  <a16:creationId xmlns:a16="http://schemas.microsoft.com/office/drawing/2014/main" id="{8B64577B-0DAA-4C21-B88D-70811FBEFE00}"/>
                </a:ext>
              </a:extLst>
            </p:cNvPr>
            <p:cNvSpPr txBox="1"/>
            <p:nvPr/>
          </p:nvSpPr>
          <p:spPr>
            <a:xfrm>
              <a:off x="6501827" y="3286532"/>
              <a:ext cx="1641547" cy="417092"/>
            </a:xfrm>
            <a:prstGeom prst="rect">
              <a:avLst/>
            </a:prstGeom>
            <a:noFill/>
          </p:spPr>
          <p:txBody>
            <a:bodyPr wrap="square" rtlCol="0" anchor="ctr">
              <a:spAutoFit/>
            </a:bodyPr>
            <a:lstStyle/>
            <a:p>
              <a:pPr algn="ctr"/>
              <a:r>
                <a:rPr lang="en-US" sz="1200">
                  <a:solidFill>
                    <a:schemeClr val="bg1"/>
                  </a:solidFill>
                  <a:latin typeface="Tahoma" panose="020B0604030504040204" pitchFamily="34" charset="0"/>
                  <a:ea typeface="Tahoma" panose="020B0604030504040204" pitchFamily="34" charset="0"/>
                  <a:cs typeface="Tahoma" panose="020B0604030504040204" pitchFamily="34" charset="0"/>
                </a:rPr>
                <a:t>September to November 2025</a:t>
              </a:r>
            </a:p>
          </p:txBody>
        </p:sp>
      </p:grpSp>
      <p:grpSp>
        <p:nvGrpSpPr>
          <p:cNvPr id="152" name="Group 151">
            <a:extLst>
              <a:ext uri="{FF2B5EF4-FFF2-40B4-BE49-F238E27FC236}">
                <a16:creationId xmlns:a16="http://schemas.microsoft.com/office/drawing/2014/main" id="{438E6EBC-5075-43B3-8409-43459957B753}"/>
              </a:ext>
            </a:extLst>
          </p:cNvPr>
          <p:cNvGrpSpPr/>
          <p:nvPr/>
        </p:nvGrpSpPr>
        <p:grpSpPr>
          <a:xfrm>
            <a:off x="4191986" y="2905340"/>
            <a:ext cx="1900714" cy="1547939"/>
            <a:chOff x="3811195" y="2717210"/>
            <a:chExt cx="2285589" cy="1861387"/>
          </a:xfrm>
          <a:solidFill>
            <a:srgbClr val="002060"/>
          </a:solidFill>
        </p:grpSpPr>
        <p:sp>
          <p:nvSpPr>
            <p:cNvPr id="120" name="Rectangle: Rounded Corners 119">
              <a:extLst>
                <a:ext uri="{FF2B5EF4-FFF2-40B4-BE49-F238E27FC236}">
                  <a16:creationId xmlns:a16="http://schemas.microsoft.com/office/drawing/2014/main" id="{C3B84BD3-9FBD-4700-A652-F977330D4D21}"/>
                </a:ext>
              </a:extLst>
            </p:cNvPr>
            <p:cNvSpPr/>
            <p:nvPr/>
          </p:nvSpPr>
          <p:spPr>
            <a:xfrm flipV="1">
              <a:off x="3811195" y="2717210"/>
              <a:ext cx="2285589" cy="45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21" name="Rectangle: Rounded Corners 120">
              <a:extLst>
                <a:ext uri="{FF2B5EF4-FFF2-40B4-BE49-F238E27FC236}">
                  <a16:creationId xmlns:a16="http://schemas.microsoft.com/office/drawing/2014/main" id="{6B532972-AF21-4700-9E7E-0B053A6F8D20}"/>
                </a:ext>
              </a:extLst>
            </p:cNvPr>
            <p:cNvSpPr/>
            <p:nvPr/>
          </p:nvSpPr>
          <p:spPr>
            <a:xfrm rot="5400000">
              <a:off x="4216728" y="3446612"/>
              <a:ext cx="147452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19" name="Freeform 97">
              <a:extLst>
                <a:ext uri="{FF2B5EF4-FFF2-40B4-BE49-F238E27FC236}">
                  <a16:creationId xmlns:a16="http://schemas.microsoft.com/office/drawing/2014/main" id="{8339AC61-EB1F-4101-A632-77CCCFEAD6EB}"/>
                </a:ext>
              </a:extLst>
            </p:cNvPr>
            <p:cNvSpPr>
              <a:spLocks noEditPoints="1"/>
            </p:cNvSpPr>
            <p:nvPr/>
          </p:nvSpPr>
          <p:spPr bwMode="auto">
            <a:xfrm>
              <a:off x="4802521" y="4180050"/>
              <a:ext cx="302936" cy="398547"/>
            </a:xfrm>
            <a:custGeom>
              <a:avLst/>
              <a:gdLst>
                <a:gd name="T0" fmla="*/ 56 w 113"/>
                <a:gd name="T1" fmla="*/ 0 h 148"/>
                <a:gd name="T2" fmla="*/ 0 w 113"/>
                <a:gd name="T3" fmla="*/ 56 h 148"/>
                <a:gd name="T4" fmla="*/ 56 w 113"/>
                <a:gd name="T5" fmla="*/ 148 h 148"/>
                <a:gd name="T6" fmla="*/ 113 w 113"/>
                <a:gd name="T7" fmla="*/ 56 h 148"/>
                <a:gd name="T8" fmla="*/ 56 w 113"/>
                <a:gd name="T9" fmla="*/ 0 h 148"/>
                <a:gd name="T10" fmla="*/ 56 w 113"/>
                <a:gd name="T11" fmla="*/ 74 h 148"/>
                <a:gd name="T12" fmla="*/ 34 w 113"/>
                <a:gd name="T13" fmla="*/ 52 h 148"/>
                <a:gd name="T14" fmla="*/ 56 w 113"/>
                <a:gd name="T15" fmla="*/ 30 h 148"/>
                <a:gd name="T16" fmla="*/ 78 w 113"/>
                <a:gd name="T17" fmla="*/ 52 h 148"/>
                <a:gd name="T18" fmla="*/ 56 w 113"/>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48">
                  <a:moveTo>
                    <a:pt x="56" y="0"/>
                  </a:moveTo>
                  <a:cubicBezTo>
                    <a:pt x="25" y="0"/>
                    <a:pt x="0" y="25"/>
                    <a:pt x="0" y="56"/>
                  </a:cubicBezTo>
                  <a:cubicBezTo>
                    <a:pt x="0" y="88"/>
                    <a:pt x="56" y="148"/>
                    <a:pt x="56" y="148"/>
                  </a:cubicBezTo>
                  <a:cubicBezTo>
                    <a:pt x="56" y="148"/>
                    <a:pt x="113" y="88"/>
                    <a:pt x="113" y="56"/>
                  </a:cubicBezTo>
                  <a:cubicBezTo>
                    <a:pt x="113" y="25"/>
                    <a:pt x="87" y="0"/>
                    <a:pt x="56" y="0"/>
                  </a:cubicBezTo>
                  <a:close/>
                  <a:moveTo>
                    <a:pt x="56" y="74"/>
                  </a:moveTo>
                  <a:cubicBezTo>
                    <a:pt x="44" y="74"/>
                    <a:pt x="34" y="65"/>
                    <a:pt x="34" y="52"/>
                  </a:cubicBezTo>
                  <a:cubicBezTo>
                    <a:pt x="34" y="40"/>
                    <a:pt x="44" y="30"/>
                    <a:pt x="56" y="30"/>
                  </a:cubicBezTo>
                  <a:cubicBezTo>
                    <a:pt x="69" y="30"/>
                    <a:pt x="78" y="40"/>
                    <a:pt x="78" y="52"/>
                  </a:cubicBezTo>
                  <a:cubicBezTo>
                    <a:pt x="78" y="65"/>
                    <a:pt x="69" y="74"/>
                    <a:pt x="56" y="74"/>
                  </a:cubicBez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oup 4">
            <a:extLst>
              <a:ext uri="{FF2B5EF4-FFF2-40B4-BE49-F238E27FC236}">
                <a16:creationId xmlns:a16="http://schemas.microsoft.com/office/drawing/2014/main" id="{9C9D33CA-D6CE-4CB8-846F-AEA05444DAA7}"/>
              </a:ext>
            </a:extLst>
          </p:cNvPr>
          <p:cNvGrpSpPr/>
          <p:nvPr/>
        </p:nvGrpSpPr>
        <p:grpSpPr>
          <a:xfrm>
            <a:off x="4117750" y="3330611"/>
            <a:ext cx="2143241" cy="504000"/>
            <a:chOff x="3721926" y="3228590"/>
            <a:chExt cx="2577225" cy="606056"/>
          </a:xfrm>
        </p:grpSpPr>
        <p:sp>
          <p:nvSpPr>
            <p:cNvPr id="94" name="Freeform 92">
              <a:extLst>
                <a:ext uri="{FF2B5EF4-FFF2-40B4-BE49-F238E27FC236}">
                  <a16:creationId xmlns:a16="http://schemas.microsoft.com/office/drawing/2014/main" id="{699032B5-578F-41A9-9E73-7F9AF2D01B10}"/>
                </a:ext>
              </a:extLst>
            </p:cNvPr>
            <p:cNvSpPr>
              <a:spLocks/>
            </p:cNvSpPr>
            <p:nvPr/>
          </p:nvSpPr>
          <p:spPr bwMode="auto">
            <a:xfrm>
              <a:off x="3721926" y="3228590"/>
              <a:ext cx="2577225" cy="606056"/>
            </a:xfrm>
            <a:custGeom>
              <a:avLst/>
              <a:gdLst>
                <a:gd name="T0" fmla="*/ 1829 w 2163"/>
                <a:gd name="T1" fmla="*/ 724 h 724"/>
                <a:gd name="T2" fmla="*/ 0 w 2163"/>
                <a:gd name="T3" fmla="*/ 724 h 724"/>
                <a:gd name="T4" fmla="*/ 0 w 2163"/>
                <a:gd name="T5" fmla="*/ 0 h 724"/>
                <a:gd name="T6" fmla="*/ 1829 w 2163"/>
                <a:gd name="T7" fmla="*/ 0 h 724"/>
                <a:gd name="T8" fmla="*/ 2163 w 2163"/>
                <a:gd name="T9" fmla="*/ 363 h 724"/>
                <a:gd name="T10" fmla="*/ 1829 w 2163"/>
                <a:gd name="T11" fmla="*/ 724 h 724"/>
              </a:gdLst>
              <a:ahLst/>
              <a:cxnLst>
                <a:cxn ang="0">
                  <a:pos x="T0" y="T1"/>
                </a:cxn>
                <a:cxn ang="0">
                  <a:pos x="T2" y="T3"/>
                </a:cxn>
                <a:cxn ang="0">
                  <a:pos x="T4" y="T5"/>
                </a:cxn>
                <a:cxn ang="0">
                  <a:pos x="T6" y="T7"/>
                </a:cxn>
                <a:cxn ang="0">
                  <a:pos x="T8" y="T9"/>
                </a:cxn>
                <a:cxn ang="0">
                  <a:pos x="T10" y="T11"/>
                </a:cxn>
              </a:cxnLst>
              <a:rect l="0" t="0" r="r" b="b"/>
              <a:pathLst>
                <a:path w="2163" h="724">
                  <a:moveTo>
                    <a:pt x="1829" y="724"/>
                  </a:moveTo>
                  <a:lnTo>
                    <a:pt x="0" y="724"/>
                  </a:lnTo>
                  <a:lnTo>
                    <a:pt x="0" y="0"/>
                  </a:lnTo>
                  <a:lnTo>
                    <a:pt x="1829" y="0"/>
                  </a:lnTo>
                  <a:lnTo>
                    <a:pt x="2163" y="363"/>
                  </a:lnTo>
                  <a:lnTo>
                    <a:pt x="1829" y="724"/>
                  </a:lnTo>
                  <a:close/>
                </a:path>
              </a:pathLst>
            </a:custGeom>
            <a:solidFill>
              <a:srgbClr val="002060"/>
            </a:solidFill>
            <a:ln>
              <a:solidFill>
                <a:schemeClr val="bg1"/>
              </a:solidFill>
            </a:ln>
            <a:effectLst/>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64" name="TextBox 163">
              <a:extLst>
                <a:ext uri="{FF2B5EF4-FFF2-40B4-BE49-F238E27FC236}">
                  <a16:creationId xmlns:a16="http://schemas.microsoft.com/office/drawing/2014/main" id="{766032B1-9A4E-4EC4-808C-1BA4583796F4}"/>
                </a:ext>
              </a:extLst>
            </p:cNvPr>
            <p:cNvSpPr txBox="1"/>
            <p:nvPr/>
          </p:nvSpPr>
          <p:spPr>
            <a:xfrm>
              <a:off x="4291526" y="3276946"/>
              <a:ext cx="1641547" cy="359766"/>
            </a:xfrm>
            <a:prstGeom prst="rect">
              <a:avLst/>
            </a:prstGeom>
            <a:noFill/>
          </p:spPr>
          <p:txBody>
            <a:bodyPr wrap="square" rtlCol="0" anchor="ctr">
              <a:spAutoFit/>
            </a:bodyPr>
            <a:lstStyle/>
            <a:p>
              <a:pPr algn="ctr">
                <a:lnSpc>
                  <a:spcPct val="120000"/>
                </a:lnSpc>
              </a:pPr>
              <a:r>
                <a:rPr lang="en-US" sz="1200">
                  <a:solidFill>
                    <a:schemeClr val="bg1"/>
                  </a:solidFill>
                  <a:latin typeface="Tahoma" panose="020B0604030504040204" pitchFamily="34" charset="0"/>
                  <a:ea typeface="Tahoma" panose="020B0604030504040204" pitchFamily="34" charset="0"/>
                  <a:cs typeface="Tahoma" panose="020B0604030504040204" pitchFamily="34" charset="0"/>
                </a:rPr>
                <a:t>September 2025</a:t>
              </a:r>
            </a:p>
          </p:txBody>
        </p:sp>
      </p:grpSp>
      <p:grpSp>
        <p:nvGrpSpPr>
          <p:cNvPr id="6" name="Group 5">
            <a:extLst>
              <a:ext uri="{FF2B5EF4-FFF2-40B4-BE49-F238E27FC236}">
                <a16:creationId xmlns:a16="http://schemas.microsoft.com/office/drawing/2014/main" id="{B551DCC2-C6FB-4EE4-A948-10630B913F0D}"/>
              </a:ext>
            </a:extLst>
          </p:cNvPr>
          <p:cNvGrpSpPr/>
          <p:nvPr/>
        </p:nvGrpSpPr>
        <p:grpSpPr>
          <a:xfrm>
            <a:off x="2292577" y="3334380"/>
            <a:ext cx="2143241" cy="504001"/>
            <a:chOff x="1527175" y="3228589"/>
            <a:chExt cx="2577225" cy="555148"/>
          </a:xfrm>
        </p:grpSpPr>
        <p:sp>
          <p:nvSpPr>
            <p:cNvPr id="95" name="Freeform 93">
              <a:extLst>
                <a:ext uri="{FF2B5EF4-FFF2-40B4-BE49-F238E27FC236}">
                  <a16:creationId xmlns:a16="http://schemas.microsoft.com/office/drawing/2014/main" id="{79D0C57E-145E-4ED2-B542-70A566F5D9F1}"/>
                </a:ext>
              </a:extLst>
            </p:cNvPr>
            <p:cNvSpPr>
              <a:spLocks/>
            </p:cNvSpPr>
            <p:nvPr/>
          </p:nvSpPr>
          <p:spPr bwMode="auto">
            <a:xfrm>
              <a:off x="1527175" y="3228589"/>
              <a:ext cx="2577225" cy="555148"/>
            </a:xfrm>
            <a:custGeom>
              <a:avLst/>
              <a:gdLst>
                <a:gd name="T0" fmla="*/ 1826 w 2163"/>
                <a:gd name="T1" fmla="*/ 724 h 724"/>
                <a:gd name="T2" fmla="*/ 0 w 2163"/>
                <a:gd name="T3" fmla="*/ 724 h 724"/>
                <a:gd name="T4" fmla="*/ 208 w 2163"/>
                <a:gd name="T5" fmla="*/ 363 h 724"/>
                <a:gd name="T6" fmla="*/ 0 w 2163"/>
                <a:gd name="T7" fmla="*/ 0 h 724"/>
                <a:gd name="T8" fmla="*/ 1826 w 2163"/>
                <a:gd name="T9" fmla="*/ 0 h 724"/>
                <a:gd name="T10" fmla="*/ 2163 w 2163"/>
                <a:gd name="T11" fmla="*/ 363 h 724"/>
                <a:gd name="T12" fmla="*/ 1826 w 2163"/>
                <a:gd name="T13" fmla="*/ 724 h 724"/>
              </a:gdLst>
              <a:ahLst/>
              <a:cxnLst>
                <a:cxn ang="0">
                  <a:pos x="T0" y="T1"/>
                </a:cxn>
                <a:cxn ang="0">
                  <a:pos x="T2" y="T3"/>
                </a:cxn>
                <a:cxn ang="0">
                  <a:pos x="T4" y="T5"/>
                </a:cxn>
                <a:cxn ang="0">
                  <a:pos x="T6" y="T7"/>
                </a:cxn>
                <a:cxn ang="0">
                  <a:pos x="T8" y="T9"/>
                </a:cxn>
                <a:cxn ang="0">
                  <a:pos x="T10" y="T11"/>
                </a:cxn>
                <a:cxn ang="0">
                  <a:pos x="T12" y="T13"/>
                </a:cxn>
              </a:cxnLst>
              <a:rect l="0" t="0" r="r" b="b"/>
              <a:pathLst>
                <a:path w="2163" h="724">
                  <a:moveTo>
                    <a:pt x="1826" y="724"/>
                  </a:moveTo>
                  <a:lnTo>
                    <a:pt x="0" y="724"/>
                  </a:lnTo>
                  <a:lnTo>
                    <a:pt x="208" y="363"/>
                  </a:lnTo>
                  <a:lnTo>
                    <a:pt x="0" y="0"/>
                  </a:lnTo>
                  <a:lnTo>
                    <a:pt x="1826" y="0"/>
                  </a:lnTo>
                  <a:lnTo>
                    <a:pt x="2163" y="363"/>
                  </a:lnTo>
                  <a:lnTo>
                    <a:pt x="1826" y="724"/>
                  </a:lnTo>
                  <a:close/>
                </a:path>
              </a:pathLst>
            </a:custGeom>
            <a:solidFill>
              <a:srgbClr val="002060"/>
            </a:solidFill>
            <a:ln>
              <a:solidFill>
                <a:schemeClr val="bg1"/>
              </a:solidFill>
            </a:ln>
            <a:effectLst/>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63" name="TextBox 162">
              <a:extLst>
                <a:ext uri="{FF2B5EF4-FFF2-40B4-BE49-F238E27FC236}">
                  <a16:creationId xmlns:a16="http://schemas.microsoft.com/office/drawing/2014/main" id="{07923EAE-C7E1-42DC-BF9C-133A641F7708}"/>
                </a:ext>
              </a:extLst>
            </p:cNvPr>
            <p:cNvSpPr txBox="1"/>
            <p:nvPr/>
          </p:nvSpPr>
          <p:spPr>
            <a:xfrm>
              <a:off x="2001176" y="3299282"/>
              <a:ext cx="1641547" cy="417092"/>
            </a:xfrm>
            <a:prstGeom prst="rect">
              <a:avLst/>
            </a:prstGeom>
            <a:noFill/>
          </p:spPr>
          <p:txBody>
            <a:bodyPr wrap="square" rtlCol="0" anchor="ctr">
              <a:spAutoFit/>
            </a:bodyPr>
            <a:lstStyle/>
            <a:p>
              <a:pPr algn="ctr"/>
              <a:r>
                <a:rPr lang="en-US" sz="1200">
                  <a:solidFill>
                    <a:schemeClr val="bg1"/>
                  </a:solidFill>
                  <a:latin typeface="Tahoma" panose="020B0604030504040204" pitchFamily="34" charset="0"/>
                  <a:ea typeface="Tahoma" panose="020B0604030504040204" pitchFamily="34" charset="0"/>
                  <a:cs typeface="Tahoma" panose="020B0604030504040204" pitchFamily="34" charset="0"/>
                </a:rPr>
                <a:t>Spring and Summer 2025</a:t>
              </a:r>
            </a:p>
          </p:txBody>
        </p:sp>
      </p:grpSp>
      <p:grpSp>
        <p:nvGrpSpPr>
          <p:cNvPr id="134" name="Group 133">
            <a:extLst>
              <a:ext uri="{FF2B5EF4-FFF2-40B4-BE49-F238E27FC236}">
                <a16:creationId xmlns:a16="http://schemas.microsoft.com/office/drawing/2014/main" id="{40489919-2E39-40A8-BD60-F7E228C5AC0C}"/>
              </a:ext>
            </a:extLst>
          </p:cNvPr>
          <p:cNvGrpSpPr/>
          <p:nvPr/>
        </p:nvGrpSpPr>
        <p:grpSpPr>
          <a:xfrm>
            <a:off x="9563962" y="2905348"/>
            <a:ext cx="1900714" cy="1547944"/>
            <a:chOff x="1527175" y="2717210"/>
            <a:chExt cx="2285589" cy="1861387"/>
          </a:xfrm>
          <a:solidFill>
            <a:srgbClr val="002060"/>
          </a:solidFill>
        </p:grpSpPr>
        <p:sp>
          <p:nvSpPr>
            <p:cNvPr id="135" name="Freeform 97">
              <a:extLst>
                <a:ext uri="{FF2B5EF4-FFF2-40B4-BE49-F238E27FC236}">
                  <a16:creationId xmlns:a16="http://schemas.microsoft.com/office/drawing/2014/main" id="{6A53B6FC-B23E-4FF8-AC6B-79AAAC1A9CCC}"/>
                </a:ext>
              </a:extLst>
            </p:cNvPr>
            <p:cNvSpPr>
              <a:spLocks noEditPoints="1"/>
            </p:cNvSpPr>
            <p:nvPr/>
          </p:nvSpPr>
          <p:spPr bwMode="auto">
            <a:xfrm>
              <a:off x="2518501" y="4180050"/>
              <a:ext cx="302936" cy="398547"/>
            </a:xfrm>
            <a:custGeom>
              <a:avLst/>
              <a:gdLst>
                <a:gd name="T0" fmla="*/ 56 w 113"/>
                <a:gd name="T1" fmla="*/ 0 h 148"/>
                <a:gd name="T2" fmla="*/ 0 w 113"/>
                <a:gd name="T3" fmla="*/ 56 h 148"/>
                <a:gd name="T4" fmla="*/ 56 w 113"/>
                <a:gd name="T5" fmla="*/ 148 h 148"/>
                <a:gd name="T6" fmla="*/ 113 w 113"/>
                <a:gd name="T7" fmla="*/ 56 h 148"/>
                <a:gd name="T8" fmla="*/ 56 w 113"/>
                <a:gd name="T9" fmla="*/ 0 h 148"/>
                <a:gd name="T10" fmla="*/ 56 w 113"/>
                <a:gd name="T11" fmla="*/ 74 h 148"/>
                <a:gd name="T12" fmla="*/ 34 w 113"/>
                <a:gd name="T13" fmla="*/ 52 h 148"/>
                <a:gd name="T14" fmla="*/ 56 w 113"/>
                <a:gd name="T15" fmla="*/ 30 h 148"/>
                <a:gd name="T16" fmla="*/ 78 w 113"/>
                <a:gd name="T17" fmla="*/ 52 h 148"/>
                <a:gd name="T18" fmla="*/ 56 w 113"/>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48">
                  <a:moveTo>
                    <a:pt x="56" y="0"/>
                  </a:moveTo>
                  <a:cubicBezTo>
                    <a:pt x="25" y="0"/>
                    <a:pt x="0" y="25"/>
                    <a:pt x="0" y="56"/>
                  </a:cubicBezTo>
                  <a:cubicBezTo>
                    <a:pt x="0" y="88"/>
                    <a:pt x="56" y="148"/>
                    <a:pt x="56" y="148"/>
                  </a:cubicBezTo>
                  <a:cubicBezTo>
                    <a:pt x="56" y="148"/>
                    <a:pt x="113" y="88"/>
                    <a:pt x="113" y="56"/>
                  </a:cubicBezTo>
                  <a:cubicBezTo>
                    <a:pt x="113" y="25"/>
                    <a:pt x="87" y="0"/>
                    <a:pt x="56" y="0"/>
                  </a:cubicBezTo>
                  <a:close/>
                  <a:moveTo>
                    <a:pt x="56" y="74"/>
                  </a:moveTo>
                  <a:cubicBezTo>
                    <a:pt x="44" y="74"/>
                    <a:pt x="34" y="65"/>
                    <a:pt x="34" y="52"/>
                  </a:cubicBezTo>
                  <a:cubicBezTo>
                    <a:pt x="34" y="40"/>
                    <a:pt x="44" y="30"/>
                    <a:pt x="56" y="30"/>
                  </a:cubicBezTo>
                  <a:cubicBezTo>
                    <a:pt x="69" y="30"/>
                    <a:pt x="78" y="40"/>
                    <a:pt x="78" y="52"/>
                  </a:cubicBezTo>
                  <a:cubicBezTo>
                    <a:pt x="78" y="65"/>
                    <a:pt x="69" y="74"/>
                    <a:pt x="56"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36" name="Rectangle: Rounded Corners 135">
              <a:extLst>
                <a:ext uri="{FF2B5EF4-FFF2-40B4-BE49-F238E27FC236}">
                  <a16:creationId xmlns:a16="http://schemas.microsoft.com/office/drawing/2014/main" id="{3ECE0DD5-FBD4-48B1-BF0F-F40258F7A413}"/>
                </a:ext>
              </a:extLst>
            </p:cNvPr>
            <p:cNvSpPr/>
            <p:nvPr/>
          </p:nvSpPr>
          <p:spPr>
            <a:xfrm flipV="1">
              <a:off x="1527175" y="2717210"/>
              <a:ext cx="2285589" cy="45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40" name="Rectangle: Rounded Corners 139">
              <a:extLst>
                <a:ext uri="{FF2B5EF4-FFF2-40B4-BE49-F238E27FC236}">
                  <a16:creationId xmlns:a16="http://schemas.microsoft.com/office/drawing/2014/main" id="{628EFE29-DF4A-4C40-9041-BEF013F7E28F}"/>
                </a:ext>
              </a:extLst>
            </p:cNvPr>
            <p:cNvSpPr/>
            <p:nvPr/>
          </p:nvSpPr>
          <p:spPr>
            <a:xfrm rot="5400000">
              <a:off x="1932707" y="3446612"/>
              <a:ext cx="147452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Tahoma" panose="020B0604030504040204" pitchFamily="34" charset="0"/>
                <a:ea typeface="Tahoma" panose="020B0604030504040204" pitchFamily="34" charset="0"/>
                <a:cs typeface="Tahoma" panose="020B0604030504040204" pitchFamily="34" charset="0"/>
              </a:endParaRPr>
            </a:p>
          </p:txBody>
        </p:sp>
      </p:grpSp>
      <p:grpSp>
        <p:nvGrpSpPr>
          <p:cNvPr id="141" name="Group 140">
            <a:extLst>
              <a:ext uri="{FF2B5EF4-FFF2-40B4-BE49-F238E27FC236}">
                <a16:creationId xmlns:a16="http://schemas.microsoft.com/office/drawing/2014/main" id="{953307B7-F001-4127-AB6D-4244175AF696}"/>
              </a:ext>
            </a:extLst>
          </p:cNvPr>
          <p:cNvGrpSpPr/>
          <p:nvPr/>
        </p:nvGrpSpPr>
        <p:grpSpPr>
          <a:xfrm>
            <a:off x="9563962" y="3330611"/>
            <a:ext cx="2143241" cy="504000"/>
            <a:chOff x="1527175" y="3228590"/>
            <a:chExt cx="2577225" cy="606056"/>
          </a:xfrm>
        </p:grpSpPr>
        <p:sp>
          <p:nvSpPr>
            <p:cNvPr id="142" name="Freeform 93">
              <a:extLst>
                <a:ext uri="{FF2B5EF4-FFF2-40B4-BE49-F238E27FC236}">
                  <a16:creationId xmlns:a16="http://schemas.microsoft.com/office/drawing/2014/main" id="{5A07DBF3-66D4-4C61-8C56-E204D52E09C8}"/>
                </a:ext>
              </a:extLst>
            </p:cNvPr>
            <p:cNvSpPr>
              <a:spLocks/>
            </p:cNvSpPr>
            <p:nvPr/>
          </p:nvSpPr>
          <p:spPr bwMode="auto">
            <a:xfrm>
              <a:off x="1527175" y="3228590"/>
              <a:ext cx="2577225" cy="606056"/>
            </a:xfrm>
            <a:custGeom>
              <a:avLst/>
              <a:gdLst>
                <a:gd name="T0" fmla="*/ 1826 w 2163"/>
                <a:gd name="T1" fmla="*/ 724 h 724"/>
                <a:gd name="T2" fmla="*/ 0 w 2163"/>
                <a:gd name="T3" fmla="*/ 724 h 724"/>
                <a:gd name="T4" fmla="*/ 208 w 2163"/>
                <a:gd name="T5" fmla="*/ 363 h 724"/>
                <a:gd name="T6" fmla="*/ 0 w 2163"/>
                <a:gd name="T7" fmla="*/ 0 h 724"/>
                <a:gd name="T8" fmla="*/ 1826 w 2163"/>
                <a:gd name="T9" fmla="*/ 0 h 724"/>
                <a:gd name="T10" fmla="*/ 2163 w 2163"/>
                <a:gd name="T11" fmla="*/ 363 h 724"/>
                <a:gd name="T12" fmla="*/ 1826 w 2163"/>
                <a:gd name="T13" fmla="*/ 724 h 724"/>
              </a:gdLst>
              <a:ahLst/>
              <a:cxnLst>
                <a:cxn ang="0">
                  <a:pos x="T0" y="T1"/>
                </a:cxn>
                <a:cxn ang="0">
                  <a:pos x="T2" y="T3"/>
                </a:cxn>
                <a:cxn ang="0">
                  <a:pos x="T4" y="T5"/>
                </a:cxn>
                <a:cxn ang="0">
                  <a:pos x="T6" y="T7"/>
                </a:cxn>
                <a:cxn ang="0">
                  <a:pos x="T8" y="T9"/>
                </a:cxn>
                <a:cxn ang="0">
                  <a:pos x="T10" y="T11"/>
                </a:cxn>
                <a:cxn ang="0">
                  <a:pos x="T12" y="T13"/>
                </a:cxn>
              </a:cxnLst>
              <a:rect l="0" t="0" r="r" b="b"/>
              <a:pathLst>
                <a:path w="2163" h="724">
                  <a:moveTo>
                    <a:pt x="1826" y="724"/>
                  </a:moveTo>
                  <a:lnTo>
                    <a:pt x="0" y="724"/>
                  </a:lnTo>
                  <a:lnTo>
                    <a:pt x="208" y="363"/>
                  </a:lnTo>
                  <a:lnTo>
                    <a:pt x="0" y="0"/>
                  </a:lnTo>
                  <a:lnTo>
                    <a:pt x="1826" y="0"/>
                  </a:lnTo>
                  <a:lnTo>
                    <a:pt x="2163" y="363"/>
                  </a:lnTo>
                  <a:lnTo>
                    <a:pt x="1826" y="724"/>
                  </a:lnTo>
                  <a:close/>
                </a:path>
              </a:pathLst>
            </a:custGeom>
            <a:solidFill>
              <a:srgbClr val="002060"/>
            </a:solidFill>
            <a:ln>
              <a:solidFill>
                <a:schemeClr val="bg1"/>
              </a:solidFill>
            </a:ln>
            <a:effectLst/>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43" name="TextBox 142">
              <a:extLst>
                <a:ext uri="{FF2B5EF4-FFF2-40B4-BE49-F238E27FC236}">
                  <a16:creationId xmlns:a16="http://schemas.microsoft.com/office/drawing/2014/main" id="{CCC87E1A-3D8B-42D1-89B5-342AA0C241AC}"/>
                </a:ext>
              </a:extLst>
            </p:cNvPr>
            <p:cNvSpPr txBox="1"/>
            <p:nvPr/>
          </p:nvSpPr>
          <p:spPr>
            <a:xfrm>
              <a:off x="2000664" y="3318702"/>
              <a:ext cx="1641547" cy="359766"/>
            </a:xfrm>
            <a:prstGeom prst="rect">
              <a:avLst/>
            </a:prstGeom>
            <a:noFill/>
          </p:spPr>
          <p:txBody>
            <a:bodyPr wrap="square" rtlCol="0" anchor="ctr">
              <a:spAutoFit/>
            </a:bodyPr>
            <a:lstStyle/>
            <a:p>
              <a:pPr algn="ctr">
                <a:lnSpc>
                  <a:spcPct val="120000"/>
                </a:lnSpc>
              </a:pPr>
              <a:r>
                <a:rPr lang="en-US" sz="1200">
                  <a:solidFill>
                    <a:schemeClr val="bg1"/>
                  </a:solidFill>
                  <a:latin typeface="Tahoma" panose="020B0604030504040204" pitchFamily="34" charset="0"/>
                  <a:ea typeface="Tahoma" panose="020B0604030504040204" pitchFamily="34" charset="0"/>
                  <a:cs typeface="Tahoma" panose="020B0604030504040204" pitchFamily="34" charset="0"/>
                </a:rPr>
                <a:t>January 2026</a:t>
              </a:r>
            </a:p>
          </p:txBody>
        </p:sp>
      </p:grpSp>
      <p:grpSp>
        <p:nvGrpSpPr>
          <p:cNvPr id="144" name="Group 143">
            <a:extLst>
              <a:ext uri="{FF2B5EF4-FFF2-40B4-BE49-F238E27FC236}">
                <a16:creationId xmlns:a16="http://schemas.microsoft.com/office/drawing/2014/main" id="{A27D7174-67B2-496C-92B9-CC97702B8696}"/>
              </a:ext>
            </a:extLst>
          </p:cNvPr>
          <p:cNvGrpSpPr/>
          <p:nvPr/>
        </p:nvGrpSpPr>
        <p:grpSpPr>
          <a:xfrm>
            <a:off x="484799" y="2905348"/>
            <a:ext cx="1900714" cy="1547944"/>
            <a:chOff x="1527175" y="2717210"/>
            <a:chExt cx="2285589" cy="1861387"/>
          </a:xfrm>
          <a:solidFill>
            <a:srgbClr val="002060"/>
          </a:solidFill>
        </p:grpSpPr>
        <p:sp>
          <p:nvSpPr>
            <p:cNvPr id="145" name="Freeform 97">
              <a:extLst>
                <a:ext uri="{FF2B5EF4-FFF2-40B4-BE49-F238E27FC236}">
                  <a16:creationId xmlns:a16="http://schemas.microsoft.com/office/drawing/2014/main" id="{D056830A-DDD0-47CC-949B-25C13BA6903A}"/>
                </a:ext>
              </a:extLst>
            </p:cNvPr>
            <p:cNvSpPr>
              <a:spLocks noEditPoints="1"/>
            </p:cNvSpPr>
            <p:nvPr/>
          </p:nvSpPr>
          <p:spPr bwMode="auto">
            <a:xfrm>
              <a:off x="2518501" y="4180050"/>
              <a:ext cx="302936" cy="398547"/>
            </a:xfrm>
            <a:custGeom>
              <a:avLst/>
              <a:gdLst>
                <a:gd name="T0" fmla="*/ 56 w 113"/>
                <a:gd name="T1" fmla="*/ 0 h 148"/>
                <a:gd name="T2" fmla="*/ 0 w 113"/>
                <a:gd name="T3" fmla="*/ 56 h 148"/>
                <a:gd name="T4" fmla="*/ 56 w 113"/>
                <a:gd name="T5" fmla="*/ 148 h 148"/>
                <a:gd name="T6" fmla="*/ 113 w 113"/>
                <a:gd name="T7" fmla="*/ 56 h 148"/>
                <a:gd name="T8" fmla="*/ 56 w 113"/>
                <a:gd name="T9" fmla="*/ 0 h 148"/>
                <a:gd name="T10" fmla="*/ 56 w 113"/>
                <a:gd name="T11" fmla="*/ 74 h 148"/>
                <a:gd name="T12" fmla="*/ 34 w 113"/>
                <a:gd name="T13" fmla="*/ 52 h 148"/>
                <a:gd name="T14" fmla="*/ 56 w 113"/>
                <a:gd name="T15" fmla="*/ 30 h 148"/>
                <a:gd name="T16" fmla="*/ 78 w 113"/>
                <a:gd name="T17" fmla="*/ 52 h 148"/>
                <a:gd name="T18" fmla="*/ 56 w 113"/>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48">
                  <a:moveTo>
                    <a:pt x="56" y="0"/>
                  </a:moveTo>
                  <a:cubicBezTo>
                    <a:pt x="25" y="0"/>
                    <a:pt x="0" y="25"/>
                    <a:pt x="0" y="56"/>
                  </a:cubicBezTo>
                  <a:cubicBezTo>
                    <a:pt x="0" y="88"/>
                    <a:pt x="56" y="148"/>
                    <a:pt x="56" y="148"/>
                  </a:cubicBezTo>
                  <a:cubicBezTo>
                    <a:pt x="56" y="148"/>
                    <a:pt x="113" y="88"/>
                    <a:pt x="113" y="56"/>
                  </a:cubicBezTo>
                  <a:cubicBezTo>
                    <a:pt x="113" y="25"/>
                    <a:pt x="87" y="0"/>
                    <a:pt x="56" y="0"/>
                  </a:cubicBezTo>
                  <a:close/>
                  <a:moveTo>
                    <a:pt x="56" y="74"/>
                  </a:moveTo>
                  <a:cubicBezTo>
                    <a:pt x="44" y="74"/>
                    <a:pt x="34" y="65"/>
                    <a:pt x="34" y="52"/>
                  </a:cubicBezTo>
                  <a:cubicBezTo>
                    <a:pt x="34" y="40"/>
                    <a:pt x="44" y="30"/>
                    <a:pt x="56" y="30"/>
                  </a:cubicBezTo>
                  <a:cubicBezTo>
                    <a:pt x="69" y="30"/>
                    <a:pt x="78" y="40"/>
                    <a:pt x="78" y="52"/>
                  </a:cubicBezTo>
                  <a:cubicBezTo>
                    <a:pt x="78" y="65"/>
                    <a:pt x="69" y="74"/>
                    <a:pt x="56"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6" name="Rectangle: Rounded Corners 145">
              <a:extLst>
                <a:ext uri="{FF2B5EF4-FFF2-40B4-BE49-F238E27FC236}">
                  <a16:creationId xmlns:a16="http://schemas.microsoft.com/office/drawing/2014/main" id="{61BC36CF-36A2-4D34-86D4-5ED809C7A66A}"/>
                </a:ext>
              </a:extLst>
            </p:cNvPr>
            <p:cNvSpPr/>
            <p:nvPr/>
          </p:nvSpPr>
          <p:spPr>
            <a:xfrm flipV="1">
              <a:off x="1527175" y="2717210"/>
              <a:ext cx="2285589" cy="457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47" name="Rectangle: Rounded Corners 146">
              <a:extLst>
                <a:ext uri="{FF2B5EF4-FFF2-40B4-BE49-F238E27FC236}">
                  <a16:creationId xmlns:a16="http://schemas.microsoft.com/office/drawing/2014/main" id="{2F54A4B6-91C6-434D-B4A6-2CD73A698483}"/>
                </a:ext>
              </a:extLst>
            </p:cNvPr>
            <p:cNvSpPr/>
            <p:nvPr/>
          </p:nvSpPr>
          <p:spPr>
            <a:xfrm rot="5400000">
              <a:off x="1932707" y="3446612"/>
              <a:ext cx="1474523"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8" name="Group 147">
            <a:extLst>
              <a:ext uri="{FF2B5EF4-FFF2-40B4-BE49-F238E27FC236}">
                <a16:creationId xmlns:a16="http://schemas.microsoft.com/office/drawing/2014/main" id="{B2C537C4-45AD-4A50-B235-54F9771C7A70}"/>
              </a:ext>
            </a:extLst>
          </p:cNvPr>
          <p:cNvGrpSpPr/>
          <p:nvPr/>
        </p:nvGrpSpPr>
        <p:grpSpPr>
          <a:xfrm>
            <a:off x="484799" y="3338911"/>
            <a:ext cx="2143241" cy="504000"/>
            <a:chOff x="1527175" y="3228590"/>
            <a:chExt cx="2577225" cy="538445"/>
          </a:xfrm>
          <a:solidFill>
            <a:srgbClr val="002060"/>
          </a:solidFill>
        </p:grpSpPr>
        <p:sp>
          <p:nvSpPr>
            <p:cNvPr id="149" name="Freeform 93">
              <a:extLst>
                <a:ext uri="{FF2B5EF4-FFF2-40B4-BE49-F238E27FC236}">
                  <a16:creationId xmlns:a16="http://schemas.microsoft.com/office/drawing/2014/main" id="{DD825D2A-64C1-4BCC-A893-58B8AD51991A}"/>
                </a:ext>
              </a:extLst>
            </p:cNvPr>
            <p:cNvSpPr>
              <a:spLocks/>
            </p:cNvSpPr>
            <p:nvPr/>
          </p:nvSpPr>
          <p:spPr bwMode="auto">
            <a:xfrm>
              <a:off x="1527175" y="3228590"/>
              <a:ext cx="2577225" cy="538445"/>
            </a:xfrm>
            <a:custGeom>
              <a:avLst/>
              <a:gdLst>
                <a:gd name="T0" fmla="*/ 1826 w 2163"/>
                <a:gd name="T1" fmla="*/ 724 h 724"/>
                <a:gd name="T2" fmla="*/ 0 w 2163"/>
                <a:gd name="T3" fmla="*/ 724 h 724"/>
                <a:gd name="T4" fmla="*/ 208 w 2163"/>
                <a:gd name="T5" fmla="*/ 363 h 724"/>
                <a:gd name="T6" fmla="*/ 0 w 2163"/>
                <a:gd name="T7" fmla="*/ 0 h 724"/>
                <a:gd name="T8" fmla="*/ 1826 w 2163"/>
                <a:gd name="T9" fmla="*/ 0 h 724"/>
                <a:gd name="T10" fmla="*/ 2163 w 2163"/>
                <a:gd name="T11" fmla="*/ 363 h 724"/>
                <a:gd name="T12" fmla="*/ 1826 w 2163"/>
                <a:gd name="T13" fmla="*/ 724 h 724"/>
              </a:gdLst>
              <a:ahLst/>
              <a:cxnLst>
                <a:cxn ang="0">
                  <a:pos x="T0" y="T1"/>
                </a:cxn>
                <a:cxn ang="0">
                  <a:pos x="T2" y="T3"/>
                </a:cxn>
                <a:cxn ang="0">
                  <a:pos x="T4" y="T5"/>
                </a:cxn>
                <a:cxn ang="0">
                  <a:pos x="T6" y="T7"/>
                </a:cxn>
                <a:cxn ang="0">
                  <a:pos x="T8" y="T9"/>
                </a:cxn>
                <a:cxn ang="0">
                  <a:pos x="T10" y="T11"/>
                </a:cxn>
                <a:cxn ang="0">
                  <a:pos x="T12" y="T13"/>
                </a:cxn>
              </a:cxnLst>
              <a:rect l="0" t="0" r="r" b="b"/>
              <a:pathLst>
                <a:path w="2163" h="724">
                  <a:moveTo>
                    <a:pt x="1826" y="724"/>
                  </a:moveTo>
                  <a:lnTo>
                    <a:pt x="0" y="724"/>
                  </a:lnTo>
                  <a:lnTo>
                    <a:pt x="208" y="363"/>
                  </a:lnTo>
                  <a:lnTo>
                    <a:pt x="0" y="0"/>
                  </a:lnTo>
                  <a:lnTo>
                    <a:pt x="1826" y="0"/>
                  </a:lnTo>
                  <a:lnTo>
                    <a:pt x="2163" y="363"/>
                  </a:lnTo>
                  <a:lnTo>
                    <a:pt x="1826" y="724"/>
                  </a:lnTo>
                  <a:close/>
                </a:path>
              </a:pathLst>
            </a:custGeom>
            <a:grpFill/>
            <a:ln>
              <a:solidFill>
                <a:schemeClr val="bg1"/>
              </a:solidFill>
            </a:ln>
            <a:effectLst/>
          </p:spPr>
          <p:txBody>
            <a:bodyPr vert="horz" wrap="square" lIns="91440" tIns="45720" rIns="91440" bIns="45720" numCol="1" anchor="t" anchorCtr="0" compatLnSpc="1">
              <a:prstTxWarp prst="textNoShape">
                <a:avLst/>
              </a:prstTxWarp>
            </a:bodyPr>
            <a:lstStyle/>
            <a:p>
              <a:endParaRPr lang="en-US" sz="1200">
                <a:latin typeface="Tahoma" panose="020B0604030504040204" pitchFamily="34" charset="0"/>
                <a:ea typeface="Tahoma" panose="020B0604030504040204" pitchFamily="34" charset="0"/>
                <a:cs typeface="Tahoma" panose="020B0604030504040204" pitchFamily="34" charset="0"/>
              </a:endParaRPr>
            </a:p>
          </p:txBody>
        </p:sp>
        <p:sp>
          <p:nvSpPr>
            <p:cNvPr id="153" name="TextBox 152">
              <a:extLst>
                <a:ext uri="{FF2B5EF4-FFF2-40B4-BE49-F238E27FC236}">
                  <a16:creationId xmlns:a16="http://schemas.microsoft.com/office/drawing/2014/main" id="{F3A806A3-28C6-4A41-BEC1-E2C98043423B}"/>
                </a:ext>
              </a:extLst>
            </p:cNvPr>
            <p:cNvSpPr txBox="1"/>
            <p:nvPr/>
          </p:nvSpPr>
          <p:spPr>
            <a:xfrm>
              <a:off x="2001176" y="3296142"/>
              <a:ext cx="1641547" cy="420302"/>
            </a:xfrm>
            <a:prstGeom prst="rect">
              <a:avLst/>
            </a:prstGeom>
            <a:noFill/>
          </p:spPr>
          <p:txBody>
            <a:bodyPr wrap="square" rtlCol="0" anchor="ctr">
              <a:spAutoFit/>
            </a:bodyPr>
            <a:lstStyle/>
            <a:p>
              <a:pPr algn="ctr">
                <a:lnSpc>
                  <a:spcPct val="120000"/>
                </a:lnSpc>
              </a:pPr>
              <a:r>
                <a:rPr lang="en-US" sz="1200">
                  <a:solidFill>
                    <a:schemeClr val="bg1"/>
                  </a:solidFill>
                  <a:latin typeface="Tahoma" panose="020B0604030504040204" pitchFamily="34" charset="0"/>
                  <a:ea typeface="Tahoma" panose="020B0604030504040204" pitchFamily="34" charset="0"/>
                  <a:cs typeface="Tahoma" panose="020B0604030504040204" pitchFamily="34" charset="0"/>
                </a:rPr>
                <a:t>February to April 2025</a:t>
              </a:r>
            </a:p>
          </p:txBody>
        </p:sp>
      </p:grpSp>
      <p:sp>
        <p:nvSpPr>
          <p:cNvPr id="167" name="TextBox 166">
            <a:extLst>
              <a:ext uri="{FF2B5EF4-FFF2-40B4-BE49-F238E27FC236}">
                <a16:creationId xmlns:a16="http://schemas.microsoft.com/office/drawing/2014/main" id="{C08EBFA6-740C-4B48-B0E0-E30136C1F982}"/>
              </a:ext>
            </a:extLst>
          </p:cNvPr>
          <p:cNvSpPr txBox="1"/>
          <p:nvPr/>
        </p:nvSpPr>
        <p:spPr>
          <a:xfrm>
            <a:off x="1753542" y="1232535"/>
            <a:ext cx="8406032" cy="707886"/>
          </a:xfrm>
          <a:prstGeom prst="rect">
            <a:avLst/>
          </a:prstGeom>
          <a:noFill/>
        </p:spPr>
        <p:txBody>
          <a:bodyPr wrap="square" lIns="91440" tIns="45720" rIns="91440" bIns="45720" rtlCol="0" anchor="t">
            <a:spAutoFit/>
          </a:bodyPr>
          <a:lstStyle/>
          <a:p>
            <a:pPr algn="ctr"/>
            <a:r>
              <a:rPr lang="en-US" sz="4000" b="1">
                <a:solidFill>
                  <a:srgbClr val="002060"/>
                </a:solidFill>
                <a:latin typeface="Tahoma"/>
                <a:ea typeface="Tahoma"/>
                <a:cs typeface="Tahoma"/>
              </a:rPr>
              <a:t>The timeline for change</a:t>
            </a:r>
            <a:endParaRPr lang="en-US"/>
          </a:p>
        </p:txBody>
      </p:sp>
      <p:sp>
        <p:nvSpPr>
          <p:cNvPr id="176" name="TextBox 175">
            <a:extLst>
              <a:ext uri="{FF2B5EF4-FFF2-40B4-BE49-F238E27FC236}">
                <a16:creationId xmlns:a16="http://schemas.microsoft.com/office/drawing/2014/main" id="{6BCD9117-E91E-4019-9A28-73B55F27F6C6}"/>
              </a:ext>
            </a:extLst>
          </p:cNvPr>
          <p:cNvSpPr txBox="1"/>
          <p:nvPr/>
        </p:nvSpPr>
        <p:spPr>
          <a:xfrm>
            <a:off x="2501633" y="4573767"/>
            <a:ext cx="1536732" cy="280461"/>
          </a:xfrm>
          <a:prstGeom prst="rect">
            <a:avLst/>
          </a:prstGeom>
        </p:spPr>
        <p:txBody>
          <a:bodyPr wrap="square" rtlCol="0">
            <a:spAutoFit/>
          </a:bodyPr>
          <a:lstStyle>
            <a:defPPr>
              <a:defRPr lang="id-ID"/>
            </a:defPPr>
            <a:lvl1pPr algn="ctr">
              <a:lnSpc>
                <a:spcPct val="113000"/>
              </a:lnSpc>
              <a:defRPr sz="1600" b="1">
                <a:gradFill>
                  <a:gsLst>
                    <a:gs pos="0">
                      <a:schemeClr val="accent1">
                        <a:alpha val="97000"/>
                      </a:schemeClr>
                    </a:gs>
                    <a:gs pos="100000">
                      <a:schemeClr val="accent2"/>
                    </a:gs>
                  </a:gsLst>
                  <a:lin ang="2700000" scaled="0"/>
                </a:gradFill>
                <a:latin typeface="+mj-lt"/>
              </a:defRPr>
            </a:lvl1pPr>
          </a:lstStyle>
          <a:p>
            <a:r>
              <a:rPr lang="en-US" sz="1200">
                <a:solidFill>
                  <a:srgbClr val="002060"/>
                </a:solidFill>
                <a:latin typeface="Tahoma" panose="020B0604030504040204" pitchFamily="34" charset="0"/>
                <a:ea typeface="Tahoma" panose="020B0604030504040204" pitchFamily="34" charset="0"/>
                <a:cs typeface="Tahoma" panose="020B0604030504040204" pitchFamily="34" charset="0"/>
              </a:rPr>
              <a:t>Test visits</a:t>
            </a:r>
          </a:p>
        </p:txBody>
      </p:sp>
      <p:sp>
        <p:nvSpPr>
          <p:cNvPr id="179" name="TextBox 178">
            <a:extLst>
              <a:ext uri="{FF2B5EF4-FFF2-40B4-BE49-F238E27FC236}">
                <a16:creationId xmlns:a16="http://schemas.microsoft.com/office/drawing/2014/main" id="{54DA740C-AB2F-4ED9-8CD5-6ED461315F43}"/>
              </a:ext>
            </a:extLst>
          </p:cNvPr>
          <p:cNvSpPr txBox="1"/>
          <p:nvPr/>
        </p:nvSpPr>
        <p:spPr>
          <a:xfrm>
            <a:off x="685800" y="4573767"/>
            <a:ext cx="1536732" cy="489108"/>
          </a:xfrm>
          <a:prstGeom prst="rect">
            <a:avLst/>
          </a:prstGeom>
        </p:spPr>
        <p:txBody>
          <a:bodyPr wrap="square" rtlCol="0">
            <a:spAutoFit/>
          </a:bodyPr>
          <a:lstStyle>
            <a:defPPr>
              <a:defRPr lang="id-ID"/>
            </a:defPPr>
            <a:lvl1pPr algn="ctr">
              <a:lnSpc>
                <a:spcPct val="113000"/>
              </a:lnSpc>
              <a:defRPr sz="1600" b="1">
                <a:gradFill>
                  <a:gsLst>
                    <a:gs pos="0">
                      <a:schemeClr val="accent1">
                        <a:alpha val="97000"/>
                      </a:schemeClr>
                    </a:gs>
                    <a:gs pos="100000">
                      <a:schemeClr val="accent2"/>
                    </a:gs>
                  </a:gsLst>
                  <a:lin ang="2700000" scaled="0"/>
                </a:gradFill>
                <a:latin typeface="+mj-lt"/>
              </a:defRPr>
            </a:lvl1pPr>
          </a:lstStyle>
          <a:p>
            <a:r>
              <a:rPr lang="en-US" sz="1200">
                <a:solidFill>
                  <a:srgbClr val="002060"/>
                </a:solidFill>
                <a:latin typeface="Tahoma" panose="020B0604030504040204" pitchFamily="34" charset="0"/>
                <a:ea typeface="Tahoma" panose="020B0604030504040204" pitchFamily="34" charset="0"/>
                <a:cs typeface="Tahoma" panose="020B0604030504040204" pitchFamily="34" charset="0"/>
              </a:rPr>
              <a:t>Public consultation</a:t>
            </a:r>
          </a:p>
        </p:txBody>
      </p:sp>
      <p:sp>
        <p:nvSpPr>
          <p:cNvPr id="182" name="TextBox 181">
            <a:extLst>
              <a:ext uri="{FF2B5EF4-FFF2-40B4-BE49-F238E27FC236}">
                <a16:creationId xmlns:a16="http://schemas.microsoft.com/office/drawing/2014/main" id="{728669B0-3545-4B48-A9A2-C5821E68B4DB}"/>
              </a:ext>
            </a:extLst>
          </p:cNvPr>
          <p:cNvSpPr txBox="1"/>
          <p:nvPr/>
        </p:nvSpPr>
        <p:spPr>
          <a:xfrm>
            <a:off x="6168675" y="4537860"/>
            <a:ext cx="1687692" cy="489108"/>
          </a:xfrm>
          <a:prstGeom prst="rect">
            <a:avLst/>
          </a:prstGeom>
        </p:spPr>
        <p:txBody>
          <a:bodyPr wrap="square" rtlCol="0">
            <a:spAutoFit/>
          </a:bodyPr>
          <a:lstStyle>
            <a:defPPr>
              <a:defRPr lang="id-ID"/>
            </a:defPPr>
            <a:lvl1pPr algn="ctr">
              <a:lnSpc>
                <a:spcPct val="113000"/>
              </a:lnSpc>
              <a:defRPr sz="1600" b="1">
                <a:gradFill>
                  <a:gsLst>
                    <a:gs pos="0">
                      <a:schemeClr val="accent1">
                        <a:alpha val="97000"/>
                      </a:schemeClr>
                    </a:gs>
                    <a:gs pos="100000">
                      <a:schemeClr val="accent2"/>
                    </a:gs>
                  </a:gsLst>
                  <a:lin ang="2700000" scaled="0"/>
                </a:gradFill>
                <a:latin typeface="+mj-lt"/>
              </a:defRPr>
            </a:lvl1pPr>
          </a:lstStyle>
          <a:p>
            <a:r>
              <a:rPr lang="en-US" sz="1200">
                <a:solidFill>
                  <a:srgbClr val="002060"/>
                </a:solidFill>
                <a:latin typeface="Tahoma" panose="020B0604030504040204" pitchFamily="34" charset="0"/>
                <a:ea typeface="Tahoma" panose="020B0604030504040204" pitchFamily="34" charset="0"/>
                <a:cs typeface="Tahoma" panose="020B0604030504040204" pitchFamily="34" charset="0"/>
              </a:rPr>
              <a:t>Engagement, training and pilots</a:t>
            </a:r>
          </a:p>
        </p:txBody>
      </p:sp>
      <p:sp>
        <p:nvSpPr>
          <p:cNvPr id="185" name="TextBox 184">
            <a:extLst>
              <a:ext uri="{FF2B5EF4-FFF2-40B4-BE49-F238E27FC236}">
                <a16:creationId xmlns:a16="http://schemas.microsoft.com/office/drawing/2014/main" id="{955F9E03-8ED3-4824-8A23-BFA1FD6AE4DE}"/>
              </a:ext>
            </a:extLst>
          </p:cNvPr>
          <p:cNvSpPr txBox="1"/>
          <p:nvPr/>
        </p:nvSpPr>
        <p:spPr>
          <a:xfrm>
            <a:off x="4317466" y="4573767"/>
            <a:ext cx="1536732" cy="489108"/>
          </a:xfrm>
          <a:prstGeom prst="rect">
            <a:avLst/>
          </a:prstGeom>
        </p:spPr>
        <p:txBody>
          <a:bodyPr wrap="square" rtlCol="0">
            <a:spAutoFit/>
          </a:bodyPr>
          <a:lstStyle>
            <a:defPPr>
              <a:defRPr lang="id-ID"/>
            </a:defPPr>
            <a:lvl1pPr algn="ctr">
              <a:lnSpc>
                <a:spcPct val="113000"/>
              </a:lnSpc>
              <a:defRPr sz="1600" b="1">
                <a:gradFill>
                  <a:gsLst>
                    <a:gs pos="0">
                      <a:schemeClr val="accent1">
                        <a:alpha val="97000"/>
                      </a:schemeClr>
                    </a:gs>
                    <a:gs pos="100000">
                      <a:schemeClr val="accent2"/>
                    </a:gs>
                  </a:gsLst>
                  <a:lin ang="2700000" scaled="0"/>
                </a:gradFill>
                <a:latin typeface="+mj-lt"/>
              </a:defRPr>
            </a:lvl1pPr>
          </a:lstStyle>
          <a:p>
            <a:r>
              <a:rPr lang="en-US" sz="1200">
                <a:solidFill>
                  <a:srgbClr val="002060"/>
                </a:solidFill>
                <a:latin typeface="Tahoma" panose="020B0604030504040204" pitchFamily="34" charset="0"/>
                <a:ea typeface="Tahoma" panose="020B0604030504040204" pitchFamily="34" charset="0"/>
                <a:cs typeface="Tahoma" panose="020B0604030504040204" pitchFamily="34" charset="0"/>
              </a:rPr>
              <a:t>Response published</a:t>
            </a:r>
          </a:p>
        </p:txBody>
      </p:sp>
      <p:grpSp>
        <p:nvGrpSpPr>
          <p:cNvPr id="187" name="Group 186">
            <a:extLst>
              <a:ext uri="{FF2B5EF4-FFF2-40B4-BE49-F238E27FC236}">
                <a16:creationId xmlns:a16="http://schemas.microsoft.com/office/drawing/2014/main" id="{15FB4C47-97A5-4002-B7F1-C9185BCC3E32}"/>
              </a:ext>
            </a:extLst>
          </p:cNvPr>
          <p:cNvGrpSpPr/>
          <p:nvPr/>
        </p:nvGrpSpPr>
        <p:grpSpPr>
          <a:xfrm>
            <a:off x="7878377" y="4537860"/>
            <a:ext cx="2121670" cy="1066124"/>
            <a:chOff x="1496141" y="4057088"/>
            <a:chExt cx="2151811" cy="1066124"/>
          </a:xfrm>
        </p:grpSpPr>
        <p:sp>
          <p:nvSpPr>
            <p:cNvPr id="188" name="TextBox 187">
              <a:extLst>
                <a:ext uri="{FF2B5EF4-FFF2-40B4-BE49-F238E27FC236}">
                  <a16:creationId xmlns:a16="http://schemas.microsoft.com/office/drawing/2014/main" id="{ED94D930-63C8-4E1A-91A3-E8C7E3B39146}"/>
                </a:ext>
              </a:extLst>
            </p:cNvPr>
            <p:cNvSpPr txBox="1"/>
            <p:nvPr/>
          </p:nvSpPr>
          <p:spPr>
            <a:xfrm>
              <a:off x="1792764" y="4057088"/>
              <a:ext cx="1558563" cy="280461"/>
            </a:xfrm>
            <a:prstGeom prst="rect">
              <a:avLst/>
            </a:prstGeom>
          </p:spPr>
          <p:txBody>
            <a:bodyPr wrap="square" rtlCol="0">
              <a:spAutoFit/>
            </a:bodyPr>
            <a:lstStyle>
              <a:defPPr>
                <a:defRPr lang="id-ID"/>
              </a:defPPr>
              <a:lvl1pPr algn="ctr">
                <a:lnSpc>
                  <a:spcPct val="113000"/>
                </a:lnSpc>
                <a:defRPr sz="1600" b="1">
                  <a:gradFill>
                    <a:gsLst>
                      <a:gs pos="0">
                        <a:schemeClr val="accent1">
                          <a:alpha val="97000"/>
                        </a:schemeClr>
                      </a:gs>
                      <a:gs pos="100000">
                        <a:schemeClr val="accent2"/>
                      </a:gs>
                    </a:gsLst>
                    <a:lin ang="2700000" scaled="0"/>
                  </a:gradFill>
                  <a:latin typeface="+mj-lt"/>
                </a:defRPr>
              </a:lvl1pPr>
            </a:lstStyle>
            <a:p>
              <a:r>
                <a:rPr lang="en-US" sz="1200">
                  <a:solidFill>
                    <a:srgbClr val="002060"/>
                  </a:solidFill>
                  <a:latin typeface="Tahoma" panose="020B0604030504040204" pitchFamily="34" charset="0"/>
                  <a:ea typeface="Tahoma" panose="020B0604030504040204" pitchFamily="34" charset="0"/>
                  <a:cs typeface="Tahoma" panose="020B0604030504040204" pitchFamily="34" charset="0"/>
                </a:rPr>
                <a:t>Inspections</a:t>
              </a:r>
            </a:p>
          </p:txBody>
        </p:sp>
        <p:sp>
          <p:nvSpPr>
            <p:cNvPr id="189" name="TextBox 188">
              <a:extLst>
                <a:ext uri="{FF2B5EF4-FFF2-40B4-BE49-F238E27FC236}">
                  <a16:creationId xmlns:a16="http://schemas.microsoft.com/office/drawing/2014/main" id="{B674185E-3B61-4D56-8802-1EA3EE79AF1F}"/>
                </a:ext>
              </a:extLst>
            </p:cNvPr>
            <p:cNvSpPr txBox="1"/>
            <p:nvPr/>
          </p:nvSpPr>
          <p:spPr>
            <a:xfrm>
              <a:off x="1496141" y="4389870"/>
              <a:ext cx="2151811" cy="733342"/>
            </a:xfrm>
            <a:prstGeom prst="rect">
              <a:avLst/>
            </a:prstGeom>
            <a:noFill/>
          </p:spPr>
          <p:txBody>
            <a:bodyPr wrap="square" rtlCol="0">
              <a:spAutoFit/>
            </a:bodyPr>
            <a:lstStyle>
              <a:defPPr>
                <a:defRPr lang="id-ID"/>
              </a:defPPr>
              <a:lvl1pPr algn="ctr">
                <a:lnSpc>
                  <a:spcPct val="120000"/>
                </a:lnSpc>
                <a:defRPr sz="1200">
                  <a:solidFill>
                    <a:schemeClr val="tx1">
                      <a:lumMod val="75000"/>
                      <a:lumOff val="25000"/>
                    </a:schemeClr>
                  </a:solidFill>
                  <a:latin typeface="+mj-lt"/>
                </a:defRPr>
              </a:lvl1pPr>
            </a:lstStyle>
            <a:p>
              <a:r>
                <a:rPr lang="en-US">
                  <a:solidFill>
                    <a:srgbClr val="002060"/>
                  </a:solidFill>
                  <a:latin typeface="Tahoma" panose="020B0604030504040204" pitchFamily="34" charset="0"/>
                  <a:ea typeface="Tahoma" panose="020B0604030504040204" pitchFamily="34" charset="0"/>
                  <a:cs typeface="Tahoma" panose="020B0604030504040204" pitchFamily="34" charset="0"/>
                </a:rPr>
                <a:t>Early years</a:t>
              </a:r>
            </a:p>
            <a:p>
              <a:r>
                <a:rPr lang="en-US">
                  <a:solidFill>
                    <a:srgbClr val="002060"/>
                  </a:solidFill>
                  <a:latin typeface="Tahoma" panose="020B0604030504040204" pitchFamily="34" charset="0"/>
                  <a:ea typeface="Tahoma" panose="020B0604030504040204" pitchFamily="34" charset="0"/>
                  <a:cs typeface="Tahoma" panose="020B0604030504040204" pitchFamily="34" charset="0"/>
                </a:rPr>
                <a:t>State funded schools</a:t>
              </a:r>
            </a:p>
            <a:p>
              <a:r>
                <a:rPr lang="en-US">
                  <a:solidFill>
                    <a:srgbClr val="002060"/>
                  </a:solidFill>
                  <a:latin typeface="Tahoma" panose="020B0604030504040204" pitchFamily="34" charset="0"/>
                  <a:ea typeface="Tahoma" panose="020B0604030504040204" pitchFamily="34" charset="0"/>
                  <a:cs typeface="Tahoma" panose="020B0604030504040204" pitchFamily="34" charset="0"/>
                </a:rPr>
                <a:t>Further education providers</a:t>
              </a:r>
            </a:p>
          </p:txBody>
        </p:sp>
      </p:grpSp>
      <p:grpSp>
        <p:nvGrpSpPr>
          <p:cNvPr id="190" name="Group 189">
            <a:extLst>
              <a:ext uri="{FF2B5EF4-FFF2-40B4-BE49-F238E27FC236}">
                <a16:creationId xmlns:a16="http://schemas.microsoft.com/office/drawing/2014/main" id="{F5EEF398-F9BD-4DD5-8B2D-46CB94860A77}"/>
              </a:ext>
            </a:extLst>
          </p:cNvPr>
          <p:cNvGrpSpPr/>
          <p:nvPr/>
        </p:nvGrpSpPr>
        <p:grpSpPr>
          <a:xfrm>
            <a:off x="9764963" y="4573767"/>
            <a:ext cx="1741236" cy="863377"/>
            <a:chOff x="1920075" y="4040993"/>
            <a:chExt cx="1765972" cy="863377"/>
          </a:xfrm>
        </p:grpSpPr>
        <p:sp>
          <p:nvSpPr>
            <p:cNvPr id="191" name="TextBox 190">
              <a:extLst>
                <a:ext uri="{FF2B5EF4-FFF2-40B4-BE49-F238E27FC236}">
                  <a16:creationId xmlns:a16="http://schemas.microsoft.com/office/drawing/2014/main" id="{DD023C76-5F49-4AF1-B3EC-1E872CFBBFF2}"/>
                </a:ext>
              </a:extLst>
            </p:cNvPr>
            <p:cNvSpPr txBox="1"/>
            <p:nvPr/>
          </p:nvSpPr>
          <p:spPr>
            <a:xfrm>
              <a:off x="1920075" y="4040993"/>
              <a:ext cx="1558563" cy="280461"/>
            </a:xfrm>
            <a:prstGeom prst="rect">
              <a:avLst/>
            </a:prstGeom>
          </p:spPr>
          <p:txBody>
            <a:bodyPr wrap="square" rtlCol="0">
              <a:spAutoFit/>
            </a:bodyPr>
            <a:lstStyle>
              <a:defPPr>
                <a:defRPr lang="id-ID"/>
              </a:defPPr>
              <a:lvl1pPr algn="ctr">
                <a:lnSpc>
                  <a:spcPct val="113000"/>
                </a:lnSpc>
                <a:defRPr sz="1600" b="1">
                  <a:gradFill>
                    <a:gsLst>
                      <a:gs pos="0">
                        <a:schemeClr val="accent1">
                          <a:alpha val="97000"/>
                        </a:schemeClr>
                      </a:gs>
                      <a:gs pos="100000">
                        <a:schemeClr val="accent2"/>
                      </a:gs>
                    </a:gsLst>
                    <a:lin ang="2700000" scaled="0"/>
                  </a:gradFill>
                  <a:latin typeface="+mj-lt"/>
                </a:defRPr>
              </a:lvl1pPr>
            </a:lstStyle>
            <a:p>
              <a:r>
                <a:rPr lang="en-US" sz="1200">
                  <a:solidFill>
                    <a:srgbClr val="002060"/>
                  </a:solidFill>
                  <a:latin typeface="Tahoma" panose="020B0604030504040204" pitchFamily="34" charset="0"/>
                  <a:ea typeface="Tahoma" panose="020B0604030504040204" pitchFamily="34" charset="0"/>
                  <a:cs typeface="Tahoma" panose="020B0604030504040204" pitchFamily="34" charset="0"/>
                </a:rPr>
                <a:t>Inspections</a:t>
              </a:r>
            </a:p>
          </p:txBody>
        </p:sp>
        <p:sp>
          <p:nvSpPr>
            <p:cNvPr id="192" name="TextBox 191">
              <a:extLst>
                <a:ext uri="{FF2B5EF4-FFF2-40B4-BE49-F238E27FC236}">
                  <a16:creationId xmlns:a16="http://schemas.microsoft.com/office/drawing/2014/main" id="{5819E4D1-2B66-411A-8C2F-4987447C76FB}"/>
                </a:ext>
              </a:extLst>
            </p:cNvPr>
            <p:cNvSpPr txBox="1"/>
            <p:nvPr/>
          </p:nvSpPr>
          <p:spPr>
            <a:xfrm>
              <a:off x="1920076" y="4392627"/>
              <a:ext cx="1765971" cy="511743"/>
            </a:xfrm>
            <a:prstGeom prst="rect">
              <a:avLst/>
            </a:prstGeom>
            <a:noFill/>
          </p:spPr>
          <p:txBody>
            <a:bodyPr wrap="square" rtlCol="0">
              <a:spAutoFit/>
            </a:bodyPr>
            <a:lstStyle>
              <a:defPPr>
                <a:defRPr lang="id-ID"/>
              </a:defPPr>
              <a:lvl1pPr algn="ctr">
                <a:lnSpc>
                  <a:spcPct val="120000"/>
                </a:lnSpc>
                <a:defRPr sz="1200">
                  <a:solidFill>
                    <a:schemeClr val="tx1">
                      <a:lumMod val="75000"/>
                      <a:lumOff val="25000"/>
                    </a:schemeClr>
                  </a:solidFill>
                  <a:latin typeface="+mj-lt"/>
                </a:defRPr>
              </a:lvl1pPr>
            </a:lstStyle>
            <a:p>
              <a:r>
                <a:rPr lang="en-US">
                  <a:solidFill>
                    <a:srgbClr val="002060"/>
                  </a:solidFill>
                  <a:latin typeface="Tahoma" panose="020B0604030504040204" pitchFamily="34" charset="0"/>
                  <a:ea typeface="Tahoma" panose="020B0604030504040204" pitchFamily="34" charset="0"/>
                  <a:cs typeface="Tahoma" panose="020B0604030504040204" pitchFamily="34" charset="0"/>
                </a:rPr>
                <a:t>ITE providers</a:t>
              </a:r>
            </a:p>
            <a:p>
              <a:r>
                <a:rPr lang="en-US">
                  <a:solidFill>
                    <a:srgbClr val="002060"/>
                  </a:solidFill>
                  <a:latin typeface="Tahoma" panose="020B0604030504040204" pitchFamily="34" charset="0"/>
                  <a:ea typeface="Tahoma" panose="020B0604030504040204" pitchFamily="34" charset="0"/>
                  <a:cs typeface="Tahoma" panose="020B0604030504040204" pitchFamily="34" charset="0"/>
                </a:rPr>
                <a:t>Independent schools</a:t>
              </a:r>
            </a:p>
          </p:txBody>
        </p:sp>
      </p:grpSp>
      <p:sp>
        <p:nvSpPr>
          <p:cNvPr id="2" name="Rectangle 1">
            <a:extLst>
              <a:ext uri="{FF2B5EF4-FFF2-40B4-BE49-F238E27FC236}">
                <a16:creationId xmlns:a16="http://schemas.microsoft.com/office/drawing/2014/main" id="{696C6B9D-AFA9-ADD0-962E-AB3C6346D72A}"/>
              </a:ext>
            </a:extLst>
          </p:cNvPr>
          <p:cNvSpPr/>
          <p:nvPr/>
        </p:nvSpPr>
        <p:spPr>
          <a:xfrm>
            <a:off x="311285" y="2665379"/>
            <a:ext cx="3749079" cy="2550426"/>
          </a:xfrm>
          <a:prstGeom prst="rect">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973D60ED-93EC-9FB9-0102-18BAB0CA5144}"/>
              </a:ext>
            </a:extLst>
          </p:cNvPr>
          <p:cNvSpPr/>
          <p:nvPr/>
        </p:nvSpPr>
        <p:spPr>
          <a:xfrm rot="5400000">
            <a:off x="3957667" y="3403382"/>
            <a:ext cx="617228" cy="405269"/>
          </a:xfrm>
          <a:prstGeom prst="triangle">
            <a:avLst>
              <a:gd name="adj" fmla="val 47970"/>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4094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C363D-7B4A-04DC-8DB5-098F53A1D7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5D7187-138B-BCD3-A6F3-3D2B7709BBD6}"/>
              </a:ext>
            </a:extLst>
          </p:cNvPr>
          <p:cNvSpPr>
            <a:spLocks noGrp="1"/>
          </p:cNvSpPr>
          <p:nvPr>
            <p:ph type="body" sz="quarter" idx="11"/>
          </p:nvPr>
        </p:nvSpPr>
        <p:spPr>
          <a:xfrm>
            <a:off x="4041628" y="1813034"/>
            <a:ext cx="6583699" cy="914400"/>
          </a:xfrm>
        </p:spPr>
        <p:txBody>
          <a:bodyPr>
            <a:normAutofit/>
          </a:bodyPr>
          <a:lstStyle/>
          <a:p>
            <a:r>
              <a:rPr lang="en-GB" sz="2800"/>
              <a:t>Ensuring a steady and assured start to inspections</a:t>
            </a:r>
          </a:p>
        </p:txBody>
      </p:sp>
      <p:sp>
        <p:nvSpPr>
          <p:cNvPr id="3" name="Text Placeholder 2">
            <a:extLst>
              <a:ext uri="{FF2B5EF4-FFF2-40B4-BE49-F238E27FC236}">
                <a16:creationId xmlns:a16="http://schemas.microsoft.com/office/drawing/2014/main" id="{89D52127-B040-3833-3582-6EC09CA1399A}"/>
              </a:ext>
            </a:extLst>
          </p:cNvPr>
          <p:cNvSpPr>
            <a:spLocks noGrp="1"/>
          </p:cNvSpPr>
          <p:nvPr>
            <p:ph type="body" sz="quarter" idx="12"/>
          </p:nvPr>
        </p:nvSpPr>
        <p:spPr>
          <a:xfrm>
            <a:off x="4041628" y="3007869"/>
            <a:ext cx="7114538" cy="3493721"/>
          </a:xfrm>
        </p:spPr>
        <p:txBody>
          <a:bodyPr vert="horz" lIns="91440" tIns="45720" rIns="91440" bIns="45720" rtlCol="0" anchor="t">
            <a:normAutofit/>
          </a:bodyPr>
          <a:lstStyle/>
          <a:p>
            <a:pPr>
              <a:lnSpc>
                <a:spcPct val="100000"/>
              </a:lnSpc>
            </a:pPr>
            <a:r>
              <a:rPr lang="en-GB" sz="2000">
                <a:latin typeface="Tahoma"/>
                <a:ea typeface="Tahoma"/>
                <a:cs typeface="Tahoma"/>
              </a:rPr>
              <a:t>Fewer Inspections, initially led by our most experienced inspectors.</a:t>
            </a:r>
          </a:p>
          <a:p>
            <a:pPr>
              <a:lnSpc>
                <a:spcPct val="100000"/>
              </a:lnSpc>
            </a:pPr>
            <a:r>
              <a:rPr lang="en-GB" sz="2000">
                <a:latin typeface="Tahoma"/>
                <a:ea typeface="Tahoma"/>
                <a:cs typeface="Tahoma"/>
              </a:rPr>
              <a:t>Random sample of providers invited to take part in ‘exit interviews’ with HMCI, the National Director, and senior Ofsted officials to hear about their inspection experience and reflect on the implementation of the reforms. </a:t>
            </a:r>
          </a:p>
          <a:p>
            <a:pPr>
              <a:lnSpc>
                <a:spcPct val="100000"/>
              </a:lnSpc>
            </a:pPr>
            <a:r>
              <a:rPr lang="en-GB" sz="2000">
                <a:latin typeface="Tahoma"/>
                <a:ea typeface="Tahoma"/>
                <a:cs typeface="Tahoma"/>
              </a:rPr>
              <a:t>HMCI will also invite sector representatives to a series of roundtable meetings to share their feedback.</a:t>
            </a:r>
          </a:p>
          <a:p>
            <a:pPr marL="0" indent="0">
              <a:lnSpc>
                <a:spcPct val="100000"/>
              </a:lnSpc>
              <a:spcBef>
                <a:spcPts val="600"/>
              </a:spcBef>
              <a:buSzPct val="140000"/>
              <a:buNone/>
            </a:pPr>
            <a:endParaRPr lang="en-GB" altLang="en-US">
              <a:latin typeface="Tahoma"/>
              <a:ea typeface="Tahoma"/>
              <a:cs typeface="Tahoma"/>
            </a:endParaRPr>
          </a:p>
        </p:txBody>
      </p:sp>
      <p:pic>
        <p:nvPicPr>
          <p:cNvPr id="8" name="Picture Placeholder 7">
            <a:extLst>
              <a:ext uri="{FF2B5EF4-FFF2-40B4-BE49-F238E27FC236}">
                <a16:creationId xmlns:a16="http://schemas.microsoft.com/office/drawing/2014/main" id="{9B961A42-327D-86A3-707C-C24AAF49227E}"/>
              </a:ext>
            </a:extLst>
          </p:cNvPr>
          <p:cNvPicPr>
            <a:picLocks noGrp="1" noChangeAspect="1"/>
          </p:cNvPicPr>
          <p:nvPr>
            <p:ph type="pic" sz="quarter" idx="13"/>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08587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83173-03E4-C0BF-8737-8A2AAB079D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EE0DF39-65EE-8A94-B292-53F8590ABF68}"/>
              </a:ext>
            </a:extLst>
          </p:cNvPr>
          <p:cNvSpPr>
            <a:spLocks noGrp="1"/>
          </p:cNvSpPr>
          <p:nvPr>
            <p:ph type="body" sz="quarter" idx="11"/>
          </p:nvPr>
        </p:nvSpPr>
        <p:spPr>
          <a:xfrm>
            <a:off x="745303" y="1300183"/>
            <a:ext cx="9676167" cy="914400"/>
          </a:xfrm>
        </p:spPr>
        <p:txBody>
          <a:bodyPr>
            <a:normAutofit lnSpcReduction="10000"/>
          </a:bodyPr>
          <a:lstStyle/>
          <a:p>
            <a:r>
              <a:rPr lang="en-GB"/>
              <a:t>Ensuring a steady and assured start to inspections</a:t>
            </a:r>
          </a:p>
        </p:txBody>
      </p:sp>
      <p:sp>
        <p:nvSpPr>
          <p:cNvPr id="3" name="Text Placeholder 2">
            <a:extLst>
              <a:ext uri="{FF2B5EF4-FFF2-40B4-BE49-F238E27FC236}">
                <a16:creationId xmlns:a16="http://schemas.microsoft.com/office/drawing/2014/main" id="{B027445C-5DB7-2EAC-64FB-E2EFF71DE704}"/>
              </a:ext>
            </a:extLst>
          </p:cNvPr>
          <p:cNvSpPr>
            <a:spLocks noGrp="1"/>
          </p:cNvSpPr>
          <p:nvPr>
            <p:ph type="body" sz="quarter" idx="12"/>
          </p:nvPr>
        </p:nvSpPr>
        <p:spPr/>
        <p:txBody>
          <a:bodyPr vert="horz" lIns="91440" tIns="45720" rIns="91440" bIns="45720" rtlCol="0" anchor="t">
            <a:normAutofit/>
          </a:bodyPr>
          <a:lstStyle/>
          <a:p>
            <a:pPr>
              <a:lnSpc>
                <a:spcPct val="100000"/>
              </a:lnSpc>
            </a:pPr>
            <a:r>
              <a:rPr lang="en-GB">
                <a:latin typeface="Tahoma"/>
                <a:ea typeface="Tahoma"/>
                <a:cs typeface="Tahoma"/>
              </a:rPr>
              <a:t>During this time, all requests for an inspection deferral will be reviewed by Ofsted’s Deputy Chief Inspector.</a:t>
            </a:r>
          </a:p>
          <a:p>
            <a:pPr>
              <a:lnSpc>
                <a:spcPct val="100000"/>
              </a:lnSpc>
            </a:pPr>
            <a:r>
              <a:rPr lang="en-GB">
                <a:latin typeface="Tahoma"/>
                <a:ea typeface="Tahoma"/>
                <a:cs typeface="Tahoma"/>
              </a:rPr>
              <a:t>Telephone helpline will be open before, during and after an inspection.</a:t>
            </a:r>
          </a:p>
          <a:p>
            <a:pPr marL="228600" marR="0" lvl="0" indent="-228600" algn="l"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GB" sz="2400" b="0" i="0" u="none" strike="noStrike" kern="1200" cap="none" spc="0" normalizeH="0" baseline="0" noProof="0">
                <a:ln>
                  <a:noFill/>
                </a:ln>
                <a:solidFill>
                  <a:srgbClr val="170C59"/>
                </a:solidFill>
                <a:effectLst/>
                <a:uLnTx/>
                <a:uFillTx/>
                <a:latin typeface="Tahoma"/>
                <a:ea typeface="Tahoma"/>
                <a:cs typeface="Tahoma"/>
              </a:rPr>
              <a:t>No routine inspections in the week before Christmas to allow for further training.</a:t>
            </a:r>
          </a:p>
          <a:p>
            <a:pPr marL="0" indent="0">
              <a:lnSpc>
                <a:spcPct val="100000"/>
              </a:lnSpc>
              <a:spcBef>
                <a:spcPts val="600"/>
              </a:spcBef>
              <a:buSzPct val="140000"/>
              <a:buNone/>
            </a:pPr>
            <a:endParaRPr lang="en-GB" altLang="en-US">
              <a:latin typeface="Tahoma"/>
              <a:ea typeface="Tahoma"/>
              <a:cs typeface="Tahoma"/>
            </a:endParaRPr>
          </a:p>
        </p:txBody>
      </p:sp>
    </p:spTree>
    <p:extLst>
      <p:ext uri="{BB962C8B-B14F-4D97-AF65-F5344CB8AC3E}">
        <p14:creationId xmlns:p14="http://schemas.microsoft.com/office/powerpoint/2010/main" val="3022141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ACCC8-AC63-FFC5-0BE2-E7EF466EC7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934C5B-5D33-2DF3-9370-DA5E67037856}"/>
              </a:ext>
            </a:extLst>
          </p:cNvPr>
          <p:cNvSpPr>
            <a:spLocks noGrp="1"/>
          </p:cNvSpPr>
          <p:nvPr>
            <p:ph type="body" sz="quarter" idx="10"/>
          </p:nvPr>
        </p:nvSpPr>
        <p:spPr/>
        <p:txBody>
          <a:bodyPr/>
          <a:lstStyle/>
          <a:p>
            <a:r>
              <a:rPr lang="en-GB"/>
              <a:t>Measuring impact</a:t>
            </a:r>
          </a:p>
        </p:txBody>
      </p:sp>
    </p:spTree>
    <p:extLst>
      <p:ext uri="{BB962C8B-B14F-4D97-AF65-F5344CB8AC3E}">
        <p14:creationId xmlns:p14="http://schemas.microsoft.com/office/powerpoint/2010/main" val="355706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A10E8-C140-683E-6069-717667F10110}"/>
              </a:ext>
            </a:extLst>
          </p:cNvPr>
          <p:cNvSpPr>
            <a:spLocks noGrp="1"/>
          </p:cNvSpPr>
          <p:nvPr>
            <p:ph type="body" sz="quarter" idx="11"/>
          </p:nvPr>
        </p:nvSpPr>
        <p:spPr>
          <a:xfrm>
            <a:off x="4041628" y="1355834"/>
            <a:ext cx="5979259" cy="914400"/>
          </a:xfrm>
        </p:spPr>
        <p:txBody>
          <a:bodyPr/>
          <a:lstStyle/>
          <a:p>
            <a:r>
              <a:rPr lang="en-GB"/>
              <a:t>Programme of evaluation</a:t>
            </a:r>
          </a:p>
        </p:txBody>
      </p:sp>
      <p:sp>
        <p:nvSpPr>
          <p:cNvPr id="3" name="Text Placeholder 2">
            <a:extLst>
              <a:ext uri="{FF2B5EF4-FFF2-40B4-BE49-F238E27FC236}">
                <a16:creationId xmlns:a16="http://schemas.microsoft.com/office/drawing/2014/main" id="{FBE14987-3D70-17D0-C8CF-B0564A2BA237}"/>
              </a:ext>
            </a:extLst>
          </p:cNvPr>
          <p:cNvSpPr>
            <a:spLocks noGrp="1"/>
          </p:cNvSpPr>
          <p:nvPr>
            <p:ph type="body" sz="quarter" idx="12"/>
          </p:nvPr>
        </p:nvSpPr>
        <p:spPr>
          <a:xfrm>
            <a:off x="4041141" y="2587245"/>
            <a:ext cx="6796747" cy="3493721"/>
          </a:xfrm>
        </p:spPr>
        <p:txBody>
          <a:bodyPr vert="horz" lIns="91440" tIns="45720" rIns="91440" bIns="45720" rtlCol="0" anchor="t">
            <a:normAutofit/>
          </a:bodyPr>
          <a:lstStyle/>
          <a:p>
            <a:pPr fontAlgn="ctr">
              <a:lnSpc>
                <a:spcPct val="100000"/>
              </a:lnSpc>
              <a:spcBef>
                <a:spcPts val="600"/>
              </a:spcBef>
            </a:pPr>
            <a:r>
              <a:rPr lang="en-GB">
                <a:latin typeface="Tahoma"/>
                <a:ea typeface="Tahoma"/>
                <a:cs typeface="Tahoma"/>
              </a:rPr>
              <a:t>An </a:t>
            </a:r>
            <a:r>
              <a:rPr lang="en-GB" b="1">
                <a:latin typeface="Tahoma"/>
                <a:ea typeface="Tahoma"/>
                <a:cs typeface="Tahoma"/>
              </a:rPr>
              <a:t>externally commissioned evaluation </a:t>
            </a:r>
            <a:r>
              <a:rPr lang="en-GB">
                <a:latin typeface="Tahoma"/>
                <a:ea typeface="Tahoma"/>
                <a:cs typeface="Tahoma"/>
              </a:rPr>
              <a:t>of the renewed inspection framework. </a:t>
            </a:r>
          </a:p>
          <a:p>
            <a:pPr fontAlgn="ctr">
              <a:lnSpc>
                <a:spcPct val="100000"/>
              </a:lnSpc>
              <a:spcBef>
                <a:spcPts val="600"/>
              </a:spcBef>
            </a:pPr>
            <a:r>
              <a:rPr lang="en-GB" b="1">
                <a:latin typeface="Tahoma"/>
                <a:ea typeface="Tahoma"/>
                <a:cs typeface="Tahoma"/>
              </a:rPr>
              <a:t>Engagement with stakeholders </a:t>
            </a:r>
            <a:r>
              <a:rPr lang="en-GB">
                <a:latin typeface="Tahoma"/>
                <a:ea typeface="Tahoma"/>
                <a:cs typeface="Tahoma"/>
              </a:rPr>
              <a:t>about the implementation of the framework.</a:t>
            </a:r>
          </a:p>
          <a:p>
            <a:endParaRPr lang="en-GB" sz="2000"/>
          </a:p>
        </p:txBody>
      </p:sp>
      <p:pic>
        <p:nvPicPr>
          <p:cNvPr id="11" name="Picture Placeholder 10" descr="A group of kids playing with football balls&#10;&#10;AI-generated content may be incorrect.">
            <a:extLst>
              <a:ext uri="{FF2B5EF4-FFF2-40B4-BE49-F238E27FC236}">
                <a16:creationId xmlns:a16="http://schemas.microsoft.com/office/drawing/2014/main" id="{5A1FB8B2-9856-7AC3-ED09-FE20C5D36325}"/>
              </a:ext>
            </a:extLst>
          </p:cNvPr>
          <p:cNvPicPr>
            <a:picLocks noGrp="1" noChangeAspect="1"/>
          </p:cNvPicPr>
          <p:nvPr>
            <p:ph type="pic" sz="quarter" idx="13"/>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3890" b="-935"/>
          <a:stretch>
            <a:fillRect/>
          </a:stretch>
        </p:blipFill>
        <p:spPr>
          <a:xfrm>
            <a:off x="-1438801" y="1194160"/>
            <a:ext cx="4554000" cy="4554000"/>
          </a:xfrm>
        </p:spPr>
      </p:pic>
    </p:spTree>
    <p:extLst>
      <p:ext uri="{BB962C8B-B14F-4D97-AF65-F5344CB8AC3E}">
        <p14:creationId xmlns:p14="http://schemas.microsoft.com/office/powerpoint/2010/main" val="175726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4BD7BD6E-B942-D798-C04E-09C14700578D}"/>
              </a:ext>
            </a:extLst>
          </p:cNvPr>
          <p:cNvSpPr>
            <a:spLocks noGrp="1"/>
          </p:cNvSpPr>
          <p:nvPr>
            <p:ph type="body" sz="quarter" idx="11"/>
          </p:nvPr>
        </p:nvSpPr>
        <p:spPr>
          <a:xfrm>
            <a:off x="4716392" y="1630642"/>
            <a:ext cx="6274209" cy="914400"/>
          </a:xfrm>
        </p:spPr>
        <p:txBody>
          <a:bodyPr vert="horz" lIns="91440" tIns="45720" rIns="91440" bIns="45720" rtlCol="0" anchor="t">
            <a:noAutofit/>
          </a:bodyPr>
          <a:lstStyle/>
          <a:p>
            <a:pPr>
              <a:lnSpc>
                <a:spcPct val="100000"/>
              </a:lnSpc>
              <a:spcBef>
                <a:spcPts val="600"/>
              </a:spcBef>
            </a:pPr>
            <a:r>
              <a:rPr lang="en-US" sz="2800">
                <a:latin typeface="Tahoma"/>
                <a:ea typeface="Tahoma"/>
                <a:cs typeface="Tahoma"/>
              </a:rPr>
              <a:t>Collectively, we want to achieve:</a:t>
            </a:r>
          </a:p>
        </p:txBody>
      </p:sp>
      <p:sp>
        <p:nvSpPr>
          <p:cNvPr id="8" name="Text Placeholder 2">
            <a:extLst>
              <a:ext uri="{FF2B5EF4-FFF2-40B4-BE49-F238E27FC236}">
                <a16:creationId xmlns:a16="http://schemas.microsoft.com/office/drawing/2014/main" id="{74280433-4837-AB17-D761-5B929BAD6225}"/>
              </a:ext>
            </a:extLst>
          </p:cNvPr>
          <p:cNvSpPr>
            <a:spLocks noGrp="1"/>
          </p:cNvSpPr>
          <p:nvPr>
            <p:ph type="body" sz="quarter" idx="12"/>
          </p:nvPr>
        </p:nvSpPr>
        <p:spPr>
          <a:xfrm>
            <a:off x="4716392" y="2545042"/>
            <a:ext cx="7024504" cy="3493721"/>
          </a:xfrm>
        </p:spPr>
        <p:txBody>
          <a:bodyPr lIns="91440" tIns="45720" rIns="91440" bIns="45720" anchor="t"/>
          <a:lstStyle/>
          <a:p>
            <a:pPr marL="175895" indent="-175895">
              <a:lnSpc>
                <a:spcPct val="100000"/>
              </a:lnSpc>
              <a:spcBef>
                <a:spcPts val="1200"/>
              </a:spcBef>
              <a:buFont typeface="Wingdings" panose="020B0604020202020204" pitchFamily="34" charset="0"/>
              <a:buChar char="§"/>
            </a:pPr>
            <a:r>
              <a:rPr lang="en-US" sz="2000">
                <a:latin typeface="Tahoma"/>
                <a:ea typeface="Tahoma"/>
                <a:cs typeface="Tahoma"/>
              </a:rPr>
              <a:t>high-quality, inclusive education for every child</a:t>
            </a:r>
          </a:p>
          <a:p>
            <a:pPr marL="175895" indent="-175895">
              <a:lnSpc>
                <a:spcPct val="100000"/>
              </a:lnSpc>
              <a:spcBef>
                <a:spcPts val="1200"/>
              </a:spcBef>
              <a:buFont typeface="Wingdings" panose="020B0604020202020204" pitchFamily="34" charset="0"/>
              <a:buChar char="§"/>
            </a:pPr>
            <a:r>
              <a:rPr lang="en-US" sz="2000">
                <a:latin typeface="Tahoma"/>
                <a:ea typeface="Tahoma"/>
                <a:cs typeface="Tahoma"/>
              </a:rPr>
              <a:t>great outcomes for every child, including for those who are disadvantaged, those with SEND, those known, or previously known to children’s social care and those who face other barriers to their learning and/or well-being</a:t>
            </a:r>
          </a:p>
          <a:p>
            <a:pPr marL="175895" indent="-175895">
              <a:lnSpc>
                <a:spcPct val="100000"/>
              </a:lnSpc>
              <a:spcBef>
                <a:spcPts val="1200"/>
              </a:spcBef>
              <a:buFont typeface="Wingdings" panose="020B0604020202020204" pitchFamily="34" charset="0"/>
              <a:buChar char="§"/>
            </a:pPr>
            <a:r>
              <a:rPr lang="en-US" sz="2000">
                <a:latin typeface="Tahoma"/>
                <a:ea typeface="Tahoma"/>
                <a:cs typeface="Tahoma"/>
              </a:rPr>
              <a:t>better information for parents</a:t>
            </a:r>
          </a:p>
          <a:p>
            <a:pPr marL="175895" indent="-175895">
              <a:lnSpc>
                <a:spcPct val="100000"/>
              </a:lnSpc>
              <a:spcBef>
                <a:spcPts val="1200"/>
              </a:spcBef>
              <a:buFont typeface="Wingdings" panose="020B0604020202020204" pitchFamily="34" charset="0"/>
              <a:buChar char="§"/>
            </a:pPr>
            <a:r>
              <a:rPr lang="en-US" sz="2000">
                <a:latin typeface="Tahoma"/>
                <a:ea typeface="Tahoma"/>
                <a:cs typeface="Tahoma"/>
              </a:rPr>
              <a:t>a collaborative and transparent approach to inspection</a:t>
            </a:r>
          </a:p>
          <a:p>
            <a:pPr marL="175895" indent="-175895">
              <a:lnSpc>
                <a:spcPct val="100000"/>
              </a:lnSpc>
              <a:spcBef>
                <a:spcPts val="1200"/>
              </a:spcBef>
              <a:buFont typeface="Wingdings" panose="020B0604020202020204" pitchFamily="34" charset="0"/>
              <a:buChar char="§"/>
            </a:pPr>
            <a:r>
              <a:rPr lang="en-US" sz="2000">
                <a:latin typeface="Tahoma"/>
                <a:ea typeface="Tahoma"/>
                <a:cs typeface="Tahoma"/>
              </a:rPr>
              <a:t>high and rising standards of education and care.</a:t>
            </a:r>
          </a:p>
          <a:p>
            <a:pPr marL="0" indent="0">
              <a:lnSpc>
                <a:spcPct val="100000"/>
              </a:lnSpc>
              <a:spcBef>
                <a:spcPts val="1200"/>
              </a:spcBef>
              <a:buNone/>
            </a:pPr>
            <a:endParaRPr lang="en-US" sz="2000">
              <a:latin typeface="Tahoma"/>
              <a:ea typeface="Tahoma"/>
              <a:cs typeface="Tahoma"/>
            </a:endParaRPr>
          </a:p>
          <a:p>
            <a:endParaRPr lang="en-GB" sz="2000"/>
          </a:p>
        </p:txBody>
      </p:sp>
      <p:pic>
        <p:nvPicPr>
          <p:cNvPr id="6" name="Picture Placeholder 5" descr="A group of children in a classroom&#10;&#10;Description automatically generated">
            <a:extLst>
              <a:ext uri="{FF2B5EF4-FFF2-40B4-BE49-F238E27FC236}">
                <a16:creationId xmlns:a16="http://schemas.microsoft.com/office/drawing/2014/main" id="{F7007710-FDDA-AF35-0897-CB2D9654FCAE}"/>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915686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2B4F2-5207-9758-1962-10C2D8A5CB94}"/>
              </a:ext>
            </a:extLst>
          </p:cNvPr>
          <p:cNvSpPr/>
          <p:nvPr/>
        </p:nvSpPr>
        <p:spPr>
          <a:xfrm>
            <a:off x="6234545" y="308758"/>
            <a:ext cx="3479471" cy="1270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7215DF14-94F9-3758-7D9E-ABF214FD3AD6}"/>
              </a:ext>
            </a:extLst>
          </p:cNvPr>
          <p:cNvSpPr>
            <a:spLocks noGrp="1"/>
          </p:cNvSpPr>
          <p:nvPr>
            <p:ph type="body" sz="quarter" idx="11"/>
          </p:nvPr>
        </p:nvSpPr>
        <p:spPr>
          <a:xfrm>
            <a:off x="5283893" y="1232138"/>
            <a:ext cx="6908107" cy="914400"/>
          </a:xfrm>
        </p:spPr>
        <p:txBody>
          <a:bodyPr lIns="91440" tIns="45720" rIns="91440" bIns="45720" anchor="t">
            <a:normAutofit lnSpcReduction="10000"/>
          </a:bodyPr>
          <a:lstStyle/>
          <a:p>
            <a:r>
              <a:rPr lang="en-GB">
                <a:latin typeface="Tahoma"/>
                <a:ea typeface="Tahoma"/>
                <a:cs typeface="Tahoma"/>
              </a:rPr>
              <a:t>Resources and further information</a:t>
            </a:r>
            <a:endParaRPr lang="en-US"/>
          </a:p>
        </p:txBody>
      </p:sp>
      <p:sp>
        <p:nvSpPr>
          <p:cNvPr id="5" name="Text Placeholder 4">
            <a:extLst>
              <a:ext uri="{FF2B5EF4-FFF2-40B4-BE49-F238E27FC236}">
                <a16:creationId xmlns:a16="http://schemas.microsoft.com/office/drawing/2014/main" id="{B10D0171-7349-A0C6-24FA-FEF053E10CE8}"/>
              </a:ext>
            </a:extLst>
          </p:cNvPr>
          <p:cNvSpPr>
            <a:spLocks noGrp="1"/>
          </p:cNvSpPr>
          <p:nvPr>
            <p:ph type="body" sz="quarter" idx="12"/>
          </p:nvPr>
        </p:nvSpPr>
        <p:spPr>
          <a:xfrm>
            <a:off x="5283893" y="2318260"/>
            <a:ext cx="6570056" cy="3493721"/>
          </a:xfrm>
        </p:spPr>
        <p:txBody>
          <a:bodyPr lIns="91440" tIns="45720" rIns="91440" bIns="45720" anchor="t">
            <a:noAutofit/>
          </a:bodyPr>
          <a:lstStyle/>
          <a:p>
            <a:r>
              <a:rPr lang="en-GB" sz="1800">
                <a:latin typeface="Tahoma"/>
                <a:ea typeface="Tahoma"/>
                <a:cs typeface="Tahoma"/>
              </a:rPr>
              <a:t>Formal response to consultation</a:t>
            </a:r>
          </a:p>
          <a:p>
            <a:r>
              <a:rPr lang="en-GB" sz="1800">
                <a:latin typeface="Tahoma"/>
                <a:ea typeface="Tahoma"/>
                <a:cs typeface="Tahoma"/>
              </a:rPr>
              <a:t>Toolkits for:</a:t>
            </a:r>
          </a:p>
          <a:p>
            <a:pPr marL="685800" lvl="2">
              <a:spcBef>
                <a:spcPts val="1000"/>
              </a:spcBef>
            </a:pPr>
            <a:r>
              <a:rPr lang="en-GB" sz="1800">
                <a:latin typeface="Tahoma"/>
                <a:ea typeface="Tahoma"/>
                <a:cs typeface="Tahoma"/>
              </a:rPr>
              <a:t>early years</a:t>
            </a:r>
          </a:p>
          <a:p>
            <a:pPr marL="685800" lvl="2">
              <a:spcBef>
                <a:spcPts val="1000"/>
              </a:spcBef>
            </a:pPr>
            <a:r>
              <a:rPr lang="en-GB" sz="1800">
                <a:latin typeface="Tahoma"/>
                <a:ea typeface="Tahoma"/>
                <a:cs typeface="Tahoma"/>
              </a:rPr>
              <a:t>Schools</a:t>
            </a:r>
          </a:p>
          <a:p>
            <a:pPr marL="685800" lvl="2">
              <a:spcBef>
                <a:spcPts val="1000"/>
              </a:spcBef>
            </a:pPr>
            <a:r>
              <a:rPr lang="en-GB" sz="1800">
                <a:latin typeface="Tahoma"/>
                <a:ea typeface="Tahoma"/>
                <a:cs typeface="Tahoma"/>
              </a:rPr>
              <a:t>Further education and skills</a:t>
            </a:r>
          </a:p>
          <a:p>
            <a:pPr marL="685800" lvl="2">
              <a:spcBef>
                <a:spcPts val="1000"/>
              </a:spcBef>
            </a:pPr>
            <a:r>
              <a:rPr lang="en-GB" sz="1800">
                <a:latin typeface="Tahoma"/>
                <a:ea typeface="Tahoma"/>
                <a:cs typeface="Tahoma"/>
              </a:rPr>
              <a:t>Initial teacher education</a:t>
            </a:r>
          </a:p>
          <a:p>
            <a:r>
              <a:rPr lang="en-GB" sz="1800">
                <a:latin typeface="Tahoma"/>
                <a:ea typeface="Tahoma"/>
                <a:cs typeface="Tahoma"/>
              </a:rPr>
              <a:t>Supporting research and evidence</a:t>
            </a:r>
          </a:p>
          <a:p>
            <a:endParaRPr lang="en-GB" sz="1800">
              <a:latin typeface="Tahoma"/>
              <a:ea typeface="Tahoma"/>
              <a:cs typeface="Tahoma"/>
            </a:endParaRPr>
          </a:p>
          <a:p>
            <a:endParaRPr lang="en-GB" sz="1800">
              <a:latin typeface="Tahoma"/>
              <a:ea typeface="Tahoma"/>
              <a:cs typeface="Tahoma"/>
            </a:endParaRPr>
          </a:p>
          <a:p>
            <a:endParaRPr lang="en-GB" sz="1800"/>
          </a:p>
          <a:p>
            <a:pPr marL="0" indent="0">
              <a:buNone/>
            </a:pPr>
            <a:r>
              <a:rPr lang="en-GB" sz="2800" b="1">
                <a:latin typeface="Tahoma"/>
                <a:ea typeface="Tahoma"/>
                <a:cs typeface="Tahoma"/>
              </a:rPr>
              <a:t>www.gov.uk/ofsted</a:t>
            </a:r>
            <a:endParaRPr lang="en-GB" sz="2800" b="1"/>
          </a:p>
          <a:p>
            <a:pPr marL="0" indent="0" algn="l">
              <a:buNone/>
            </a:pPr>
            <a:br>
              <a:rPr lang="en-GB" sz="1800" b="0" i="0">
                <a:effectLst/>
              </a:rPr>
            </a:br>
            <a:endParaRPr lang="en-GB" sz="1800" b="0" i="0">
              <a:effectLst/>
            </a:endParaRPr>
          </a:p>
        </p:txBody>
      </p:sp>
      <p:grpSp>
        <p:nvGrpSpPr>
          <p:cNvPr id="16" name="Group 15">
            <a:extLst>
              <a:ext uri="{FF2B5EF4-FFF2-40B4-BE49-F238E27FC236}">
                <a16:creationId xmlns:a16="http://schemas.microsoft.com/office/drawing/2014/main" id="{78EF228A-B382-D99F-0BAB-466B5532BC2D}"/>
              </a:ext>
            </a:extLst>
          </p:cNvPr>
          <p:cNvGrpSpPr/>
          <p:nvPr/>
        </p:nvGrpSpPr>
        <p:grpSpPr>
          <a:xfrm>
            <a:off x="541895" y="318258"/>
            <a:ext cx="4150180" cy="8078652"/>
            <a:chOff x="541895" y="318258"/>
            <a:chExt cx="4150180" cy="8078652"/>
          </a:xfrm>
        </p:grpSpPr>
        <p:grpSp>
          <p:nvGrpSpPr>
            <p:cNvPr id="15" name="Group 14">
              <a:extLst>
                <a:ext uri="{FF2B5EF4-FFF2-40B4-BE49-F238E27FC236}">
                  <a16:creationId xmlns:a16="http://schemas.microsoft.com/office/drawing/2014/main" id="{DAAA497F-8E86-EE4E-1AA8-36704317281C}"/>
                </a:ext>
              </a:extLst>
            </p:cNvPr>
            <p:cNvGrpSpPr/>
            <p:nvPr/>
          </p:nvGrpSpPr>
          <p:grpSpPr>
            <a:xfrm>
              <a:off x="541895" y="318258"/>
              <a:ext cx="4150180" cy="8078652"/>
              <a:chOff x="541895" y="318258"/>
              <a:chExt cx="4150180" cy="8078652"/>
            </a:xfrm>
          </p:grpSpPr>
          <p:grpSp>
            <p:nvGrpSpPr>
              <p:cNvPr id="14" name="Group 13">
                <a:extLst>
                  <a:ext uri="{FF2B5EF4-FFF2-40B4-BE49-F238E27FC236}">
                    <a16:creationId xmlns:a16="http://schemas.microsoft.com/office/drawing/2014/main" id="{7EA8AB78-1E4E-137E-C68B-DB071DFAB505}"/>
                  </a:ext>
                </a:extLst>
              </p:cNvPr>
              <p:cNvGrpSpPr/>
              <p:nvPr/>
            </p:nvGrpSpPr>
            <p:grpSpPr>
              <a:xfrm>
                <a:off x="541895" y="318258"/>
                <a:ext cx="4150180" cy="8078652"/>
                <a:chOff x="541895" y="318258"/>
                <a:chExt cx="4150180" cy="8078652"/>
              </a:xfrm>
            </p:grpSpPr>
            <p:pic>
              <p:nvPicPr>
                <p:cNvPr id="10" name="Picture 9">
                  <a:extLst>
                    <a:ext uri="{FF2B5EF4-FFF2-40B4-BE49-F238E27FC236}">
                      <a16:creationId xmlns:a16="http://schemas.microsoft.com/office/drawing/2014/main" id="{BE1D2BEE-6FCE-E295-7001-053BEAF013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895" y="318258"/>
                  <a:ext cx="4150180" cy="8078652"/>
                </a:xfrm>
                <a:prstGeom prst="rect">
                  <a:avLst/>
                </a:prstGeom>
                <a:effectLst>
                  <a:outerShdw blurRad="1270000" algn="ctr" rotWithShape="0">
                    <a:prstClr val="black">
                      <a:alpha val="43000"/>
                    </a:prstClr>
                  </a:outerShdw>
                </a:effectLst>
              </p:spPr>
            </p:pic>
            <p:pic>
              <p:nvPicPr>
                <p:cNvPr id="11" name="Picture 2">
                  <a:extLst>
                    <a:ext uri="{FF2B5EF4-FFF2-40B4-BE49-F238E27FC236}">
                      <a16:creationId xmlns:a16="http://schemas.microsoft.com/office/drawing/2014/main" id="{0B0547A0-F41F-7D3E-826F-6916639E9FD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p:blipFill>
              <p:spPr>
                <a:xfrm>
                  <a:off x="960386" y="718442"/>
                  <a:ext cx="3351248" cy="7278284"/>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p:spPr>
            </p:pic>
            <p:sp>
              <p:nvSpPr>
                <p:cNvPr id="13" name="TextBox 12">
                  <a:extLst>
                    <a:ext uri="{FF2B5EF4-FFF2-40B4-BE49-F238E27FC236}">
                      <a16:creationId xmlns:a16="http://schemas.microsoft.com/office/drawing/2014/main" id="{93332A12-B9C0-70B9-F40E-950CC394815F}"/>
                    </a:ext>
                  </a:extLst>
                </p:cNvPr>
                <p:cNvSpPr txBox="1"/>
                <p:nvPr/>
              </p:nvSpPr>
              <p:spPr>
                <a:xfrm>
                  <a:off x="1739117" y="1458506"/>
                  <a:ext cx="1793787" cy="461665"/>
                </a:xfrm>
                <a:prstGeom prst="rect">
                  <a:avLst/>
                </a:prstGeom>
                <a:noFill/>
              </p:spPr>
              <p:txBody>
                <a:bodyPr wrap="square" rtlCol="0">
                  <a:spAutoFit/>
                </a:bodyPr>
                <a:lstStyle/>
                <a:p>
                  <a:pPr algn="ctr"/>
                  <a:r>
                    <a:rPr lang="en-GB" sz="2400">
                      <a:solidFill>
                        <a:schemeClr val="bg1"/>
                      </a:solidFill>
                      <a:latin typeface="Tahoma" panose="020B0604030504040204" pitchFamily="34" charset="0"/>
                      <a:ea typeface="Tahoma" panose="020B0604030504040204" pitchFamily="34" charset="0"/>
                      <a:cs typeface="Tahoma" panose="020B0604030504040204" pitchFamily="34" charset="0"/>
                    </a:rPr>
                    <a:t>SCAN ME</a:t>
                  </a:r>
                </a:p>
              </p:txBody>
            </p:sp>
          </p:grpSp>
          <p:sp>
            <p:nvSpPr>
              <p:cNvPr id="12" name="Rectangle: Rounded Corners 11">
                <a:extLst>
                  <a:ext uri="{FF2B5EF4-FFF2-40B4-BE49-F238E27FC236}">
                    <a16:creationId xmlns:a16="http://schemas.microsoft.com/office/drawing/2014/main" id="{9E7322F7-D0BF-65AE-0680-0B317120A26E}"/>
                  </a:ext>
                </a:extLst>
              </p:cNvPr>
              <p:cNvSpPr/>
              <p:nvPr/>
            </p:nvSpPr>
            <p:spPr>
              <a:xfrm>
                <a:off x="1533179" y="1337736"/>
                <a:ext cx="2147627" cy="703206"/>
              </a:xfrm>
              <a:prstGeom prst="roundRect">
                <a:avLst>
                  <a:gd name="adj" fmla="val 50000"/>
                </a:avLst>
              </a:prstGeom>
              <a:solidFill>
                <a:srgbClr val="170C59"/>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latin typeface="Tahoma" panose="020B0604030504040204" pitchFamily="34" charset="0"/>
                    <a:ea typeface="Tahoma" panose="020B0604030504040204" pitchFamily="34" charset="0"/>
                    <a:cs typeface="Tahoma" panose="020B0604030504040204" pitchFamily="34" charset="0"/>
                  </a:rPr>
                  <a:t>Scan me</a:t>
                </a:r>
              </a:p>
            </p:txBody>
          </p:sp>
        </p:grpSp>
        <p:sp>
          <p:nvSpPr>
            <p:cNvPr id="8" name="Rectangle 7">
              <a:extLst>
                <a:ext uri="{FF2B5EF4-FFF2-40B4-BE49-F238E27FC236}">
                  <a16:creationId xmlns:a16="http://schemas.microsoft.com/office/drawing/2014/main" id="{1353AE2C-08EC-FC30-1D95-BF09CDFF40A5}"/>
                </a:ext>
              </a:extLst>
            </p:cNvPr>
            <p:cNvSpPr/>
            <p:nvPr/>
          </p:nvSpPr>
          <p:spPr>
            <a:xfrm>
              <a:off x="1069354" y="2504048"/>
              <a:ext cx="3133312" cy="33079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qr code with many black squares&#10;&#10;AI-generated content may be incorrect.">
              <a:extLst>
                <a:ext uri="{FF2B5EF4-FFF2-40B4-BE49-F238E27FC236}">
                  <a16:creationId xmlns:a16="http://schemas.microsoft.com/office/drawing/2014/main" id="{5F4A372F-4273-C8FF-54A9-1456C671B76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60094" y="2721507"/>
              <a:ext cx="2693796" cy="2687226"/>
            </a:xfrm>
            <a:prstGeom prst="rect">
              <a:avLst/>
            </a:prstGeom>
          </p:spPr>
        </p:pic>
      </p:grpSp>
    </p:spTree>
    <p:extLst>
      <p:ext uri="{BB962C8B-B14F-4D97-AF65-F5344CB8AC3E}">
        <p14:creationId xmlns:p14="http://schemas.microsoft.com/office/powerpoint/2010/main" val="1567744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D25F1-4815-96D6-F4BF-0E76873CEA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1C4655-BA65-9F77-07CC-BB1EA971ACE0}"/>
              </a:ext>
            </a:extLst>
          </p:cNvPr>
          <p:cNvSpPr>
            <a:spLocks noGrp="1"/>
          </p:cNvSpPr>
          <p:nvPr>
            <p:ph type="body" sz="quarter" idx="10"/>
          </p:nvPr>
        </p:nvSpPr>
        <p:spPr/>
        <p:txBody>
          <a:bodyPr/>
          <a:lstStyle/>
          <a:p>
            <a:r>
              <a:rPr lang="en-GB"/>
              <a:t>Questions</a:t>
            </a:r>
          </a:p>
        </p:txBody>
      </p:sp>
    </p:spTree>
    <p:extLst>
      <p:ext uri="{BB962C8B-B14F-4D97-AF65-F5344CB8AC3E}">
        <p14:creationId xmlns:p14="http://schemas.microsoft.com/office/powerpoint/2010/main" val="3597332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54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92B2EA-B307-2076-BF85-B8A3F7F05A8C}"/>
              </a:ext>
            </a:extLst>
          </p:cNvPr>
          <p:cNvSpPr>
            <a:spLocks noGrp="1"/>
          </p:cNvSpPr>
          <p:nvPr>
            <p:ph type="body" sz="quarter" idx="10"/>
          </p:nvPr>
        </p:nvSpPr>
        <p:spPr/>
        <p:txBody>
          <a:bodyPr/>
          <a:lstStyle/>
          <a:p>
            <a:r>
              <a:rPr lang="en-GB" sz="4000"/>
              <a:t>Our journey so far</a:t>
            </a:r>
          </a:p>
        </p:txBody>
      </p:sp>
    </p:spTree>
    <p:extLst>
      <p:ext uri="{BB962C8B-B14F-4D97-AF65-F5344CB8AC3E}">
        <p14:creationId xmlns:p14="http://schemas.microsoft.com/office/powerpoint/2010/main" val="142354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DBAD6-23F1-1CD9-7027-96625CFDF385}"/>
              </a:ext>
            </a:extLst>
          </p:cNvPr>
          <p:cNvSpPr>
            <a:spLocks noGrp="1"/>
          </p:cNvSpPr>
          <p:nvPr>
            <p:ph type="body" sz="quarter" idx="11"/>
          </p:nvPr>
        </p:nvSpPr>
        <p:spPr>
          <a:xfrm>
            <a:off x="2721600" y="1101322"/>
            <a:ext cx="6748800" cy="914400"/>
          </a:xfrm>
        </p:spPr>
        <p:txBody>
          <a:bodyPr>
            <a:normAutofit/>
          </a:bodyPr>
          <a:lstStyle/>
          <a:p>
            <a:pPr algn="ctr"/>
            <a:r>
              <a:rPr lang="en-GB"/>
              <a:t>The journey so far </a:t>
            </a:r>
          </a:p>
        </p:txBody>
      </p:sp>
      <p:sp>
        <p:nvSpPr>
          <p:cNvPr id="3" name="Text Placeholder 2">
            <a:extLst>
              <a:ext uri="{FF2B5EF4-FFF2-40B4-BE49-F238E27FC236}">
                <a16:creationId xmlns:a16="http://schemas.microsoft.com/office/drawing/2014/main" id="{7EB1DC60-BF88-6BED-CEB9-787DB932D318}"/>
              </a:ext>
            </a:extLst>
          </p:cNvPr>
          <p:cNvSpPr>
            <a:spLocks noGrp="1"/>
          </p:cNvSpPr>
          <p:nvPr>
            <p:ph type="body" sz="quarter" idx="12"/>
          </p:nvPr>
        </p:nvSpPr>
        <p:spPr/>
        <p:txBody>
          <a:bodyPr>
            <a:normAutofit/>
          </a:bodyPr>
          <a:lstStyle/>
          <a:p>
            <a:endParaRPr lang="en-GB"/>
          </a:p>
          <a:p>
            <a:endParaRPr lang="en-GB"/>
          </a:p>
        </p:txBody>
      </p:sp>
      <p:sp>
        <p:nvSpPr>
          <p:cNvPr id="4" name="TextBox 3">
            <a:extLst>
              <a:ext uri="{FF2B5EF4-FFF2-40B4-BE49-F238E27FC236}">
                <a16:creationId xmlns:a16="http://schemas.microsoft.com/office/drawing/2014/main" id="{390C9041-60E6-F828-CC6A-0414C47DADF9}"/>
              </a:ext>
            </a:extLst>
          </p:cNvPr>
          <p:cNvSpPr txBox="1"/>
          <p:nvPr/>
        </p:nvSpPr>
        <p:spPr>
          <a:xfrm>
            <a:off x="1844914" y="3856943"/>
            <a:ext cx="6778487" cy="923330"/>
          </a:xfrm>
          <a:prstGeom prst="rect">
            <a:avLst/>
          </a:prstGeom>
          <a:noFill/>
        </p:spPr>
        <p:txBody>
          <a:bodyPr wrap="square" rtlCol="0">
            <a:spAutoFit/>
          </a:bodyPr>
          <a:lstStyle/>
          <a:p>
            <a:pPr marL="342900" indent="-342900">
              <a:buAutoNum type="arabicPeriod"/>
            </a:pPr>
            <a:endParaRPr lang="en-GB"/>
          </a:p>
          <a:p>
            <a:pPr marL="342900" indent="-342900">
              <a:buAutoNum type="arabicPeriod"/>
            </a:pPr>
            <a:endParaRPr lang="en-GB"/>
          </a:p>
          <a:p>
            <a:pPr marL="342900" indent="-342900">
              <a:buAutoNum type="arabicPeriod"/>
            </a:pPr>
            <a:endParaRPr lang="en-GB"/>
          </a:p>
        </p:txBody>
      </p:sp>
      <p:sp>
        <p:nvSpPr>
          <p:cNvPr id="8" name="Teardrop 7"/>
          <p:cNvSpPr/>
          <p:nvPr/>
        </p:nvSpPr>
        <p:spPr>
          <a:xfrm rot="2700000">
            <a:off x="8875595" y="2447775"/>
            <a:ext cx="2047164" cy="2047164"/>
          </a:xfrm>
          <a:prstGeom prst="teardrop">
            <a:avLst/>
          </a:prstGeom>
          <a:solidFill>
            <a:srgbClr val="ED79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rot="2700000">
            <a:off x="6905199" y="2447779"/>
            <a:ext cx="2047164" cy="2047164"/>
          </a:xfrm>
          <a:prstGeom prst="teardrop">
            <a:avLst/>
          </a:prstGeom>
          <a:solidFill>
            <a:srgbClr val="8AB23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2700000">
            <a:off x="4951294" y="2447784"/>
            <a:ext cx="2047164" cy="2047164"/>
          </a:xfrm>
          <a:prstGeom prst="teardrop">
            <a:avLst/>
          </a:prstGeom>
          <a:solidFill>
            <a:srgbClr val="9B5BA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00000">
            <a:off x="3027198" y="2447779"/>
            <a:ext cx="2047164" cy="2047164"/>
          </a:xfrm>
          <a:prstGeom prst="teardrop">
            <a:avLst/>
          </a:prstGeom>
          <a:solidFill>
            <a:srgbClr val="2092B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rot="2700000">
            <a:off x="1073293" y="2447784"/>
            <a:ext cx="2047164" cy="2047164"/>
          </a:xfrm>
          <a:prstGeom prst="teardrop">
            <a:avLst/>
          </a:prstGeom>
          <a:solidFill>
            <a:srgbClr val="00206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35178" y="3584690"/>
            <a:ext cx="1463924" cy="707886"/>
          </a:xfrm>
          <a:prstGeom prst="rect">
            <a:avLst/>
          </a:prstGeom>
        </p:spPr>
        <p:txBody>
          <a:bodyPr wrap="square" anchor="ctr">
            <a:spAutoFit/>
          </a:bodyPr>
          <a:lstStyle/>
          <a:p>
            <a:pPr lvl="0"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2024 Big Listen</a:t>
            </a:r>
          </a:p>
        </p:txBody>
      </p:sp>
      <p:sp>
        <p:nvSpPr>
          <p:cNvPr id="18" name="Rectangle 17"/>
          <p:cNvSpPr/>
          <p:nvPr/>
        </p:nvSpPr>
        <p:spPr>
          <a:xfrm>
            <a:off x="9167215" y="3509365"/>
            <a:ext cx="1594237" cy="707886"/>
          </a:xfrm>
          <a:prstGeom prst="rect">
            <a:avLst/>
          </a:prstGeom>
        </p:spPr>
        <p:txBody>
          <a:bodyPr wrap="square" anchor="ctr">
            <a:spAutoFit/>
          </a:bodyPr>
          <a:lstStyle/>
          <a:p>
            <a:pPr lvl="0"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Introducing change </a:t>
            </a:r>
          </a:p>
        </p:txBody>
      </p:sp>
      <p:sp>
        <p:nvSpPr>
          <p:cNvPr id="19" name="Rectangle 18"/>
          <p:cNvSpPr/>
          <p:nvPr/>
        </p:nvSpPr>
        <p:spPr>
          <a:xfrm>
            <a:off x="7100936" y="3509365"/>
            <a:ext cx="1664661" cy="707886"/>
          </a:xfrm>
          <a:prstGeom prst="rect">
            <a:avLst/>
          </a:prstGeom>
        </p:spPr>
        <p:txBody>
          <a:bodyPr wrap="square" anchor="ctr">
            <a:spAutoFit/>
          </a:bodyPr>
          <a:lstStyle/>
          <a:p>
            <a:pPr lvl="0"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Public Consultation</a:t>
            </a:r>
          </a:p>
        </p:txBody>
      </p:sp>
      <p:sp>
        <p:nvSpPr>
          <p:cNvPr id="20" name="Rectangle 19"/>
          <p:cNvSpPr/>
          <p:nvPr/>
        </p:nvSpPr>
        <p:spPr>
          <a:xfrm>
            <a:off x="5242914" y="3509365"/>
            <a:ext cx="1463924" cy="707886"/>
          </a:xfrm>
          <a:prstGeom prst="rect">
            <a:avLst/>
          </a:prstGeom>
        </p:spPr>
        <p:txBody>
          <a:bodyPr wrap="square" anchor="ctr">
            <a:spAutoFit/>
          </a:bodyPr>
          <a:lstStyle/>
          <a:p>
            <a:pPr lvl="0"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Taking action </a:t>
            </a:r>
          </a:p>
        </p:txBody>
      </p:sp>
      <p:sp>
        <p:nvSpPr>
          <p:cNvPr id="21" name="Rectangle 20"/>
          <p:cNvSpPr/>
          <p:nvPr/>
        </p:nvSpPr>
        <p:spPr>
          <a:xfrm>
            <a:off x="1364913" y="3509366"/>
            <a:ext cx="1463924" cy="707886"/>
          </a:xfrm>
          <a:prstGeom prst="rect">
            <a:avLst/>
          </a:prstGeom>
        </p:spPr>
        <p:txBody>
          <a:bodyPr wrap="square" anchor="ctr">
            <a:spAutoFit/>
          </a:bodyPr>
          <a:lstStyle/>
          <a:p>
            <a:pPr lvl="0"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The case for change </a:t>
            </a:r>
          </a:p>
        </p:txBody>
      </p:sp>
      <p:grpSp>
        <p:nvGrpSpPr>
          <p:cNvPr id="24" name="Group 23">
            <a:extLst>
              <a:ext uri="{FF2B5EF4-FFF2-40B4-BE49-F238E27FC236}">
                <a16:creationId xmlns:a16="http://schemas.microsoft.com/office/drawing/2014/main" id="{64A870C3-D93C-41E2-AF6B-41B6CC51BB72}"/>
              </a:ext>
            </a:extLst>
          </p:cNvPr>
          <p:cNvGrpSpPr/>
          <p:nvPr/>
        </p:nvGrpSpPr>
        <p:grpSpPr>
          <a:xfrm>
            <a:off x="5750139" y="2978680"/>
            <a:ext cx="476907" cy="476907"/>
            <a:chOff x="6371051" y="5735060"/>
            <a:chExt cx="550102" cy="550102"/>
          </a:xfrm>
          <a:solidFill>
            <a:schemeClr val="bg1"/>
          </a:solidFill>
        </p:grpSpPr>
        <p:sp>
          <p:nvSpPr>
            <p:cNvPr id="25" name="Freeform 389">
              <a:extLst>
                <a:ext uri="{FF2B5EF4-FFF2-40B4-BE49-F238E27FC236}">
                  <a16:creationId xmlns:a16="http://schemas.microsoft.com/office/drawing/2014/main" id="{57B0D04F-06B8-4B41-A67C-E8E62358EDD9}"/>
                </a:ext>
              </a:extLst>
            </p:cNvPr>
            <p:cNvSpPr>
              <a:spLocks noEditPoints="1"/>
            </p:cNvSpPr>
            <p:nvPr/>
          </p:nvSpPr>
          <p:spPr bwMode="auto">
            <a:xfrm>
              <a:off x="6371051" y="5735060"/>
              <a:ext cx="358762"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7" y="168"/>
                    <a:pt x="0" y="130"/>
                    <a:pt x="0" y="84"/>
                  </a:cubicBezTo>
                  <a:cubicBezTo>
                    <a:pt x="0" y="38"/>
                    <a:pt x="37"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5" y="160"/>
                    <a:pt x="160" y="126"/>
                    <a:pt x="160" y="84"/>
                  </a:cubicBezTo>
                  <a:cubicBezTo>
                    <a:pt x="160" y="42"/>
                    <a:pt x="125" y="8"/>
                    <a:pt x="8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390">
              <a:extLst>
                <a:ext uri="{FF2B5EF4-FFF2-40B4-BE49-F238E27FC236}">
                  <a16:creationId xmlns:a16="http://schemas.microsoft.com/office/drawing/2014/main" id="{83A063C3-0212-4493-BA98-7E41FCF2B8EF}"/>
                </a:ext>
              </a:extLst>
            </p:cNvPr>
            <p:cNvSpPr>
              <a:spLocks/>
            </p:cNvSpPr>
            <p:nvPr/>
          </p:nvSpPr>
          <p:spPr bwMode="auto">
            <a:xfrm>
              <a:off x="6661478" y="6028903"/>
              <a:ext cx="64919" cy="61502"/>
            </a:xfrm>
            <a:custGeom>
              <a:avLst/>
              <a:gdLst>
                <a:gd name="T0" fmla="*/ 15 w 19"/>
                <a:gd name="T1" fmla="*/ 18 h 18"/>
                <a:gd name="T2" fmla="*/ 0 w 19"/>
                <a:gd name="T3" fmla="*/ 3 h 18"/>
                <a:gd name="T4" fmla="*/ 4 w 19"/>
                <a:gd name="T5" fmla="*/ 0 h 18"/>
                <a:gd name="T6" fmla="*/ 19 w 19"/>
                <a:gd name="T7" fmla="*/ 15 h 18"/>
                <a:gd name="T8" fmla="*/ 15 w 19"/>
                <a:gd name="T9" fmla="*/ 18 h 18"/>
              </a:gdLst>
              <a:ahLst/>
              <a:cxnLst>
                <a:cxn ang="0">
                  <a:pos x="T0" y="T1"/>
                </a:cxn>
                <a:cxn ang="0">
                  <a:pos x="T2" y="T3"/>
                </a:cxn>
                <a:cxn ang="0">
                  <a:pos x="T4" y="T5"/>
                </a:cxn>
                <a:cxn ang="0">
                  <a:pos x="T6" y="T7"/>
                </a:cxn>
                <a:cxn ang="0">
                  <a:pos x="T8" y="T9"/>
                </a:cxn>
              </a:cxnLst>
              <a:rect l="0" t="0" r="r" b="b"/>
              <a:pathLst>
                <a:path w="19" h="18">
                  <a:moveTo>
                    <a:pt x="15" y="18"/>
                  </a:moveTo>
                  <a:lnTo>
                    <a:pt x="0" y="3"/>
                  </a:lnTo>
                  <a:lnTo>
                    <a:pt x="4" y="0"/>
                  </a:lnTo>
                  <a:lnTo>
                    <a:pt x="19" y="15"/>
                  </a:lnTo>
                  <a:lnTo>
                    <a:pt x="15"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391">
              <a:extLst>
                <a:ext uri="{FF2B5EF4-FFF2-40B4-BE49-F238E27FC236}">
                  <a16:creationId xmlns:a16="http://schemas.microsoft.com/office/drawing/2014/main" id="{27F0495E-A593-4AA8-92F6-64D4A8291642}"/>
                </a:ext>
              </a:extLst>
            </p:cNvPr>
            <p:cNvSpPr>
              <a:spLocks noEditPoints="1"/>
            </p:cNvSpPr>
            <p:nvPr/>
          </p:nvSpPr>
          <p:spPr bwMode="auto">
            <a:xfrm>
              <a:off x="6681978" y="6045987"/>
              <a:ext cx="239175" cy="239175"/>
            </a:xfrm>
            <a:custGeom>
              <a:avLst/>
              <a:gdLst>
                <a:gd name="T0" fmla="*/ 51 w 70"/>
                <a:gd name="T1" fmla="*/ 70 h 70"/>
                <a:gd name="T2" fmla="*/ 0 w 70"/>
                <a:gd name="T3" fmla="*/ 19 h 70"/>
                <a:gd name="T4" fmla="*/ 19 w 70"/>
                <a:gd name="T5" fmla="*/ 0 h 70"/>
                <a:gd name="T6" fmla="*/ 70 w 70"/>
                <a:gd name="T7" fmla="*/ 52 h 70"/>
                <a:gd name="T8" fmla="*/ 51 w 70"/>
                <a:gd name="T9" fmla="*/ 70 h 70"/>
                <a:gd name="T10" fmla="*/ 7 w 70"/>
                <a:gd name="T11" fmla="*/ 19 h 70"/>
                <a:gd name="T12" fmla="*/ 51 w 70"/>
                <a:gd name="T13" fmla="*/ 63 h 70"/>
                <a:gd name="T14" fmla="*/ 63 w 70"/>
                <a:gd name="T15" fmla="*/ 52 h 70"/>
                <a:gd name="T16" fmla="*/ 19 w 70"/>
                <a:gd name="T17" fmla="*/ 8 h 70"/>
                <a:gd name="T18" fmla="*/ 7 w 70"/>
                <a:gd name="T19"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51" y="70"/>
                  </a:moveTo>
                  <a:lnTo>
                    <a:pt x="0" y="19"/>
                  </a:lnTo>
                  <a:lnTo>
                    <a:pt x="19" y="0"/>
                  </a:lnTo>
                  <a:lnTo>
                    <a:pt x="70" y="52"/>
                  </a:lnTo>
                  <a:lnTo>
                    <a:pt x="51" y="70"/>
                  </a:lnTo>
                  <a:close/>
                  <a:moveTo>
                    <a:pt x="7" y="19"/>
                  </a:moveTo>
                  <a:lnTo>
                    <a:pt x="51" y="63"/>
                  </a:lnTo>
                  <a:lnTo>
                    <a:pt x="63" y="52"/>
                  </a:lnTo>
                  <a:lnTo>
                    <a:pt x="19" y="8"/>
                  </a:lnTo>
                  <a:lnTo>
                    <a:pt x="7"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2A0198BF-99D1-40AE-B2CC-C6DE07F5CD55}"/>
              </a:ext>
            </a:extLst>
          </p:cNvPr>
          <p:cNvGrpSpPr/>
          <p:nvPr/>
        </p:nvGrpSpPr>
        <p:grpSpPr>
          <a:xfrm>
            <a:off x="7690329" y="2890706"/>
            <a:ext cx="476906" cy="423591"/>
            <a:chOff x="5274266" y="5769228"/>
            <a:chExt cx="550101" cy="488599"/>
          </a:xfrm>
          <a:solidFill>
            <a:schemeClr val="bg1"/>
          </a:solidFill>
        </p:grpSpPr>
        <p:sp>
          <p:nvSpPr>
            <p:cNvPr id="29" name="Rectangle 425">
              <a:extLst>
                <a:ext uri="{FF2B5EF4-FFF2-40B4-BE49-F238E27FC236}">
                  <a16:creationId xmlns:a16="http://schemas.microsoft.com/office/drawing/2014/main" id="{76E4B597-6D08-4C49-9F3A-FB8ACE320241}"/>
                </a:ext>
              </a:extLst>
            </p:cNvPr>
            <p:cNvSpPr>
              <a:spLocks noChangeArrowheads="1"/>
            </p:cNvSpPr>
            <p:nvPr/>
          </p:nvSpPr>
          <p:spPr bwMode="auto">
            <a:xfrm>
              <a:off x="5359685" y="5864898"/>
              <a:ext cx="379263"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426">
              <a:extLst>
                <a:ext uri="{FF2B5EF4-FFF2-40B4-BE49-F238E27FC236}">
                  <a16:creationId xmlns:a16="http://schemas.microsoft.com/office/drawing/2014/main" id="{1269CBA1-423E-4E54-9E13-1FE341984856}"/>
                </a:ext>
              </a:extLst>
            </p:cNvPr>
            <p:cNvSpPr>
              <a:spLocks noChangeArrowheads="1"/>
            </p:cNvSpPr>
            <p:nvPr/>
          </p:nvSpPr>
          <p:spPr bwMode="auto">
            <a:xfrm>
              <a:off x="5359685" y="5950317"/>
              <a:ext cx="379263"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427">
              <a:extLst>
                <a:ext uri="{FF2B5EF4-FFF2-40B4-BE49-F238E27FC236}">
                  <a16:creationId xmlns:a16="http://schemas.microsoft.com/office/drawing/2014/main" id="{A560C6CC-9B59-4FBF-8C42-B4A8311BA9A0}"/>
                </a:ext>
              </a:extLst>
            </p:cNvPr>
            <p:cNvSpPr>
              <a:spLocks noChangeArrowheads="1"/>
            </p:cNvSpPr>
            <p:nvPr/>
          </p:nvSpPr>
          <p:spPr bwMode="auto">
            <a:xfrm>
              <a:off x="5359685" y="6035736"/>
              <a:ext cx="379263" cy="17084"/>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28">
              <a:extLst>
                <a:ext uri="{FF2B5EF4-FFF2-40B4-BE49-F238E27FC236}">
                  <a16:creationId xmlns:a16="http://schemas.microsoft.com/office/drawing/2014/main" id="{20088CF3-13B0-4295-AFD0-1DBE32F85740}"/>
                </a:ext>
              </a:extLst>
            </p:cNvPr>
            <p:cNvSpPr>
              <a:spLocks noEditPoints="1"/>
            </p:cNvSpPr>
            <p:nvPr/>
          </p:nvSpPr>
          <p:spPr bwMode="auto">
            <a:xfrm>
              <a:off x="5274266" y="5769228"/>
              <a:ext cx="550101" cy="488599"/>
            </a:xfrm>
            <a:custGeom>
              <a:avLst/>
              <a:gdLst>
                <a:gd name="T0" fmla="*/ 43 w 161"/>
                <a:gd name="T1" fmla="*/ 143 h 143"/>
                <a:gd name="T2" fmla="*/ 43 w 161"/>
                <a:gd name="T3" fmla="*/ 110 h 143"/>
                <a:gd name="T4" fmla="*/ 0 w 161"/>
                <a:gd name="T5" fmla="*/ 110 h 143"/>
                <a:gd name="T6" fmla="*/ 0 w 161"/>
                <a:gd name="T7" fmla="*/ 0 h 143"/>
                <a:gd name="T8" fmla="*/ 161 w 161"/>
                <a:gd name="T9" fmla="*/ 0 h 143"/>
                <a:gd name="T10" fmla="*/ 161 w 161"/>
                <a:gd name="T11" fmla="*/ 110 h 143"/>
                <a:gd name="T12" fmla="*/ 82 w 161"/>
                <a:gd name="T13" fmla="*/ 110 h 143"/>
                <a:gd name="T14" fmla="*/ 43 w 161"/>
                <a:gd name="T15" fmla="*/ 143 h 143"/>
                <a:gd name="T16" fmla="*/ 5 w 161"/>
                <a:gd name="T17" fmla="*/ 105 h 143"/>
                <a:gd name="T18" fmla="*/ 48 w 161"/>
                <a:gd name="T19" fmla="*/ 105 h 143"/>
                <a:gd name="T20" fmla="*/ 48 w 161"/>
                <a:gd name="T21" fmla="*/ 132 h 143"/>
                <a:gd name="T22" fmla="*/ 80 w 161"/>
                <a:gd name="T23" fmla="*/ 105 h 143"/>
                <a:gd name="T24" fmla="*/ 156 w 161"/>
                <a:gd name="T25" fmla="*/ 105 h 143"/>
                <a:gd name="T26" fmla="*/ 156 w 161"/>
                <a:gd name="T27" fmla="*/ 5 h 143"/>
                <a:gd name="T28" fmla="*/ 5 w 161"/>
                <a:gd name="T29" fmla="*/ 5 h 143"/>
                <a:gd name="T30" fmla="*/ 5 w 161"/>
                <a:gd name="T31" fmla="*/ 10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43">
                  <a:moveTo>
                    <a:pt x="43" y="143"/>
                  </a:moveTo>
                  <a:lnTo>
                    <a:pt x="43" y="110"/>
                  </a:lnTo>
                  <a:lnTo>
                    <a:pt x="0" y="110"/>
                  </a:lnTo>
                  <a:lnTo>
                    <a:pt x="0" y="0"/>
                  </a:lnTo>
                  <a:lnTo>
                    <a:pt x="161" y="0"/>
                  </a:lnTo>
                  <a:lnTo>
                    <a:pt x="161" y="110"/>
                  </a:lnTo>
                  <a:lnTo>
                    <a:pt x="82" y="110"/>
                  </a:lnTo>
                  <a:lnTo>
                    <a:pt x="43" y="143"/>
                  </a:lnTo>
                  <a:close/>
                  <a:moveTo>
                    <a:pt x="5" y="105"/>
                  </a:moveTo>
                  <a:lnTo>
                    <a:pt x="48" y="105"/>
                  </a:lnTo>
                  <a:lnTo>
                    <a:pt x="48" y="132"/>
                  </a:lnTo>
                  <a:lnTo>
                    <a:pt x="80" y="105"/>
                  </a:lnTo>
                  <a:lnTo>
                    <a:pt x="156" y="105"/>
                  </a:lnTo>
                  <a:lnTo>
                    <a:pt x="156" y="5"/>
                  </a:lnTo>
                  <a:lnTo>
                    <a:pt x="5" y="5"/>
                  </a:lnTo>
                  <a:lnTo>
                    <a:pt x="5" y="10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E41371F2-3E46-4F38-AD6A-3EBB76141AB3}"/>
              </a:ext>
            </a:extLst>
          </p:cNvPr>
          <p:cNvGrpSpPr/>
          <p:nvPr/>
        </p:nvGrpSpPr>
        <p:grpSpPr>
          <a:xfrm>
            <a:off x="1915177" y="2914345"/>
            <a:ext cx="363900" cy="462094"/>
            <a:chOff x="10806030" y="4645108"/>
            <a:chExt cx="430514" cy="546685"/>
          </a:xfrm>
          <a:solidFill>
            <a:schemeClr val="bg1"/>
          </a:solidFill>
        </p:grpSpPr>
        <p:sp>
          <p:nvSpPr>
            <p:cNvPr id="41" name="Freeform 577">
              <a:extLst>
                <a:ext uri="{FF2B5EF4-FFF2-40B4-BE49-F238E27FC236}">
                  <a16:creationId xmlns:a16="http://schemas.microsoft.com/office/drawing/2014/main" id="{05E4B449-9EBF-47A0-8DA3-A6C2CB044B1B}"/>
                </a:ext>
              </a:extLst>
            </p:cNvPr>
            <p:cNvSpPr>
              <a:spLocks noEditPoints="1"/>
            </p:cNvSpPr>
            <p:nvPr/>
          </p:nvSpPr>
          <p:spPr bwMode="auto">
            <a:xfrm>
              <a:off x="10806030" y="4713444"/>
              <a:ext cx="351928" cy="478349"/>
            </a:xfrm>
            <a:custGeom>
              <a:avLst/>
              <a:gdLst>
                <a:gd name="T0" fmla="*/ 103 w 103"/>
                <a:gd name="T1" fmla="*/ 140 h 140"/>
                <a:gd name="T2" fmla="*/ 0 w 103"/>
                <a:gd name="T3" fmla="*/ 140 h 140"/>
                <a:gd name="T4" fmla="*/ 0 w 103"/>
                <a:gd name="T5" fmla="*/ 31 h 140"/>
                <a:gd name="T6" fmla="*/ 32 w 103"/>
                <a:gd name="T7" fmla="*/ 0 h 140"/>
                <a:gd name="T8" fmla="*/ 103 w 103"/>
                <a:gd name="T9" fmla="*/ 0 h 140"/>
                <a:gd name="T10" fmla="*/ 103 w 103"/>
                <a:gd name="T11" fmla="*/ 140 h 140"/>
                <a:gd name="T12" fmla="*/ 5 w 103"/>
                <a:gd name="T13" fmla="*/ 135 h 140"/>
                <a:gd name="T14" fmla="*/ 98 w 103"/>
                <a:gd name="T15" fmla="*/ 135 h 140"/>
                <a:gd name="T16" fmla="*/ 98 w 103"/>
                <a:gd name="T17" fmla="*/ 5 h 140"/>
                <a:gd name="T18" fmla="*/ 34 w 103"/>
                <a:gd name="T19" fmla="*/ 5 h 140"/>
                <a:gd name="T20" fmla="*/ 5 w 103"/>
                <a:gd name="T21" fmla="*/ 34 h 140"/>
                <a:gd name="T22" fmla="*/ 5 w 103"/>
                <a:gd name="T23" fmla="*/ 1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40">
                  <a:moveTo>
                    <a:pt x="103" y="140"/>
                  </a:moveTo>
                  <a:lnTo>
                    <a:pt x="0" y="140"/>
                  </a:lnTo>
                  <a:lnTo>
                    <a:pt x="0" y="31"/>
                  </a:lnTo>
                  <a:lnTo>
                    <a:pt x="32" y="0"/>
                  </a:lnTo>
                  <a:lnTo>
                    <a:pt x="103" y="0"/>
                  </a:lnTo>
                  <a:lnTo>
                    <a:pt x="103" y="140"/>
                  </a:lnTo>
                  <a:close/>
                  <a:moveTo>
                    <a:pt x="5" y="135"/>
                  </a:moveTo>
                  <a:lnTo>
                    <a:pt x="98" y="135"/>
                  </a:lnTo>
                  <a:lnTo>
                    <a:pt x="98" y="5"/>
                  </a:lnTo>
                  <a:lnTo>
                    <a:pt x="34" y="5"/>
                  </a:lnTo>
                  <a:lnTo>
                    <a:pt x="5" y="34"/>
                  </a:lnTo>
                  <a:lnTo>
                    <a:pt x="5" y="13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78">
              <a:extLst>
                <a:ext uri="{FF2B5EF4-FFF2-40B4-BE49-F238E27FC236}">
                  <a16:creationId xmlns:a16="http://schemas.microsoft.com/office/drawing/2014/main" id="{608754C4-222B-47BB-9690-EDBEFDFF4CDA}"/>
                </a:ext>
              </a:extLst>
            </p:cNvPr>
            <p:cNvSpPr>
              <a:spLocks/>
            </p:cNvSpPr>
            <p:nvPr/>
          </p:nvSpPr>
          <p:spPr bwMode="auto">
            <a:xfrm>
              <a:off x="10946118" y="4645108"/>
              <a:ext cx="290426" cy="478349"/>
            </a:xfrm>
            <a:custGeom>
              <a:avLst/>
              <a:gdLst>
                <a:gd name="T0" fmla="*/ 85 w 85"/>
                <a:gd name="T1" fmla="*/ 140 h 140"/>
                <a:gd name="T2" fmla="*/ 64 w 85"/>
                <a:gd name="T3" fmla="*/ 140 h 140"/>
                <a:gd name="T4" fmla="*/ 64 w 85"/>
                <a:gd name="T5" fmla="*/ 135 h 140"/>
                <a:gd name="T6" fmla="*/ 80 w 85"/>
                <a:gd name="T7" fmla="*/ 135 h 140"/>
                <a:gd name="T8" fmla="*/ 80 w 85"/>
                <a:gd name="T9" fmla="*/ 5 h 140"/>
                <a:gd name="T10" fmla="*/ 16 w 85"/>
                <a:gd name="T11" fmla="*/ 5 h 140"/>
                <a:gd name="T12" fmla="*/ 4 w 85"/>
                <a:gd name="T13" fmla="*/ 17 h 140"/>
                <a:gd name="T14" fmla="*/ 0 w 85"/>
                <a:gd name="T15" fmla="*/ 13 h 140"/>
                <a:gd name="T16" fmla="*/ 13 w 85"/>
                <a:gd name="T17" fmla="*/ 0 h 140"/>
                <a:gd name="T18" fmla="*/ 85 w 85"/>
                <a:gd name="T19" fmla="*/ 0 h 140"/>
                <a:gd name="T20" fmla="*/ 85 w 85"/>
                <a:gd name="T2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40">
                  <a:moveTo>
                    <a:pt x="85" y="140"/>
                  </a:moveTo>
                  <a:lnTo>
                    <a:pt x="64" y="140"/>
                  </a:lnTo>
                  <a:lnTo>
                    <a:pt x="64" y="135"/>
                  </a:lnTo>
                  <a:lnTo>
                    <a:pt x="80" y="135"/>
                  </a:lnTo>
                  <a:lnTo>
                    <a:pt x="80" y="5"/>
                  </a:lnTo>
                  <a:lnTo>
                    <a:pt x="16" y="5"/>
                  </a:lnTo>
                  <a:lnTo>
                    <a:pt x="4" y="17"/>
                  </a:lnTo>
                  <a:lnTo>
                    <a:pt x="0" y="13"/>
                  </a:lnTo>
                  <a:lnTo>
                    <a:pt x="13" y="0"/>
                  </a:lnTo>
                  <a:lnTo>
                    <a:pt x="85" y="0"/>
                  </a:lnTo>
                  <a:lnTo>
                    <a:pt x="85" y="14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79">
              <a:extLst>
                <a:ext uri="{FF2B5EF4-FFF2-40B4-BE49-F238E27FC236}">
                  <a16:creationId xmlns:a16="http://schemas.microsoft.com/office/drawing/2014/main" id="{50B80624-7431-4C57-81D5-49DBF64A196E}"/>
                </a:ext>
              </a:extLst>
            </p:cNvPr>
            <p:cNvSpPr>
              <a:spLocks/>
            </p:cNvSpPr>
            <p:nvPr/>
          </p:nvSpPr>
          <p:spPr bwMode="auto">
            <a:xfrm>
              <a:off x="10816280" y="4720277"/>
              <a:ext cx="109337" cy="112754"/>
            </a:xfrm>
            <a:custGeom>
              <a:avLst/>
              <a:gdLst>
                <a:gd name="T0" fmla="*/ 32 w 32"/>
                <a:gd name="T1" fmla="*/ 33 h 33"/>
                <a:gd name="T2" fmla="*/ 0 w 32"/>
                <a:gd name="T3" fmla="*/ 33 h 33"/>
                <a:gd name="T4" fmla="*/ 0 w 32"/>
                <a:gd name="T5" fmla="*/ 28 h 33"/>
                <a:gd name="T6" fmla="*/ 27 w 32"/>
                <a:gd name="T7" fmla="*/ 28 h 33"/>
                <a:gd name="T8" fmla="*/ 27 w 32"/>
                <a:gd name="T9" fmla="*/ 0 h 33"/>
                <a:gd name="T10" fmla="*/ 32 w 32"/>
                <a:gd name="T11" fmla="*/ 0 h 33"/>
                <a:gd name="T12" fmla="*/ 32 w 3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32" y="33"/>
                  </a:moveTo>
                  <a:lnTo>
                    <a:pt x="0" y="33"/>
                  </a:lnTo>
                  <a:lnTo>
                    <a:pt x="0" y="28"/>
                  </a:lnTo>
                  <a:lnTo>
                    <a:pt x="27" y="28"/>
                  </a:lnTo>
                  <a:lnTo>
                    <a:pt x="27" y="0"/>
                  </a:lnTo>
                  <a:lnTo>
                    <a:pt x="32" y="0"/>
                  </a:lnTo>
                  <a:lnTo>
                    <a:pt x="32" y="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548F68FA-0C86-EE77-34CF-1C6EAAF0B7C0}"/>
              </a:ext>
            </a:extLst>
          </p:cNvPr>
          <p:cNvGrpSpPr/>
          <p:nvPr/>
        </p:nvGrpSpPr>
        <p:grpSpPr>
          <a:xfrm>
            <a:off x="9660737" y="2998775"/>
            <a:ext cx="476907" cy="476907"/>
            <a:chOff x="6371051" y="5735060"/>
            <a:chExt cx="550102" cy="550102"/>
          </a:xfrm>
          <a:solidFill>
            <a:schemeClr val="bg1"/>
          </a:solidFill>
        </p:grpSpPr>
        <p:sp>
          <p:nvSpPr>
            <p:cNvPr id="6" name="Freeform 389">
              <a:extLst>
                <a:ext uri="{FF2B5EF4-FFF2-40B4-BE49-F238E27FC236}">
                  <a16:creationId xmlns:a16="http://schemas.microsoft.com/office/drawing/2014/main" id="{9A24CDB5-3F99-6A17-C31C-6EF9B0ECEFCB}"/>
                </a:ext>
              </a:extLst>
            </p:cNvPr>
            <p:cNvSpPr>
              <a:spLocks noEditPoints="1"/>
            </p:cNvSpPr>
            <p:nvPr/>
          </p:nvSpPr>
          <p:spPr bwMode="auto">
            <a:xfrm>
              <a:off x="6371051" y="5735060"/>
              <a:ext cx="358762" cy="358762"/>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7" y="168"/>
                    <a:pt x="0" y="130"/>
                    <a:pt x="0" y="84"/>
                  </a:cubicBezTo>
                  <a:cubicBezTo>
                    <a:pt x="0" y="38"/>
                    <a:pt x="37"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5" y="160"/>
                    <a:pt x="160" y="126"/>
                    <a:pt x="160" y="84"/>
                  </a:cubicBezTo>
                  <a:cubicBezTo>
                    <a:pt x="160" y="42"/>
                    <a:pt x="125" y="8"/>
                    <a:pt x="84"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390">
              <a:extLst>
                <a:ext uri="{FF2B5EF4-FFF2-40B4-BE49-F238E27FC236}">
                  <a16:creationId xmlns:a16="http://schemas.microsoft.com/office/drawing/2014/main" id="{87BBE196-275A-C10C-FC49-70B411041442}"/>
                </a:ext>
              </a:extLst>
            </p:cNvPr>
            <p:cNvSpPr>
              <a:spLocks/>
            </p:cNvSpPr>
            <p:nvPr/>
          </p:nvSpPr>
          <p:spPr bwMode="auto">
            <a:xfrm>
              <a:off x="6661478" y="6028903"/>
              <a:ext cx="64919" cy="61502"/>
            </a:xfrm>
            <a:custGeom>
              <a:avLst/>
              <a:gdLst>
                <a:gd name="T0" fmla="*/ 15 w 19"/>
                <a:gd name="T1" fmla="*/ 18 h 18"/>
                <a:gd name="T2" fmla="*/ 0 w 19"/>
                <a:gd name="T3" fmla="*/ 3 h 18"/>
                <a:gd name="T4" fmla="*/ 4 w 19"/>
                <a:gd name="T5" fmla="*/ 0 h 18"/>
                <a:gd name="T6" fmla="*/ 19 w 19"/>
                <a:gd name="T7" fmla="*/ 15 h 18"/>
                <a:gd name="T8" fmla="*/ 15 w 19"/>
                <a:gd name="T9" fmla="*/ 18 h 18"/>
              </a:gdLst>
              <a:ahLst/>
              <a:cxnLst>
                <a:cxn ang="0">
                  <a:pos x="T0" y="T1"/>
                </a:cxn>
                <a:cxn ang="0">
                  <a:pos x="T2" y="T3"/>
                </a:cxn>
                <a:cxn ang="0">
                  <a:pos x="T4" y="T5"/>
                </a:cxn>
                <a:cxn ang="0">
                  <a:pos x="T6" y="T7"/>
                </a:cxn>
                <a:cxn ang="0">
                  <a:pos x="T8" y="T9"/>
                </a:cxn>
              </a:cxnLst>
              <a:rect l="0" t="0" r="r" b="b"/>
              <a:pathLst>
                <a:path w="19" h="18">
                  <a:moveTo>
                    <a:pt x="15" y="18"/>
                  </a:moveTo>
                  <a:lnTo>
                    <a:pt x="0" y="3"/>
                  </a:lnTo>
                  <a:lnTo>
                    <a:pt x="4" y="0"/>
                  </a:lnTo>
                  <a:lnTo>
                    <a:pt x="19" y="15"/>
                  </a:lnTo>
                  <a:lnTo>
                    <a:pt x="15"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391">
              <a:extLst>
                <a:ext uri="{FF2B5EF4-FFF2-40B4-BE49-F238E27FC236}">
                  <a16:creationId xmlns:a16="http://schemas.microsoft.com/office/drawing/2014/main" id="{C7B2610D-D9C0-C36B-F120-1BD8B0FA8884}"/>
                </a:ext>
              </a:extLst>
            </p:cNvPr>
            <p:cNvSpPr>
              <a:spLocks noEditPoints="1"/>
            </p:cNvSpPr>
            <p:nvPr/>
          </p:nvSpPr>
          <p:spPr bwMode="auto">
            <a:xfrm>
              <a:off x="6681978" y="6045987"/>
              <a:ext cx="239175" cy="239175"/>
            </a:xfrm>
            <a:custGeom>
              <a:avLst/>
              <a:gdLst>
                <a:gd name="T0" fmla="*/ 51 w 70"/>
                <a:gd name="T1" fmla="*/ 70 h 70"/>
                <a:gd name="T2" fmla="*/ 0 w 70"/>
                <a:gd name="T3" fmla="*/ 19 h 70"/>
                <a:gd name="T4" fmla="*/ 19 w 70"/>
                <a:gd name="T5" fmla="*/ 0 h 70"/>
                <a:gd name="T6" fmla="*/ 70 w 70"/>
                <a:gd name="T7" fmla="*/ 52 h 70"/>
                <a:gd name="T8" fmla="*/ 51 w 70"/>
                <a:gd name="T9" fmla="*/ 70 h 70"/>
                <a:gd name="T10" fmla="*/ 7 w 70"/>
                <a:gd name="T11" fmla="*/ 19 h 70"/>
                <a:gd name="T12" fmla="*/ 51 w 70"/>
                <a:gd name="T13" fmla="*/ 63 h 70"/>
                <a:gd name="T14" fmla="*/ 63 w 70"/>
                <a:gd name="T15" fmla="*/ 52 h 70"/>
                <a:gd name="T16" fmla="*/ 19 w 70"/>
                <a:gd name="T17" fmla="*/ 8 h 70"/>
                <a:gd name="T18" fmla="*/ 7 w 70"/>
                <a:gd name="T19" fmla="*/ 1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70">
                  <a:moveTo>
                    <a:pt x="51" y="70"/>
                  </a:moveTo>
                  <a:lnTo>
                    <a:pt x="0" y="19"/>
                  </a:lnTo>
                  <a:lnTo>
                    <a:pt x="19" y="0"/>
                  </a:lnTo>
                  <a:lnTo>
                    <a:pt x="70" y="52"/>
                  </a:lnTo>
                  <a:lnTo>
                    <a:pt x="51" y="70"/>
                  </a:lnTo>
                  <a:close/>
                  <a:moveTo>
                    <a:pt x="7" y="19"/>
                  </a:moveTo>
                  <a:lnTo>
                    <a:pt x="51" y="63"/>
                  </a:lnTo>
                  <a:lnTo>
                    <a:pt x="63" y="52"/>
                  </a:lnTo>
                  <a:lnTo>
                    <a:pt x="19" y="8"/>
                  </a:lnTo>
                  <a:lnTo>
                    <a:pt x="7"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82FF2780-FAA7-CE7A-D3D4-1991F3DC001A}"/>
              </a:ext>
            </a:extLst>
          </p:cNvPr>
          <p:cNvGrpSpPr/>
          <p:nvPr/>
        </p:nvGrpSpPr>
        <p:grpSpPr>
          <a:xfrm>
            <a:off x="3782518" y="2901659"/>
            <a:ext cx="606425" cy="595313"/>
            <a:chOff x="8164513" y="3502025"/>
            <a:chExt cx="606425" cy="595313"/>
          </a:xfrm>
          <a:solidFill>
            <a:schemeClr val="bg1"/>
          </a:solidFill>
        </p:grpSpPr>
        <p:sp>
          <p:nvSpPr>
            <p:cNvPr id="16" name="Freeform 93">
              <a:extLst>
                <a:ext uri="{FF2B5EF4-FFF2-40B4-BE49-F238E27FC236}">
                  <a16:creationId xmlns:a16="http://schemas.microsoft.com/office/drawing/2014/main" id="{691EC8AD-7DC5-49D2-6209-1B91AEA2158E}"/>
                </a:ext>
              </a:extLst>
            </p:cNvPr>
            <p:cNvSpPr>
              <a:spLocks/>
            </p:cNvSpPr>
            <p:nvPr/>
          </p:nvSpPr>
          <p:spPr bwMode="auto">
            <a:xfrm>
              <a:off x="8164513" y="3681413"/>
              <a:ext cx="404813" cy="415925"/>
            </a:xfrm>
            <a:custGeom>
              <a:avLst/>
              <a:gdLst>
                <a:gd name="T0" fmla="*/ 140 w 144"/>
                <a:gd name="T1" fmla="*/ 74 h 148"/>
                <a:gd name="T2" fmla="*/ 110 w 144"/>
                <a:gd name="T3" fmla="*/ 108 h 148"/>
                <a:gd name="T4" fmla="*/ 66 w 144"/>
                <a:gd name="T5" fmla="*/ 108 h 148"/>
                <a:gd name="T6" fmla="*/ 62 w 144"/>
                <a:gd name="T7" fmla="*/ 108 h 148"/>
                <a:gd name="T8" fmla="*/ 62 w 144"/>
                <a:gd name="T9" fmla="*/ 112 h 148"/>
                <a:gd name="T10" fmla="*/ 36 w 144"/>
                <a:gd name="T11" fmla="*/ 143 h 148"/>
                <a:gd name="T12" fmla="*/ 46 w 144"/>
                <a:gd name="T13" fmla="*/ 112 h 148"/>
                <a:gd name="T14" fmla="*/ 46 w 144"/>
                <a:gd name="T15" fmla="*/ 108 h 148"/>
                <a:gd name="T16" fmla="*/ 42 w 144"/>
                <a:gd name="T17" fmla="*/ 108 h 148"/>
                <a:gd name="T18" fmla="*/ 38 w 144"/>
                <a:gd name="T19" fmla="*/ 108 h 148"/>
                <a:gd name="T20" fmla="*/ 4 w 144"/>
                <a:gd name="T21" fmla="*/ 74 h 148"/>
                <a:gd name="T22" fmla="*/ 4 w 144"/>
                <a:gd name="T23" fmla="*/ 34 h 148"/>
                <a:gd name="T24" fmla="*/ 38 w 144"/>
                <a:gd name="T25" fmla="*/ 4 h 148"/>
                <a:gd name="T26" fmla="*/ 68 w 144"/>
                <a:gd name="T27" fmla="*/ 4 h 148"/>
                <a:gd name="T28" fmla="*/ 68 w 144"/>
                <a:gd name="T29" fmla="*/ 0 h 148"/>
                <a:gd name="T30" fmla="*/ 38 w 144"/>
                <a:gd name="T31" fmla="*/ 0 h 148"/>
                <a:gd name="T32" fmla="*/ 0 w 144"/>
                <a:gd name="T33" fmla="*/ 34 h 148"/>
                <a:gd name="T34" fmla="*/ 0 w 144"/>
                <a:gd name="T35" fmla="*/ 74 h 148"/>
                <a:gd name="T36" fmla="*/ 38 w 144"/>
                <a:gd name="T37" fmla="*/ 112 h 148"/>
                <a:gd name="T38" fmla="*/ 42 w 144"/>
                <a:gd name="T39" fmla="*/ 112 h 148"/>
                <a:gd name="T40" fmla="*/ 22 w 144"/>
                <a:gd name="T41" fmla="*/ 148 h 148"/>
                <a:gd name="T42" fmla="*/ 66 w 144"/>
                <a:gd name="T43" fmla="*/ 112 h 148"/>
                <a:gd name="T44" fmla="*/ 110 w 144"/>
                <a:gd name="T45" fmla="*/ 112 h 148"/>
                <a:gd name="T46" fmla="*/ 144 w 144"/>
                <a:gd name="T47" fmla="*/ 74 h 148"/>
                <a:gd name="T48" fmla="*/ 144 w 144"/>
                <a:gd name="T49" fmla="*/ 44 h 148"/>
                <a:gd name="T50" fmla="*/ 140 w 144"/>
                <a:gd name="T51" fmla="*/ 44 h 148"/>
                <a:gd name="T52" fmla="*/ 140 w 144"/>
                <a:gd name="T53"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8">
                  <a:moveTo>
                    <a:pt x="140" y="74"/>
                  </a:moveTo>
                  <a:cubicBezTo>
                    <a:pt x="140" y="93"/>
                    <a:pt x="127" y="108"/>
                    <a:pt x="110" y="108"/>
                  </a:cubicBezTo>
                  <a:cubicBezTo>
                    <a:pt x="66" y="108"/>
                    <a:pt x="66" y="108"/>
                    <a:pt x="66" y="108"/>
                  </a:cubicBezTo>
                  <a:cubicBezTo>
                    <a:pt x="62" y="108"/>
                    <a:pt x="62" y="108"/>
                    <a:pt x="62" y="108"/>
                  </a:cubicBezTo>
                  <a:cubicBezTo>
                    <a:pt x="62" y="112"/>
                    <a:pt x="62" y="112"/>
                    <a:pt x="62" y="112"/>
                  </a:cubicBezTo>
                  <a:cubicBezTo>
                    <a:pt x="60" y="129"/>
                    <a:pt x="52" y="139"/>
                    <a:pt x="36" y="143"/>
                  </a:cubicBezTo>
                  <a:cubicBezTo>
                    <a:pt x="44" y="134"/>
                    <a:pt x="45" y="123"/>
                    <a:pt x="46" y="112"/>
                  </a:cubicBezTo>
                  <a:cubicBezTo>
                    <a:pt x="46" y="108"/>
                    <a:pt x="46" y="108"/>
                    <a:pt x="46" y="108"/>
                  </a:cubicBezTo>
                  <a:cubicBezTo>
                    <a:pt x="42" y="108"/>
                    <a:pt x="42" y="108"/>
                    <a:pt x="42" y="108"/>
                  </a:cubicBezTo>
                  <a:cubicBezTo>
                    <a:pt x="38" y="108"/>
                    <a:pt x="38" y="108"/>
                    <a:pt x="38" y="108"/>
                  </a:cubicBezTo>
                  <a:cubicBezTo>
                    <a:pt x="21" y="108"/>
                    <a:pt x="4" y="91"/>
                    <a:pt x="4" y="74"/>
                  </a:cubicBezTo>
                  <a:cubicBezTo>
                    <a:pt x="4" y="34"/>
                    <a:pt x="4" y="34"/>
                    <a:pt x="4" y="34"/>
                  </a:cubicBezTo>
                  <a:cubicBezTo>
                    <a:pt x="4" y="17"/>
                    <a:pt x="19" y="4"/>
                    <a:pt x="38" y="4"/>
                  </a:cubicBezTo>
                  <a:cubicBezTo>
                    <a:pt x="68" y="4"/>
                    <a:pt x="68" y="4"/>
                    <a:pt x="68" y="4"/>
                  </a:cubicBezTo>
                  <a:cubicBezTo>
                    <a:pt x="68" y="0"/>
                    <a:pt x="68" y="0"/>
                    <a:pt x="68" y="0"/>
                  </a:cubicBezTo>
                  <a:cubicBezTo>
                    <a:pt x="38" y="0"/>
                    <a:pt x="38" y="0"/>
                    <a:pt x="38" y="0"/>
                  </a:cubicBezTo>
                  <a:cubicBezTo>
                    <a:pt x="18" y="0"/>
                    <a:pt x="0" y="14"/>
                    <a:pt x="0" y="34"/>
                  </a:cubicBezTo>
                  <a:cubicBezTo>
                    <a:pt x="0" y="74"/>
                    <a:pt x="0" y="74"/>
                    <a:pt x="0" y="74"/>
                  </a:cubicBezTo>
                  <a:cubicBezTo>
                    <a:pt x="0" y="94"/>
                    <a:pt x="18" y="112"/>
                    <a:pt x="38" y="112"/>
                  </a:cubicBezTo>
                  <a:cubicBezTo>
                    <a:pt x="42" y="112"/>
                    <a:pt x="42" y="112"/>
                    <a:pt x="42" y="112"/>
                  </a:cubicBezTo>
                  <a:cubicBezTo>
                    <a:pt x="41" y="128"/>
                    <a:pt x="38" y="140"/>
                    <a:pt x="22" y="148"/>
                  </a:cubicBezTo>
                  <a:cubicBezTo>
                    <a:pt x="45" y="148"/>
                    <a:pt x="63" y="140"/>
                    <a:pt x="66" y="112"/>
                  </a:cubicBezTo>
                  <a:cubicBezTo>
                    <a:pt x="110" y="112"/>
                    <a:pt x="110" y="112"/>
                    <a:pt x="110" y="112"/>
                  </a:cubicBezTo>
                  <a:cubicBezTo>
                    <a:pt x="130" y="112"/>
                    <a:pt x="144" y="94"/>
                    <a:pt x="144" y="74"/>
                  </a:cubicBezTo>
                  <a:cubicBezTo>
                    <a:pt x="144" y="44"/>
                    <a:pt x="144" y="44"/>
                    <a:pt x="144" y="44"/>
                  </a:cubicBezTo>
                  <a:cubicBezTo>
                    <a:pt x="140" y="44"/>
                    <a:pt x="140" y="44"/>
                    <a:pt x="140" y="44"/>
                  </a:cubicBezTo>
                  <a:lnTo>
                    <a:pt x="140" y="74"/>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2" name="Freeform 94">
              <a:extLst>
                <a:ext uri="{FF2B5EF4-FFF2-40B4-BE49-F238E27FC236}">
                  <a16:creationId xmlns:a16="http://schemas.microsoft.com/office/drawing/2014/main" id="{FA2459E2-A5A2-4200-8E4E-B09EFE8A259C}"/>
                </a:ext>
              </a:extLst>
            </p:cNvPr>
            <p:cNvSpPr>
              <a:spLocks noEditPoints="1"/>
            </p:cNvSpPr>
            <p:nvPr/>
          </p:nvSpPr>
          <p:spPr bwMode="auto">
            <a:xfrm>
              <a:off x="8367713" y="3502025"/>
              <a:ext cx="403225" cy="392113"/>
            </a:xfrm>
            <a:custGeom>
              <a:avLst/>
              <a:gdLst>
                <a:gd name="T0" fmla="*/ 114 w 144"/>
                <a:gd name="T1" fmla="*/ 0 h 140"/>
                <a:gd name="T2" fmla="*/ 34 w 144"/>
                <a:gd name="T3" fmla="*/ 0 h 140"/>
                <a:gd name="T4" fmla="*/ 0 w 144"/>
                <a:gd name="T5" fmla="*/ 30 h 140"/>
                <a:gd name="T6" fmla="*/ 0 w 144"/>
                <a:gd name="T7" fmla="*/ 70 h 140"/>
                <a:gd name="T8" fmla="*/ 34 w 144"/>
                <a:gd name="T9" fmla="*/ 104 h 140"/>
                <a:gd name="T10" fmla="*/ 86 w 144"/>
                <a:gd name="T11" fmla="*/ 104 h 140"/>
                <a:gd name="T12" fmla="*/ 130 w 144"/>
                <a:gd name="T13" fmla="*/ 140 h 140"/>
                <a:gd name="T14" fmla="*/ 110 w 144"/>
                <a:gd name="T15" fmla="*/ 104 h 140"/>
                <a:gd name="T16" fmla="*/ 114 w 144"/>
                <a:gd name="T17" fmla="*/ 104 h 140"/>
                <a:gd name="T18" fmla="*/ 144 w 144"/>
                <a:gd name="T19" fmla="*/ 70 h 140"/>
                <a:gd name="T20" fmla="*/ 144 w 144"/>
                <a:gd name="T21" fmla="*/ 30 h 140"/>
                <a:gd name="T22" fmla="*/ 114 w 144"/>
                <a:gd name="T23" fmla="*/ 0 h 140"/>
                <a:gd name="T24" fmla="*/ 140 w 144"/>
                <a:gd name="T25" fmla="*/ 70 h 140"/>
                <a:gd name="T26" fmla="*/ 114 w 144"/>
                <a:gd name="T27" fmla="*/ 100 h 140"/>
                <a:gd name="T28" fmla="*/ 110 w 144"/>
                <a:gd name="T29" fmla="*/ 100 h 140"/>
                <a:gd name="T30" fmla="*/ 106 w 144"/>
                <a:gd name="T31" fmla="*/ 100 h 140"/>
                <a:gd name="T32" fmla="*/ 106 w 144"/>
                <a:gd name="T33" fmla="*/ 104 h 140"/>
                <a:gd name="T34" fmla="*/ 116 w 144"/>
                <a:gd name="T35" fmla="*/ 135 h 140"/>
                <a:gd name="T36" fmla="*/ 90 w 144"/>
                <a:gd name="T37" fmla="*/ 104 h 140"/>
                <a:gd name="T38" fmla="*/ 90 w 144"/>
                <a:gd name="T39" fmla="*/ 100 h 140"/>
                <a:gd name="T40" fmla="*/ 86 w 144"/>
                <a:gd name="T41" fmla="*/ 100 h 140"/>
                <a:gd name="T42" fmla="*/ 34 w 144"/>
                <a:gd name="T43" fmla="*/ 100 h 140"/>
                <a:gd name="T44" fmla="*/ 4 w 144"/>
                <a:gd name="T45" fmla="*/ 70 h 140"/>
                <a:gd name="T46" fmla="*/ 4 w 144"/>
                <a:gd name="T47" fmla="*/ 30 h 140"/>
                <a:gd name="T48" fmla="*/ 34 w 144"/>
                <a:gd name="T49" fmla="*/ 4 h 140"/>
                <a:gd name="T50" fmla="*/ 114 w 144"/>
                <a:gd name="T51" fmla="*/ 4 h 140"/>
                <a:gd name="T52" fmla="*/ 140 w 144"/>
                <a:gd name="T53" fmla="*/ 30 h 140"/>
                <a:gd name="T54" fmla="*/ 140 w 144"/>
                <a:gd name="T5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114" y="0"/>
                  </a:moveTo>
                  <a:cubicBezTo>
                    <a:pt x="34" y="0"/>
                    <a:pt x="34" y="0"/>
                    <a:pt x="34" y="0"/>
                  </a:cubicBezTo>
                  <a:cubicBezTo>
                    <a:pt x="16" y="0"/>
                    <a:pt x="0" y="12"/>
                    <a:pt x="0" y="30"/>
                  </a:cubicBezTo>
                  <a:cubicBezTo>
                    <a:pt x="0" y="70"/>
                    <a:pt x="0" y="70"/>
                    <a:pt x="0" y="70"/>
                  </a:cubicBezTo>
                  <a:cubicBezTo>
                    <a:pt x="0" y="88"/>
                    <a:pt x="16" y="104"/>
                    <a:pt x="34" y="104"/>
                  </a:cubicBezTo>
                  <a:cubicBezTo>
                    <a:pt x="86" y="104"/>
                    <a:pt x="86" y="104"/>
                    <a:pt x="86" y="104"/>
                  </a:cubicBezTo>
                  <a:cubicBezTo>
                    <a:pt x="89" y="132"/>
                    <a:pt x="107" y="140"/>
                    <a:pt x="130" y="140"/>
                  </a:cubicBezTo>
                  <a:cubicBezTo>
                    <a:pt x="114" y="132"/>
                    <a:pt x="111" y="120"/>
                    <a:pt x="110" y="104"/>
                  </a:cubicBezTo>
                  <a:cubicBezTo>
                    <a:pt x="114" y="104"/>
                    <a:pt x="114" y="104"/>
                    <a:pt x="114" y="104"/>
                  </a:cubicBezTo>
                  <a:cubicBezTo>
                    <a:pt x="132" y="104"/>
                    <a:pt x="144" y="88"/>
                    <a:pt x="144" y="70"/>
                  </a:cubicBezTo>
                  <a:cubicBezTo>
                    <a:pt x="144" y="30"/>
                    <a:pt x="144" y="30"/>
                    <a:pt x="144" y="30"/>
                  </a:cubicBezTo>
                  <a:cubicBezTo>
                    <a:pt x="144" y="12"/>
                    <a:pt x="132" y="0"/>
                    <a:pt x="114" y="0"/>
                  </a:cubicBezTo>
                  <a:close/>
                  <a:moveTo>
                    <a:pt x="140" y="70"/>
                  </a:moveTo>
                  <a:cubicBezTo>
                    <a:pt x="140" y="84"/>
                    <a:pt x="130" y="100"/>
                    <a:pt x="114" y="100"/>
                  </a:cubicBezTo>
                  <a:cubicBezTo>
                    <a:pt x="110" y="100"/>
                    <a:pt x="110" y="100"/>
                    <a:pt x="110" y="100"/>
                  </a:cubicBezTo>
                  <a:cubicBezTo>
                    <a:pt x="106" y="100"/>
                    <a:pt x="106" y="100"/>
                    <a:pt x="106" y="100"/>
                  </a:cubicBezTo>
                  <a:cubicBezTo>
                    <a:pt x="106" y="104"/>
                    <a:pt x="106" y="104"/>
                    <a:pt x="106" y="104"/>
                  </a:cubicBezTo>
                  <a:cubicBezTo>
                    <a:pt x="107" y="115"/>
                    <a:pt x="108" y="126"/>
                    <a:pt x="116" y="135"/>
                  </a:cubicBezTo>
                  <a:cubicBezTo>
                    <a:pt x="100" y="131"/>
                    <a:pt x="92" y="121"/>
                    <a:pt x="90" y="104"/>
                  </a:cubicBezTo>
                  <a:cubicBezTo>
                    <a:pt x="90" y="100"/>
                    <a:pt x="90" y="100"/>
                    <a:pt x="90" y="100"/>
                  </a:cubicBezTo>
                  <a:cubicBezTo>
                    <a:pt x="86" y="100"/>
                    <a:pt x="86" y="100"/>
                    <a:pt x="86" y="100"/>
                  </a:cubicBezTo>
                  <a:cubicBezTo>
                    <a:pt x="34" y="100"/>
                    <a:pt x="34" y="100"/>
                    <a:pt x="34" y="100"/>
                  </a:cubicBezTo>
                  <a:cubicBezTo>
                    <a:pt x="19" y="100"/>
                    <a:pt x="4" y="85"/>
                    <a:pt x="4" y="70"/>
                  </a:cubicBezTo>
                  <a:cubicBezTo>
                    <a:pt x="4" y="30"/>
                    <a:pt x="4" y="30"/>
                    <a:pt x="4" y="30"/>
                  </a:cubicBezTo>
                  <a:cubicBezTo>
                    <a:pt x="4" y="14"/>
                    <a:pt x="20" y="4"/>
                    <a:pt x="34" y="4"/>
                  </a:cubicBezTo>
                  <a:cubicBezTo>
                    <a:pt x="114" y="4"/>
                    <a:pt x="114" y="4"/>
                    <a:pt x="114" y="4"/>
                  </a:cubicBezTo>
                  <a:cubicBezTo>
                    <a:pt x="129" y="4"/>
                    <a:pt x="140" y="15"/>
                    <a:pt x="140" y="30"/>
                  </a:cubicBezTo>
                  <a:lnTo>
                    <a:pt x="140" y="70"/>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95">
              <a:extLst>
                <a:ext uri="{FF2B5EF4-FFF2-40B4-BE49-F238E27FC236}">
                  <a16:creationId xmlns:a16="http://schemas.microsoft.com/office/drawing/2014/main" id="{FE0C2DB3-5933-60C5-F1FD-CDBF0DC122CE}"/>
                </a:ext>
              </a:extLst>
            </p:cNvPr>
            <p:cNvSpPr>
              <a:spLocks noEditPoints="1"/>
            </p:cNvSpPr>
            <p:nvPr/>
          </p:nvSpPr>
          <p:spPr bwMode="auto">
            <a:xfrm>
              <a:off x="8631238" y="36306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96">
              <a:extLst>
                <a:ext uri="{FF2B5EF4-FFF2-40B4-BE49-F238E27FC236}">
                  <a16:creationId xmlns:a16="http://schemas.microsoft.com/office/drawing/2014/main" id="{B70BAD9D-E666-F147-21B8-E61B9DBD43E0}"/>
                </a:ext>
              </a:extLst>
            </p:cNvPr>
            <p:cNvSpPr>
              <a:spLocks noEditPoints="1"/>
            </p:cNvSpPr>
            <p:nvPr/>
          </p:nvSpPr>
          <p:spPr bwMode="auto">
            <a:xfrm>
              <a:off x="8540751" y="36306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97">
              <a:extLst>
                <a:ext uri="{FF2B5EF4-FFF2-40B4-BE49-F238E27FC236}">
                  <a16:creationId xmlns:a16="http://schemas.microsoft.com/office/drawing/2014/main" id="{84B594F6-E38F-511D-3D87-4D10FCC5FF10}"/>
                </a:ext>
              </a:extLst>
            </p:cNvPr>
            <p:cNvSpPr>
              <a:spLocks noEditPoints="1"/>
            </p:cNvSpPr>
            <p:nvPr/>
          </p:nvSpPr>
          <p:spPr bwMode="auto">
            <a:xfrm>
              <a:off x="8451851" y="36306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98">
              <a:extLst>
                <a:ext uri="{FF2B5EF4-FFF2-40B4-BE49-F238E27FC236}">
                  <a16:creationId xmlns:a16="http://schemas.microsoft.com/office/drawing/2014/main" id="{A51E4B0E-6CF0-BF43-3C6E-B2B2C322CEBA}"/>
                </a:ext>
              </a:extLst>
            </p:cNvPr>
            <p:cNvSpPr>
              <a:spLocks noEditPoints="1"/>
            </p:cNvSpPr>
            <p:nvPr/>
          </p:nvSpPr>
          <p:spPr bwMode="auto">
            <a:xfrm>
              <a:off x="8428038" y="38211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2" name="Freeform 99">
              <a:extLst>
                <a:ext uri="{FF2B5EF4-FFF2-40B4-BE49-F238E27FC236}">
                  <a16:creationId xmlns:a16="http://schemas.microsoft.com/office/drawing/2014/main" id="{C05ED8BE-1B84-6AC7-62F1-6305EF8C471F}"/>
                </a:ext>
              </a:extLst>
            </p:cNvPr>
            <p:cNvSpPr>
              <a:spLocks noEditPoints="1"/>
            </p:cNvSpPr>
            <p:nvPr/>
          </p:nvSpPr>
          <p:spPr bwMode="auto">
            <a:xfrm>
              <a:off x="8339138" y="3821113"/>
              <a:ext cx="66675"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100">
              <a:extLst>
                <a:ext uri="{FF2B5EF4-FFF2-40B4-BE49-F238E27FC236}">
                  <a16:creationId xmlns:a16="http://schemas.microsoft.com/office/drawing/2014/main" id="{3FAEF55D-42F9-7942-2921-2FAF63B00A92}"/>
                </a:ext>
              </a:extLst>
            </p:cNvPr>
            <p:cNvSpPr>
              <a:spLocks noEditPoints="1"/>
            </p:cNvSpPr>
            <p:nvPr/>
          </p:nvSpPr>
          <p:spPr bwMode="auto">
            <a:xfrm>
              <a:off x="8248651" y="3821113"/>
              <a:ext cx="68263" cy="68263"/>
            </a:xfrm>
            <a:custGeom>
              <a:avLst/>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20 h 24"/>
                <a:gd name="T12" fmla="*/ 4 w 24"/>
                <a:gd name="T13" fmla="*/ 12 h 24"/>
                <a:gd name="T14" fmla="*/ 12 w 24"/>
                <a:gd name="T15" fmla="*/ 4 h 24"/>
                <a:gd name="T16" fmla="*/ 20 w 24"/>
                <a:gd name="T17" fmla="*/ 12 h 24"/>
                <a:gd name="T18" fmla="*/ 12 w 24"/>
                <a:gd name="T1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47300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1C624AA-5C28-B36D-2B7C-C2FAEC25CBE0}"/>
              </a:ext>
            </a:extLst>
          </p:cNvPr>
          <p:cNvSpPr/>
          <p:nvPr/>
        </p:nvSpPr>
        <p:spPr>
          <a:xfrm>
            <a:off x="4703927" y="2954014"/>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Rounded Corners 13">
            <a:extLst>
              <a:ext uri="{FF2B5EF4-FFF2-40B4-BE49-F238E27FC236}">
                <a16:creationId xmlns:a16="http://schemas.microsoft.com/office/drawing/2014/main" id="{9BCDD0D2-F23E-970F-ADC5-7958F3643335}"/>
              </a:ext>
            </a:extLst>
          </p:cNvPr>
          <p:cNvSpPr/>
          <p:nvPr/>
        </p:nvSpPr>
        <p:spPr>
          <a:xfrm>
            <a:off x="1437238" y="2954014"/>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Rounded Corners 14">
            <a:extLst>
              <a:ext uri="{FF2B5EF4-FFF2-40B4-BE49-F238E27FC236}">
                <a16:creationId xmlns:a16="http://schemas.microsoft.com/office/drawing/2014/main" id="{D2772AC7-5510-96DA-F772-F96E316FD683}"/>
              </a:ext>
            </a:extLst>
          </p:cNvPr>
          <p:cNvSpPr/>
          <p:nvPr/>
        </p:nvSpPr>
        <p:spPr>
          <a:xfrm>
            <a:off x="7970617" y="2954014"/>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Rectangle: Rounded Corners 21">
            <a:extLst>
              <a:ext uri="{FF2B5EF4-FFF2-40B4-BE49-F238E27FC236}">
                <a16:creationId xmlns:a16="http://schemas.microsoft.com/office/drawing/2014/main" id="{F3D06C99-964F-CFE3-6ACA-4E28ABC24DAB}"/>
              </a:ext>
            </a:extLst>
          </p:cNvPr>
          <p:cNvSpPr/>
          <p:nvPr/>
        </p:nvSpPr>
        <p:spPr>
          <a:xfrm>
            <a:off x="4703927" y="4748326"/>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Rounded Corners 22">
            <a:extLst>
              <a:ext uri="{FF2B5EF4-FFF2-40B4-BE49-F238E27FC236}">
                <a16:creationId xmlns:a16="http://schemas.microsoft.com/office/drawing/2014/main" id="{C61A32F6-6BDE-A072-EA79-B7DDC48C8073}"/>
              </a:ext>
            </a:extLst>
          </p:cNvPr>
          <p:cNvSpPr/>
          <p:nvPr/>
        </p:nvSpPr>
        <p:spPr>
          <a:xfrm>
            <a:off x="1437238" y="4748326"/>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Rectangle: Rounded Corners 23">
            <a:extLst>
              <a:ext uri="{FF2B5EF4-FFF2-40B4-BE49-F238E27FC236}">
                <a16:creationId xmlns:a16="http://schemas.microsoft.com/office/drawing/2014/main" id="{FDC5366E-C6C4-0030-DCBC-C54BF1049F59}"/>
              </a:ext>
            </a:extLst>
          </p:cNvPr>
          <p:cNvSpPr/>
          <p:nvPr/>
        </p:nvSpPr>
        <p:spPr>
          <a:xfrm>
            <a:off x="7970617" y="4748326"/>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5" name="Rectangle: Rounded Corners 24">
            <a:extLst>
              <a:ext uri="{FF2B5EF4-FFF2-40B4-BE49-F238E27FC236}">
                <a16:creationId xmlns:a16="http://schemas.microsoft.com/office/drawing/2014/main" id="{04231155-C5EF-D0B0-A187-8B45F7D7CB41}"/>
              </a:ext>
            </a:extLst>
          </p:cNvPr>
          <p:cNvSpPr/>
          <p:nvPr/>
        </p:nvSpPr>
        <p:spPr>
          <a:xfrm>
            <a:off x="4703927" y="1178312"/>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Rectangle: Rounded Corners 25">
            <a:extLst>
              <a:ext uri="{FF2B5EF4-FFF2-40B4-BE49-F238E27FC236}">
                <a16:creationId xmlns:a16="http://schemas.microsoft.com/office/drawing/2014/main" id="{412B556B-A429-D041-3FDB-DFF217C7A6FF}"/>
              </a:ext>
            </a:extLst>
          </p:cNvPr>
          <p:cNvSpPr/>
          <p:nvPr/>
        </p:nvSpPr>
        <p:spPr>
          <a:xfrm>
            <a:off x="1437238" y="1178312"/>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Rounded Corners 26">
            <a:extLst>
              <a:ext uri="{FF2B5EF4-FFF2-40B4-BE49-F238E27FC236}">
                <a16:creationId xmlns:a16="http://schemas.microsoft.com/office/drawing/2014/main" id="{12436B88-C5EA-D772-C4C0-2944E705BE78}"/>
              </a:ext>
            </a:extLst>
          </p:cNvPr>
          <p:cNvSpPr/>
          <p:nvPr/>
        </p:nvSpPr>
        <p:spPr>
          <a:xfrm>
            <a:off x="7970617" y="1178312"/>
            <a:ext cx="2784145" cy="1578391"/>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B20DD5B6-495B-FDFB-B5ED-9F565FF95161}"/>
              </a:ext>
            </a:extLst>
          </p:cNvPr>
          <p:cNvSpPr txBox="1"/>
          <p:nvPr/>
        </p:nvSpPr>
        <p:spPr>
          <a:xfrm>
            <a:off x="1667501" y="1793228"/>
            <a:ext cx="2323617" cy="348557"/>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New report card</a:t>
            </a:r>
          </a:p>
        </p:txBody>
      </p:sp>
      <p:sp>
        <p:nvSpPr>
          <p:cNvPr id="32" name="TextBox 31">
            <a:extLst>
              <a:ext uri="{FF2B5EF4-FFF2-40B4-BE49-F238E27FC236}">
                <a16:creationId xmlns:a16="http://schemas.microsoft.com/office/drawing/2014/main" id="{D9AE733D-F801-03A3-FFF5-8E8D6C76632C}"/>
              </a:ext>
            </a:extLst>
          </p:cNvPr>
          <p:cNvSpPr txBox="1"/>
          <p:nvPr/>
        </p:nvSpPr>
        <p:spPr>
          <a:xfrm>
            <a:off x="5092354" y="1668578"/>
            <a:ext cx="2007290" cy="597856"/>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A five-point grading scale</a:t>
            </a:r>
            <a:r>
              <a:rPr kumimoji="0" lang="en-US" sz="1800" b="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GB" sz="1800" b="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a16="http://schemas.microsoft.com/office/drawing/2014/main" id="{32390312-FF71-B837-1740-DAF73A2C9659}"/>
              </a:ext>
            </a:extLst>
          </p:cNvPr>
          <p:cNvSpPr txBox="1"/>
          <p:nvPr/>
        </p:nvSpPr>
        <p:spPr>
          <a:xfrm>
            <a:off x="8274658" y="3531679"/>
            <a:ext cx="2176062" cy="597856"/>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Taking steps to reduce workload</a:t>
            </a:r>
          </a:p>
        </p:txBody>
      </p:sp>
      <p:sp>
        <p:nvSpPr>
          <p:cNvPr id="34" name="TextBox 33">
            <a:extLst>
              <a:ext uri="{FF2B5EF4-FFF2-40B4-BE49-F238E27FC236}">
                <a16:creationId xmlns:a16="http://schemas.microsoft.com/office/drawing/2014/main" id="{06502536-0A1B-B2EC-0FEA-7D3EC4A03D2C}"/>
              </a:ext>
            </a:extLst>
          </p:cNvPr>
          <p:cNvSpPr txBox="1"/>
          <p:nvPr/>
        </p:nvSpPr>
        <p:spPr>
          <a:xfrm>
            <a:off x="4703926" y="3531679"/>
            <a:ext cx="2784145" cy="597856"/>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New inspection methodology</a:t>
            </a:r>
          </a:p>
        </p:txBody>
      </p:sp>
      <p:sp>
        <p:nvSpPr>
          <p:cNvPr id="35" name="TextBox 34">
            <a:extLst>
              <a:ext uri="{FF2B5EF4-FFF2-40B4-BE49-F238E27FC236}">
                <a16:creationId xmlns:a16="http://schemas.microsoft.com/office/drawing/2014/main" id="{8FE891DC-692A-366B-0FB5-CC56850199BD}"/>
              </a:ext>
            </a:extLst>
          </p:cNvPr>
          <p:cNvSpPr txBox="1"/>
          <p:nvPr/>
        </p:nvSpPr>
        <p:spPr>
          <a:xfrm>
            <a:off x="1667501" y="3568930"/>
            <a:ext cx="2176062" cy="348557"/>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New toolkits </a:t>
            </a:r>
          </a:p>
        </p:txBody>
      </p:sp>
      <p:sp>
        <p:nvSpPr>
          <p:cNvPr id="36" name="TextBox 35">
            <a:extLst>
              <a:ext uri="{FF2B5EF4-FFF2-40B4-BE49-F238E27FC236}">
                <a16:creationId xmlns:a16="http://schemas.microsoft.com/office/drawing/2014/main" id="{61D7B224-A23A-95E5-4914-C4C917333FDE}"/>
              </a:ext>
            </a:extLst>
          </p:cNvPr>
          <p:cNvSpPr txBox="1"/>
          <p:nvPr/>
        </p:nvSpPr>
        <p:spPr>
          <a:xfrm>
            <a:off x="8442965" y="1668578"/>
            <a:ext cx="1839447" cy="847155"/>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A renewed focus on inclusion</a:t>
            </a:r>
          </a:p>
        </p:txBody>
      </p:sp>
      <p:sp>
        <p:nvSpPr>
          <p:cNvPr id="37" name="TextBox 36">
            <a:extLst>
              <a:ext uri="{FF2B5EF4-FFF2-40B4-BE49-F238E27FC236}">
                <a16:creationId xmlns:a16="http://schemas.microsoft.com/office/drawing/2014/main" id="{025EB470-39BD-EDF0-4BBE-C601A612CB73}"/>
              </a:ext>
            </a:extLst>
          </p:cNvPr>
          <p:cNvSpPr txBox="1"/>
          <p:nvPr/>
        </p:nvSpPr>
        <p:spPr>
          <a:xfrm>
            <a:off x="1590591" y="5055517"/>
            <a:ext cx="2630792" cy="597856"/>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lang="en-GB">
                <a:solidFill>
                  <a:srgbClr val="170C59"/>
                </a:solidFill>
                <a:latin typeface="Tahoma" panose="020B0604030504040204" pitchFamily="34" charset="0"/>
                <a:ea typeface="Tahoma" panose="020B0604030504040204" pitchFamily="34" charset="0"/>
                <a:cs typeface="Tahoma" panose="020B0604030504040204" pitchFamily="34" charset="0"/>
              </a:rPr>
              <a:t>More closely aligned to the EYFS</a:t>
            </a:r>
          </a:p>
        </p:txBody>
      </p:sp>
      <p:sp>
        <p:nvSpPr>
          <p:cNvPr id="38" name="TextBox 37">
            <a:extLst>
              <a:ext uri="{FF2B5EF4-FFF2-40B4-BE49-F238E27FC236}">
                <a16:creationId xmlns:a16="http://schemas.microsoft.com/office/drawing/2014/main" id="{E71766FA-534E-5D85-6379-3CA625954FA8}"/>
              </a:ext>
            </a:extLst>
          </p:cNvPr>
          <p:cNvSpPr txBox="1"/>
          <p:nvPr/>
        </p:nvSpPr>
        <p:spPr>
          <a:xfrm>
            <a:off x="8274658" y="5055517"/>
            <a:ext cx="2176062" cy="597856"/>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a:ln>
                  <a:noFill/>
                </a:ln>
                <a:solidFill>
                  <a:srgbClr val="170C59"/>
                </a:solidFill>
                <a:effectLst/>
                <a:uLnTx/>
                <a:uFillTx/>
                <a:latin typeface="Tahoma"/>
                <a:ea typeface="Tahoma"/>
                <a:cs typeface="Tahoma"/>
              </a:rPr>
              <a:t>New online insights platform</a:t>
            </a: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ext Placeholder 1">
            <a:extLst>
              <a:ext uri="{FF2B5EF4-FFF2-40B4-BE49-F238E27FC236}">
                <a16:creationId xmlns:a16="http://schemas.microsoft.com/office/drawing/2014/main" id="{A7B427DF-891F-4B7A-D960-2E671B808086}"/>
              </a:ext>
            </a:extLst>
          </p:cNvPr>
          <p:cNvSpPr txBox="1">
            <a:spLocks/>
          </p:cNvSpPr>
          <p:nvPr/>
        </p:nvSpPr>
        <p:spPr>
          <a:xfrm>
            <a:off x="0" y="139260"/>
            <a:ext cx="12192000" cy="914400"/>
          </a:xfrm>
          <a:prstGeom prst="rect">
            <a:avLst/>
          </a:prstGeom>
        </p:spPr>
        <p:txBody>
          <a:bodyPr vert="horz" lIns="91440" tIns="45720" rIns="91440" bIns="45720" rtlCol="0" anchor="ctr">
            <a:noAutofit/>
          </a:bodyP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Summary of changes</a:t>
            </a:r>
          </a:p>
        </p:txBody>
      </p:sp>
      <p:sp>
        <p:nvSpPr>
          <p:cNvPr id="3" name="TextBox 2">
            <a:extLst>
              <a:ext uri="{FF2B5EF4-FFF2-40B4-BE49-F238E27FC236}">
                <a16:creationId xmlns:a16="http://schemas.microsoft.com/office/drawing/2014/main" id="{3A90A3C1-6590-A8FC-3D00-35EE7F78762B}"/>
              </a:ext>
            </a:extLst>
          </p:cNvPr>
          <p:cNvSpPr txBox="1"/>
          <p:nvPr/>
        </p:nvSpPr>
        <p:spPr>
          <a:xfrm>
            <a:off x="4703926" y="5111902"/>
            <a:ext cx="2784145" cy="597856"/>
          </a:xfrm>
          <a:prstGeom prst="rect">
            <a:avLst/>
          </a:prstGeom>
          <a:noFill/>
        </p:spPr>
        <p:txBody>
          <a:bodyPr wrap="square">
            <a:spAutoFit/>
          </a:bodyPr>
          <a:lstStyle/>
          <a:p>
            <a:pPr marL="0" marR="0" lvl="0" indent="0" algn="ctr" defTabSz="914400" rtl="0" eaLnBrk="1" fontAlgn="ctr" latinLnBrk="0" hangingPunct="1">
              <a:lnSpc>
                <a:spcPct val="90000"/>
              </a:lnSpc>
              <a:spcBef>
                <a:spcPts val="1000"/>
              </a:spcBef>
              <a:spcAft>
                <a:spcPts val="0"/>
              </a:spcAft>
              <a:buClrTx/>
              <a:buSzTx/>
              <a:buFontTx/>
              <a:buNone/>
              <a:tabLst/>
              <a:defRPr/>
            </a:pPr>
            <a:r>
              <a:rPr lang="en-GB">
                <a:solidFill>
                  <a:srgbClr val="170C59"/>
                </a:solidFill>
                <a:latin typeface="Tahoma" panose="020B0604030504040204" pitchFamily="34" charset="0"/>
                <a:ea typeface="Tahoma" panose="020B0604030504040204" pitchFamily="34" charset="0"/>
                <a:cs typeface="Tahoma" panose="020B0604030504040204" pitchFamily="34" charset="0"/>
              </a:rPr>
              <a:t>A sharper focus on regulation</a:t>
            </a:r>
          </a:p>
        </p:txBody>
      </p:sp>
      <p:grpSp>
        <p:nvGrpSpPr>
          <p:cNvPr id="6" name="Group 5">
            <a:extLst>
              <a:ext uri="{FF2B5EF4-FFF2-40B4-BE49-F238E27FC236}">
                <a16:creationId xmlns:a16="http://schemas.microsoft.com/office/drawing/2014/main" id="{A2D2B4DA-D16C-5D55-908B-A2F7C4A1FB80}"/>
              </a:ext>
            </a:extLst>
          </p:cNvPr>
          <p:cNvGrpSpPr/>
          <p:nvPr/>
        </p:nvGrpSpPr>
        <p:grpSpPr>
          <a:xfrm>
            <a:off x="10526021" y="4262715"/>
            <a:ext cx="1391280" cy="2411012"/>
            <a:chOff x="-1198563" y="4012733"/>
            <a:chExt cx="1093788" cy="1895475"/>
          </a:xfrm>
          <a:effectLst>
            <a:outerShdw blurRad="50800" dist="38100" dir="2700000" algn="tl" rotWithShape="0">
              <a:prstClr val="black">
                <a:alpha val="40000"/>
              </a:prstClr>
            </a:outerShdw>
          </a:effectLst>
        </p:grpSpPr>
        <p:sp>
          <p:nvSpPr>
            <p:cNvPr id="7" name="Freeform 58">
              <a:extLst>
                <a:ext uri="{FF2B5EF4-FFF2-40B4-BE49-F238E27FC236}">
                  <a16:creationId xmlns:a16="http://schemas.microsoft.com/office/drawing/2014/main" id="{F3EE50E8-D5CE-E6DB-23F6-7ADE69CABD4B}"/>
                </a:ext>
              </a:extLst>
            </p:cNvPr>
            <p:cNvSpPr>
              <a:spLocks noEditPoints="1"/>
            </p:cNvSpPr>
            <p:nvPr/>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a:effectLst/>
          </p:spPr>
          <p:txBody>
            <a:bodyPr/>
            <a:lstStyle/>
            <a:p>
              <a:pPr eaLnBrk="1" fontAlgn="auto" hangingPunct="1">
                <a:spcBef>
                  <a:spcPts val="0"/>
                </a:spcBef>
                <a:spcAft>
                  <a:spcPts val="0"/>
                </a:spcAft>
                <a:defRPr/>
              </a:pPr>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838C3493-38B3-CF0C-F6B3-7FAB8F9DEFEA}"/>
                </a:ext>
              </a:extLst>
            </p:cNvPr>
            <p:cNvSpPr>
              <a:spLocks noEditPoints="1"/>
            </p:cNvSpPr>
            <p:nvPr/>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a:lstStyle/>
            <a:p>
              <a:pPr eaLnBrk="1" fontAlgn="auto" hangingPunct="1">
                <a:spcBef>
                  <a:spcPts val="0"/>
                </a:spcBef>
                <a:spcAft>
                  <a:spcPts val="0"/>
                </a:spcAft>
                <a:defRPr/>
              </a:pPr>
              <a:endParaRPr lang="en-GB">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64290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0F7DE0-6AA2-8C61-AD91-50D8F9D2B65C}"/>
              </a:ext>
            </a:extLst>
          </p:cNvPr>
          <p:cNvSpPr>
            <a:spLocks noGrp="1"/>
          </p:cNvSpPr>
          <p:nvPr>
            <p:ph type="body" sz="quarter" idx="10"/>
          </p:nvPr>
        </p:nvSpPr>
        <p:spPr/>
        <p:txBody>
          <a:bodyPr>
            <a:normAutofit fontScale="92500"/>
          </a:bodyPr>
          <a:lstStyle/>
          <a:p>
            <a:r>
              <a:rPr lang="en-GB" sz="4000"/>
              <a:t>Moving forward: renewed approach</a:t>
            </a:r>
          </a:p>
        </p:txBody>
      </p:sp>
    </p:spTree>
    <p:extLst>
      <p:ext uri="{BB962C8B-B14F-4D97-AF65-F5344CB8AC3E}">
        <p14:creationId xmlns:p14="http://schemas.microsoft.com/office/powerpoint/2010/main" val="142293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AE2D87-D7D5-4086-B9BD-9DFFF894EB54}"/>
              </a:ext>
            </a:extLst>
          </p:cNvPr>
          <p:cNvSpPr/>
          <p:nvPr/>
        </p:nvSpPr>
        <p:spPr>
          <a:xfrm>
            <a:off x="2390629" y="2148109"/>
            <a:ext cx="1733542" cy="1733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592D2111-23A3-42F7-8D76-DE23522AC845}"/>
              </a:ext>
            </a:extLst>
          </p:cNvPr>
          <p:cNvSpPr/>
          <p:nvPr/>
        </p:nvSpPr>
        <p:spPr>
          <a:xfrm>
            <a:off x="2421394" y="2505670"/>
            <a:ext cx="1671514" cy="923330"/>
          </a:xfrm>
          <a:prstGeom prst="rect">
            <a:avLst/>
          </a:prstGeom>
        </p:spPr>
        <p:txBody>
          <a:bodyPr wrap="square" lIns="91440" tIns="45720" rIns="91440" bIns="45720" anchor="t">
            <a:spAutoFit/>
          </a:bodyPr>
          <a:lstStyle/>
          <a:p>
            <a:pPr algn="ctr"/>
            <a:r>
              <a:rPr lang="en-US">
                <a:solidFill>
                  <a:schemeClr val="bg1"/>
                </a:solidFill>
                <a:latin typeface="Tahoma"/>
                <a:ea typeface="Tahoma"/>
                <a:cs typeface="Tahoma"/>
              </a:rPr>
              <a:t>Breaking</a:t>
            </a:r>
          </a:p>
          <a:p>
            <a:pPr algn="ctr"/>
            <a:r>
              <a:rPr lang="en-US">
                <a:solidFill>
                  <a:schemeClr val="bg1"/>
                </a:solidFill>
                <a:latin typeface="Tahoma"/>
                <a:ea typeface="Tahoma"/>
                <a:cs typeface="Tahoma"/>
              </a:rPr>
              <a:t>barriers to learning </a:t>
            </a:r>
          </a:p>
        </p:txBody>
      </p:sp>
      <p:sp>
        <p:nvSpPr>
          <p:cNvPr id="15" name="Rectangle 14">
            <a:extLst>
              <a:ext uri="{FF2B5EF4-FFF2-40B4-BE49-F238E27FC236}">
                <a16:creationId xmlns:a16="http://schemas.microsoft.com/office/drawing/2014/main" id="{C0454940-8BE9-4CC5-8124-F1034B6EE41B}"/>
              </a:ext>
            </a:extLst>
          </p:cNvPr>
          <p:cNvSpPr/>
          <p:nvPr/>
        </p:nvSpPr>
        <p:spPr>
          <a:xfrm>
            <a:off x="6175427" y="2148109"/>
            <a:ext cx="1733542" cy="1733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1B26921C-7734-4A22-8F4B-E840EDEC565E}"/>
              </a:ext>
            </a:extLst>
          </p:cNvPr>
          <p:cNvSpPr/>
          <p:nvPr/>
        </p:nvSpPr>
        <p:spPr>
          <a:xfrm>
            <a:off x="9960228" y="2148109"/>
            <a:ext cx="1733542" cy="1733542"/>
          </a:xfrm>
          <a:prstGeom prst="rect">
            <a:avLst/>
          </a:prstGeom>
          <a:solidFill>
            <a:srgbClr val="20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5" name="Rectangle 24">
            <a:extLst>
              <a:ext uri="{FF2B5EF4-FFF2-40B4-BE49-F238E27FC236}">
                <a16:creationId xmlns:a16="http://schemas.microsoft.com/office/drawing/2014/main" id="{3F8FA930-DEDD-4731-8A95-47259996D94F}"/>
              </a:ext>
            </a:extLst>
          </p:cNvPr>
          <p:cNvSpPr/>
          <p:nvPr/>
        </p:nvSpPr>
        <p:spPr>
          <a:xfrm>
            <a:off x="8067827" y="3998517"/>
            <a:ext cx="1733542" cy="1733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0" name="Rectangle 29">
            <a:extLst>
              <a:ext uri="{FF2B5EF4-FFF2-40B4-BE49-F238E27FC236}">
                <a16:creationId xmlns:a16="http://schemas.microsoft.com/office/drawing/2014/main" id="{44F7DDC5-3794-40DA-A677-5475162742B7}"/>
              </a:ext>
            </a:extLst>
          </p:cNvPr>
          <p:cNvSpPr/>
          <p:nvPr/>
        </p:nvSpPr>
        <p:spPr>
          <a:xfrm>
            <a:off x="4283028" y="3998517"/>
            <a:ext cx="1733542" cy="17335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73D1BF45-552F-4149-96E6-C40F976AC3A4}"/>
              </a:ext>
            </a:extLst>
          </p:cNvPr>
          <p:cNvSpPr/>
          <p:nvPr/>
        </p:nvSpPr>
        <p:spPr>
          <a:xfrm>
            <a:off x="498230" y="3998517"/>
            <a:ext cx="1733542" cy="1733542"/>
          </a:xfrm>
          <a:prstGeom prst="rect">
            <a:avLst/>
          </a:prstGeom>
          <a:solidFill>
            <a:srgbClr val="20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337" name="Rectangle 336">
            <a:extLst>
              <a:ext uri="{FF2B5EF4-FFF2-40B4-BE49-F238E27FC236}">
                <a16:creationId xmlns:a16="http://schemas.microsoft.com/office/drawing/2014/main" id="{C4AEFF86-1028-44C6-B276-5389AF0E2D2F}"/>
              </a:ext>
            </a:extLst>
          </p:cNvPr>
          <p:cNvSpPr/>
          <p:nvPr/>
        </p:nvSpPr>
        <p:spPr>
          <a:xfrm>
            <a:off x="10149597" y="2505669"/>
            <a:ext cx="1354306" cy="923330"/>
          </a:xfrm>
          <a:prstGeom prst="rect">
            <a:avLst/>
          </a:prstGeom>
        </p:spPr>
        <p:txBody>
          <a:bodyPr wrap="square">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More focus on well-being</a:t>
            </a:r>
          </a:p>
        </p:txBody>
      </p:sp>
      <p:sp>
        <p:nvSpPr>
          <p:cNvPr id="339" name="Rectangle 338">
            <a:extLst>
              <a:ext uri="{FF2B5EF4-FFF2-40B4-BE49-F238E27FC236}">
                <a16:creationId xmlns:a16="http://schemas.microsoft.com/office/drawing/2014/main" id="{F7D23E7E-6B0F-4E04-B1CC-9FC9472456DB}"/>
              </a:ext>
            </a:extLst>
          </p:cNvPr>
          <p:cNvSpPr/>
          <p:nvPr/>
        </p:nvSpPr>
        <p:spPr>
          <a:xfrm>
            <a:off x="480605" y="4334859"/>
            <a:ext cx="1733541" cy="646331"/>
          </a:xfrm>
          <a:prstGeom prst="rect">
            <a:avLst/>
          </a:prstGeom>
        </p:spPr>
        <p:txBody>
          <a:bodyPr wrap="square">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Taking context into account</a:t>
            </a:r>
          </a:p>
        </p:txBody>
      </p:sp>
      <p:pic>
        <p:nvPicPr>
          <p:cNvPr id="361" name="Picture Placeholder 54">
            <a:extLst>
              <a:ext uri="{FF2B5EF4-FFF2-40B4-BE49-F238E27FC236}">
                <a16:creationId xmlns:a16="http://schemas.microsoft.com/office/drawing/2014/main" id="{2510D6ED-3EC6-4634-B932-F21D0AE59081}"/>
              </a:ext>
            </a:extLst>
          </p:cNvPr>
          <p:cNvPicPr>
            <a:picLocks noGrp="1" noChangeAspect="1"/>
          </p:cNvPicPr>
          <p:nvPr>
            <p:ph type="pic" sz="quarter" idx="15"/>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810"/>
          <a:stretch>
            <a:fillRect/>
          </a:stretch>
        </p:blipFill>
        <p:spPr>
          <a:xfrm>
            <a:off x="9959975" y="3998278"/>
            <a:ext cx="1733550" cy="1733550"/>
          </a:xfrm>
          <a:prstGeom prst="rect">
            <a:avLst/>
          </a:prstGeom>
        </p:spPr>
      </p:pic>
      <p:pic>
        <p:nvPicPr>
          <p:cNvPr id="143" name="Picture Placeholder 59">
            <a:extLst>
              <a:ext uri="{FF2B5EF4-FFF2-40B4-BE49-F238E27FC236}">
                <a16:creationId xmlns:a16="http://schemas.microsoft.com/office/drawing/2014/main" id="{A002A595-96ED-4E47-A045-AE885AC8AFD0}"/>
              </a:ext>
            </a:extLst>
          </p:cNvPr>
          <p:cNvPicPr>
            <a:picLocks noGrp="1" noChangeAspect="1"/>
          </p:cNvPicPr>
          <p:nvPr>
            <p:ph type="pic" sz="quarter" idx="14"/>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8067675" y="2148840"/>
            <a:ext cx="1733550" cy="1733550"/>
          </a:xfrm>
          <a:prstGeom prst="rect">
            <a:avLst/>
          </a:prstGeom>
        </p:spPr>
      </p:pic>
      <p:pic>
        <p:nvPicPr>
          <p:cNvPr id="144" name="Picture Placeholder 57">
            <a:extLst>
              <a:ext uri="{FF2B5EF4-FFF2-40B4-BE49-F238E27FC236}">
                <a16:creationId xmlns:a16="http://schemas.microsoft.com/office/drawing/2014/main" id="{6A02A05D-57AC-4C1B-889E-418DB09DF2D9}"/>
              </a:ext>
            </a:extLst>
          </p:cNvPr>
          <p:cNvPicPr>
            <a:picLocks noGrp="1" noChangeAspect="1"/>
          </p:cNvPicPr>
          <p:nvPr>
            <p:ph type="pic" sz="quarter" idx="11"/>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2390775" y="3998278"/>
            <a:ext cx="1733550" cy="1733550"/>
          </a:xfrm>
          <a:prstGeom prst="rect">
            <a:avLst/>
          </a:prstGeom>
        </p:spPr>
      </p:pic>
      <p:pic>
        <p:nvPicPr>
          <p:cNvPr id="145" name="Picture Placeholder 53">
            <a:extLst>
              <a:ext uri="{FF2B5EF4-FFF2-40B4-BE49-F238E27FC236}">
                <a16:creationId xmlns:a16="http://schemas.microsoft.com/office/drawing/2014/main" id="{4120A58A-B2EC-40EC-A669-43DAE09462BC}"/>
              </a:ext>
            </a:extLst>
          </p:cNvPr>
          <p:cNvPicPr>
            <a:picLocks noGrp="1" noChangeAspect="1"/>
          </p:cNvPicPr>
          <p:nvPr>
            <p:ph type="pic" sz="quarter" idx="10"/>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rcRect/>
          <a:stretch/>
        </p:blipFill>
        <p:spPr>
          <a:xfrm>
            <a:off x="498475" y="2148840"/>
            <a:ext cx="1733550" cy="1733550"/>
          </a:xfrm>
          <a:prstGeom prst="rect">
            <a:avLst/>
          </a:prstGeom>
        </p:spPr>
      </p:pic>
      <p:sp>
        <p:nvSpPr>
          <p:cNvPr id="2" name="Rectangle 1">
            <a:extLst>
              <a:ext uri="{FF2B5EF4-FFF2-40B4-BE49-F238E27FC236}">
                <a16:creationId xmlns:a16="http://schemas.microsoft.com/office/drawing/2014/main" id="{02085AE5-B05A-7D9E-4315-C1C53DC55BE5}"/>
              </a:ext>
            </a:extLst>
          </p:cNvPr>
          <p:cNvSpPr/>
          <p:nvPr/>
        </p:nvSpPr>
        <p:spPr>
          <a:xfrm>
            <a:off x="6175176" y="3998278"/>
            <a:ext cx="1733542" cy="1733542"/>
          </a:xfrm>
          <a:prstGeom prst="rect">
            <a:avLst/>
          </a:prstGeom>
          <a:solidFill>
            <a:srgbClr val="20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0A06825F-5E87-9211-96ED-FF5D7FD853BF}"/>
              </a:ext>
            </a:extLst>
          </p:cNvPr>
          <p:cNvSpPr/>
          <p:nvPr/>
        </p:nvSpPr>
        <p:spPr>
          <a:xfrm>
            <a:off x="4282775" y="2148109"/>
            <a:ext cx="1733542" cy="1733542"/>
          </a:xfrm>
          <a:prstGeom prst="rect">
            <a:avLst/>
          </a:prstGeom>
          <a:solidFill>
            <a:srgbClr val="209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AFFE6DC2-4D1E-601A-A55A-386D5B3A82F7}"/>
              </a:ext>
            </a:extLst>
          </p:cNvPr>
          <p:cNvSpPr txBox="1"/>
          <p:nvPr/>
        </p:nvSpPr>
        <p:spPr>
          <a:xfrm>
            <a:off x="498230" y="677497"/>
            <a:ext cx="8406032" cy="707886"/>
          </a:xfrm>
          <a:prstGeom prst="rect">
            <a:avLst/>
          </a:prstGeom>
          <a:noFill/>
        </p:spPr>
        <p:txBody>
          <a:bodyPr wrap="square" rtlCol="0">
            <a:spAutoFit/>
          </a:bodyPr>
          <a:lstStyle/>
          <a:p>
            <a:r>
              <a:rPr lang="en-US" sz="4000" b="1">
                <a:solidFill>
                  <a:srgbClr val="002060"/>
                </a:solidFill>
                <a:latin typeface="Tahoma" panose="020B0604030504040204" pitchFamily="34" charset="0"/>
                <a:ea typeface="Tahoma" panose="020B0604030504040204" pitchFamily="34" charset="0"/>
                <a:cs typeface="Tahoma" panose="020B0604030504040204" pitchFamily="34" charset="0"/>
              </a:rPr>
              <a:t>Our new approach</a:t>
            </a:r>
          </a:p>
        </p:txBody>
      </p:sp>
      <p:sp>
        <p:nvSpPr>
          <p:cNvPr id="335" name="Rectangle 334">
            <a:extLst>
              <a:ext uri="{FF2B5EF4-FFF2-40B4-BE49-F238E27FC236}">
                <a16:creationId xmlns:a16="http://schemas.microsoft.com/office/drawing/2014/main" id="{A2DC287E-BB3E-4B95-B18D-B23D5097D041}"/>
              </a:ext>
            </a:extLst>
          </p:cNvPr>
          <p:cNvSpPr/>
          <p:nvPr/>
        </p:nvSpPr>
        <p:spPr>
          <a:xfrm>
            <a:off x="4551441" y="2505669"/>
            <a:ext cx="1195603" cy="646331"/>
          </a:xfrm>
          <a:prstGeom prst="rect">
            <a:avLst/>
          </a:prstGeom>
        </p:spPr>
        <p:txBody>
          <a:bodyPr wrap="square">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Improved reporting</a:t>
            </a:r>
          </a:p>
        </p:txBody>
      </p:sp>
      <p:sp>
        <p:nvSpPr>
          <p:cNvPr id="9" name="Rectangle 8">
            <a:extLst>
              <a:ext uri="{FF2B5EF4-FFF2-40B4-BE49-F238E27FC236}">
                <a16:creationId xmlns:a16="http://schemas.microsoft.com/office/drawing/2014/main" id="{D15ADBC1-DC0E-7F34-CFF1-5662F8A50B3B}"/>
              </a:ext>
            </a:extLst>
          </p:cNvPr>
          <p:cNvSpPr/>
          <p:nvPr/>
        </p:nvSpPr>
        <p:spPr>
          <a:xfrm>
            <a:off x="6174921" y="2505669"/>
            <a:ext cx="1702887" cy="646331"/>
          </a:xfrm>
          <a:prstGeom prst="rect">
            <a:avLst/>
          </a:prstGeom>
        </p:spPr>
        <p:txBody>
          <a:bodyPr wrap="square">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More collaboration</a:t>
            </a:r>
          </a:p>
        </p:txBody>
      </p:sp>
      <p:sp>
        <p:nvSpPr>
          <p:cNvPr id="11" name="Rectangle 10">
            <a:extLst>
              <a:ext uri="{FF2B5EF4-FFF2-40B4-BE49-F238E27FC236}">
                <a16:creationId xmlns:a16="http://schemas.microsoft.com/office/drawing/2014/main" id="{974AB389-B640-1F2F-DFD8-8609861568EE}"/>
              </a:ext>
            </a:extLst>
          </p:cNvPr>
          <p:cNvSpPr/>
          <p:nvPr/>
        </p:nvSpPr>
        <p:spPr>
          <a:xfrm>
            <a:off x="6192671" y="4334859"/>
            <a:ext cx="1733541" cy="923330"/>
          </a:xfrm>
          <a:prstGeom prst="rect">
            <a:avLst/>
          </a:prstGeom>
        </p:spPr>
        <p:txBody>
          <a:bodyPr wrap="square">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Providing constructive next steps </a:t>
            </a:r>
          </a:p>
        </p:txBody>
      </p:sp>
      <p:sp>
        <p:nvSpPr>
          <p:cNvPr id="13" name="Rectangle 12">
            <a:extLst>
              <a:ext uri="{FF2B5EF4-FFF2-40B4-BE49-F238E27FC236}">
                <a16:creationId xmlns:a16="http://schemas.microsoft.com/office/drawing/2014/main" id="{B5588091-0805-733C-2C63-E6C64E486684}"/>
              </a:ext>
            </a:extLst>
          </p:cNvPr>
          <p:cNvSpPr/>
          <p:nvPr/>
        </p:nvSpPr>
        <p:spPr>
          <a:xfrm>
            <a:off x="4278736" y="4334859"/>
            <a:ext cx="1733541" cy="646331"/>
          </a:xfrm>
          <a:prstGeom prst="rect">
            <a:avLst/>
          </a:prstGeom>
        </p:spPr>
        <p:txBody>
          <a:bodyPr wrap="square">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Consistent approach</a:t>
            </a:r>
          </a:p>
        </p:txBody>
      </p:sp>
      <p:sp>
        <p:nvSpPr>
          <p:cNvPr id="14" name="Rectangle 13">
            <a:extLst>
              <a:ext uri="{FF2B5EF4-FFF2-40B4-BE49-F238E27FC236}">
                <a16:creationId xmlns:a16="http://schemas.microsoft.com/office/drawing/2014/main" id="{77A5A5C2-8BB8-E5D7-3072-7CFA3B96B5B4}"/>
              </a:ext>
            </a:extLst>
          </p:cNvPr>
          <p:cNvSpPr/>
          <p:nvPr/>
        </p:nvSpPr>
        <p:spPr>
          <a:xfrm>
            <a:off x="8084818" y="4334859"/>
            <a:ext cx="1733541" cy="646331"/>
          </a:xfrm>
          <a:prstGeom prst="rect">
            <a:avLst/>
          </a:prstGeom>
        </p:spPr>
        <p:txBody>
          <a:bodyPr wrap="square">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Different by design </a:t>
            </a:r>
          </a:p>
        </p:txBody>
      </p:sp>
    </p:spTree>
    <p:extLst>
      <p:ext uri="{BB962C8B-B14F-4D97-AF65-F5344CB8AC3E}">
        <p14:creationId xmlns:p14="http://schemas.microsoft.com/office/powerpoint/2010/main" val="65656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A38FC-376A-64BF-DDC2-3F9291CC9990}"/>
            </a:ext>
          </a:extLst>
        </p:cNvPr>
        <p:cNvGrpSpPr/>
        <p:nvPr/>
      </p:nvGrpSpPr>
      <p:grpSpPr>
        <a:xfrm>
          <a:off x="0" y="0"/>
          <a:ext cx="0" cy="0"/>
          <a:chOff x="0" y="0"/>
          <a:chExt cx="0" cy="0"/>
        </a:xfrm>
      </p:grpSpPr>
      <p:pic>
        <p:nvPicPr>
          <p:cNvPr id="20" name="Picture Placeholder 19" descr="A person and a child reading a book&#10;&#10;AI-generated content may be incorrect.">
            <a:extLst>
              <a:ext uri="{FF2B5EF4-FFF2-40B4-BE49-F238E27FC236}">
                <a16:creationId xmlns:a16="http://schemas.microsoft.com/office/drawing/2014/main" id="{5E3276EA-02E3-2DD4-6D61-DC3EA0A2CD8C}"/>
              </a:ext>
            </a:extLst>
          </p:cNvPr>
          <p:cNvPicPr>
            <a:picLocks noGrp="1" noChangeAspect="1"/>
          </p:cNvPicPr>
          <p:nvPr>
            <p:ph type="pic" sz="quarter" idx="15"/>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94E5F4F5-C3BC-3DD6-AD04-17C440CE5DDF}"/>
              </a:ext>
            </a:extLst>
          </p:cNvPr>
          <p:cNvSpPr>
            <a:spLocks noGrp="1"/>
          </p:cNvSpPr>
          <p:nvPr>
            <p:ph type="body" sz="quarter" idx="18"/>
          </p:nvPr>
        </p:nvSpPr>
        <p:spPr>
          <a:xfrm>
            <a:off x="8147739" y="4093055"/>
            <a:ext cx="2528545" cy="389223"/>
          </a:xfrm>
        </p:spPr>
        <p:txBody>
          <a:bodyPr>
            <a:noAutofit/>
          </a:bodyPr>
          <a:lstStyle/>
          <a:p>
            <a:pPr algn="ctr">
              <a:lnSpc>
                <a:spcPct val="110000"/>
              </a:lnSpc>
            </a:pPr>
            <a:r>
              <a:rPr lang="en-GB" sz="1800"/>
              <a:t>Woven throughout the framework </a:t>
            </a:r>
          </a:p>
        </p:txBody>
      </p:sp>
      <p:pic>
        <p:nvPicPr>
          <p:cNvPr id="14" name="Picture Placeholder 13" descr="A child smiling at the camera&#10;&#10;AI-generated content may be incorrect.">
            <a:extLst>
              <a:ext uri="{FF2B5EF4-FFF2-40B4-BE49-F238E27FC236}">
                <a16:creationId xmlns:a16="http://schemas.microsoft.com/office/drawing/2014/main" id="{35BE904F-A3E2-9F4F-CA18-47122D8C64C2}"/>
              </a:ext>
            </a:extLst>
          </p:cNvPr>
          <p:cNvPicPr>
            <a:picLocks noGrp="1" noChangeAspect="1"/>
          </p:cNvPicPr>
          <p:nvPr>
            <p:ph type="pic" sz="quarter" idx="20"/>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B1A164F3-640E-F960-B3DB-375EC645B549}"/>
              </a:ext>
            </a:extLst>
          </p:cNvPr>
          <p:cNvSpPr>
            <a:spLocks noGrp="1"/>
          </p:cNvSpPr>
          <p:nvPr>
            <p:ph type="body" sz="quarter" idx="21"/>
          </p:nvPr>
        </p:nvSpPr>
        <p:spPr>
          <a:xfrm>
            <a:off x="1492470" y="4702173"/>
            <a:ext cx="2528545" cy="914400"/>
          </a:xfrm>
        </p:spPr>
        <p:txBody>
          <a:bodyPr vert="horz" lIns="91440" tIns="45720" rIns="91440" bIns="45720" rtlCol="0" anchor="t">
            <a:noAutofit/>
          </a:bodyPr>
          <a:lstStyle/>
          <a:p>
            <a:pPr algn="ctr"/>
            <a:r>
              <a:rPr lang="en-GB">
                <a:latin typeface="Tahoma"/>
                <a:ea typeface="Tahoma"/>
                <a:cs typeface="Tahoma"/>
              </a:rPr>
              <a:t>to learning and well-being especially for those who are disadvantaged, have SEND, or are known to children’s social care.</a:t>
            </a:r>
          </a:p>
          <a:p>
            <a:pPr algn="ctr"/>
            <a:r>
              <a:rPr lang="en-GB">
                <a:latin typeface="Tahoma"/>
                <a:ea typeface="Tahoma"/>
                <a:cs typeface="Tahoma"/>
              </a:rPr>
              <a:t>.</a:t>
            </a:r>
          </a:p>
        </p:txBody>
      </p:sp>
      <p:sp>
        <p:nvSpPr>
          <p:cNvPr id="11" name="Text Placeholder 10">
            <a:extLst>
              <a:ext uri="{FF2B5EF4-FFF2-40B4-BE49-F238E27FC236}">
                <a16:creationId xmlns:a16="http://schemas.microsoft.com/office/drawing/2014/main" id="{7CABB0B8-5B3E-4D2E-6B15-F16C57635611}"/>
              </a:ext>
            </a:extLst>
          </p:cNvPr>
          <p:cNvSpPr>
            <a:spLocks noGrp="1"/>
          </p:cNvSpPr>
          <p:nvPr>
            <p:ph type="body" sz="quarter" idx="22"/>
          </p:nvPr>
        </p:nvSpPr>
        <p:spPr>
          <a:xfrm>
            <a:off x="4690877" y="4702173"/>
            <a:ext cx="2800170" cy="2457992"/>
          </a:xfrm>
        </p:spPr>
        <p:txBody>
          <a:bodyPr>
            <a:noAutofit/>
          </a:bodyPr>
          <a:lstStyle/>
          <a:p>
            <a:pPr algn="ctr">
              <a:spcBef>
                <a:spcPts val="600"/>
              </a:spcBef>
            </a:pPr>
            <a:r>
              <a:rPr lang="en-GB"/>
              <a:t>By using contextual information and discussions with leaders to understand their particular community and the opportunities and challenges this brings to their work. </a:t>
            </a:r>
          </a:p>
          <a:p>
            <a:pPr algn="ctr"/>
            <a:endParaRPr lang="en-GB" sz="1800"/>
          </a:p>
        </p:txBody>
      </p:sp>
      <p:sp>
        <p:nvSpPr>
          <p:cNvPr id="12" name="Text Placeholder 11">
            <a:extLst>
              <a:ext uri="{FF2B5EF4-FFF2-40B4-BE49-F238E27FC236}">
                <a16:creationId xmlns:a16="http://schemas.microsoft.com/office/drawing/2014/main" id="{48643983-6CC6-A9BC-BD43-E8FFCD694FBE}"/>
              </a:ext>
            </a:extLst>
          </p:cNvPr>
          <p:cNvSpPr>
            <a:spLocks noGrp="1"/>
          </p:cNvSpPr>
          <p:nvPr>
            <p:ph type="body" sz="quarter" idx="23"/>
          </p:nvPr>
        </p:nvSpPr>
        <p:spPr>
          <a:xfrm>
            <a:off x="8091180" y="4702173"/>
            <a:ext cx="2664357" cy="1389547"/>
          </a:xfrm>
        </p:spPr>
        <p:txBody>
          <a:bodyPr>
            <a:normAutofit/>
          </a:bodyPr>
          <a:lstStyle/>
          <a:p>
            <a:pPr algn="ctr"/>
            <a:r>
              <a:rPr lang="en-GB"/>
              <a:t>Inclusion is woven through evaluation areas, as well as having a standalone inclusion area.</a:t>
            </a:r>
          </a:p>
          <a:p>
            <a:pPr algn="ctr"/>
            <a:endParaRPr lang="en-GB"/>
          </a:p>
        </p:txBody>
      </p:sp>
      <p:sp>
        <p:nvSpPr>
          <p:cNvPr id="8" name="TextBox 7">
            <a:extLst>
              <a:ext uri="{FF2B5EF4-FFF2-40B4-BE49-F238E27FC236}">
                <a16:creationId xmlns:a16="http://schemas.microsoft.com/office/drawing/2014/main" id="{BD1CCF2B-5E1B-260A-8197-D294B6C645BA}"/>
              </a:ext>
            </a:extLst>
          </p:cNvPr>
          <p:cNvSpPr txBox="1"/>
          <p:nvPr/>
        </p:nvSpPr>
        <p:spPr>
          <a:xfrm rot="10800000" flipV="1">
            <a:off x="10433048" y="68129"/>
            <a:ext cx="1758952" cy="1200329"/>
          </a:xfrm>
          <a:prstGeom prst="rect">
            <a:avLst/>
          </a:prstGeom>
          <a:noFill/>
        </p:spPr>
        <p:txBody>
          <a:bodyPr wrap="square" rtlCol="0">
            <a:spAutoFit/>
          </a:bodyPr>
          <a:lstStyle/>
          <a:p>
            <a:pPr algn="ctr"/>
            <a:fld id="{260E2A6B-A809-4840-BF14-8648BC0BDF87}" type="slidenum">
              <a:rPr lang="id-ID" sz="7200" b="1" i="0" spc="-150" smtClean="0">
                <a:solidFill>
                  <a:schemeClr val="bg1">
                    <a:lumMod val="85000"/>
                    <a:alpha val="25000"/>
                  </a:schemeClr>
                </a:solidFill>
                <a:ea typeface="Roboto Condensed" panose="02000000000000000000" pitchFamily="2" charset="0"/>
                <a:cs typeface="Segoe UI" panose="020B0502040204020203" pitchFamily="34" charset="0"/>
              </a:rPr>
              <a:pPr algn="ctr"/>
              <a:t>9</a:t>
            </a:fld>
            <a:endParaRPr lang="id-ID" sz="41300" b="1" i="0" spc="-150">
              <a:solidFill>
                <a:schemeClr val="bg1">
                  <a:lumMod val="85000"/>
                  <a:alpha val="25000"/>
                </a:schemeClr>
              </a:solidFill>
              <a:ea typeface="Roboto Condensed" panose="02000000000000000000" pitchFamily="2" charset="0"/>
              <a:cs typeface="Segoe UI" panose="020B0502040204020203" pitchFamily="34" charset="0"/>
            </a:endParaRPr>
          </a:p>
        </p:txBody>
      </p:sp>
      <p:pic>
        <p:nvPicPr>
          <p:cNvPr id="24" name="Picture Placeholder 23" descr="A few young women looking at a newspaper&#10;&#10;AI-generated content may be incorrect.">
            <a:extLst>
              <a:ext uri="{FF2B5EF4-FFF2-40B4-BE49-F238E27FC236}">
                <a16:creationId xmlns:a16="http://schemas.microsoft.com/office/drawing/2014/main" id="{4A998DE3-5F56-39A6-1E99-A2844DBAFC39}"/>
              </a:ext>
            </a:extLst>
          </p:cNvPr>
          <p:cNvPicPr>
            <a:picLocks noGrp="1" noChangeAspect="1"/>
          </p:cNvPicPr>
          <p:nvPr>
            <p:ph type="pic" sz="quarter" idx="14"/>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FF12F18-CFD3-103B-74E7-EA7CD288A8C6}"/>
              </a:ext>
            </a:extLst>
          </p:cNvPr>
          <p:cNvSpPr>
            <a:spLocks noGrp="1"/>
          </p:cNvSpPr>
          <p:nvPr>
            <p:ph type="body" sz="quarter" idx="16"/>
          </p:nvPr>
        </p:nvSpPr>
        <p:spPr>
          <a:xfrm>
            <a:off x="1483102" y="4093055"/>
            <a:ext cx="2537913" cy="389223"/>
          </a:xfrm>
        </p:spPr>
        <p:txBody>
          <a:bodyPr>
            <a:noAutofit/>
          </a:bodyPr>
          <a:lstStyle/>
          <a:p>
            <a:pPr algn="ctr"/>
            <a:r>
              <a:rPr lang="en-GB" sz="1800"/>
              <a:t>Focusing on barriers </a:t>
            </a:r>
          </a:p>
        </p:txBody>
      </p:sp>
      <p:sp>
        <p:nvSpPr>
          <p:cNvPr id="7" name="Text Placeholder 6">
            <a:extLst>
              <a:ext uri="{FF2B5EF4-FFF2-40B4-BE49-F238E27FC236}">
                <a16:creationId xmlns:a16="http://schemas.microsoft.com/office/drawing/2014/main" id="{24DC3539-0F77-1818-EA32-91943E912DE5}"/>
              </a:ext>
            </a:extLst>
          </p:cNvPr>
          <p:cNvSpPr>
            <a:spLocks noGrp="1"/>
          </p:cNvSpPr>
          <p:nvPr>
            <p:ph type="body" sz="quarter" idx="17"/>
          </p:nvPr>
        </p:nvSpPr>
        <p:spPr>
          <a:xfrm>
            <a:off x="4809298" y="4093055"/>
            <a:ext cx="2545935" cy="389223"/>
          </a:xfrm>
        </p:spPr>
        <p:txBody>
          <a:bodyPr>
            <a:noAutofit/>
          </a:bodyPr>
          <a:lstStyle/>
          <a:p>
            <a:pPr algn="ctr"/>
            <a:r>
              <a:rPr lang="en-GB" sz="1800"/>
              <a:t>Understanding context</a:t>
            </a:r>
          </a:p>
        </p:txBody>
      </p:sp>
      <p:sp>
        <p:nvSpPr>
          <p:cNvPr id="13" name="Text Placeholder 6">
            <a:extLst>
              <a:ext uri="{FF2B5EF4-FFF2-40B4-BE49-F238E27FC236}">
                <a16:creationId xmlns:a16="http://schemas.microsoft.com/office/drawing/2014/main" id="{35AB4C8A-2B76-364B-32CE-3402EF5536E4}"/>
              </a:ext>
            </a:extLst>
          </p:cNvPr>
          <p:cNvSpPr>
            <a:spLocks noGrp="1"/>
          </p:cNvSpPr>
          <p:nvPr>
            <p:ph type="body" sz="quarter" idx="19"/>
          </p:nvPr>
        </p:nvSpPr>
        <p:spPr>
          <a:xfrm>
            <a:off x="895062" y="1582726"/>
            <a:ext cx="10374406" cy="914400"/>
          </a:xfrm>
        </p:spPr>
        <p:txBody>
          <a:bodyPr>
            <a:noAutofit/>
          </a:bodyPr>
          <a:lstStyle/>
          <a:p>
            <a:r>
              <a:rPr lang="en-GB">
                <a:latin typeface="Tahoma"/>
                <a:ea typeface="Tahoma"/>
                <a:cs typeface="Tahoma"/>
              </a:rPr>
              <a:t>We have strengthened our approach to inclusion</a:t>
            </a:r>
          </a:p>
          <a:p>
            <a:r>
              <a:rPr lang="en-GB" sz="2400" b="0">
                <a:solidFill>
                  <a:schemeClr val="bg1">
                    <a:lumMod val="50000"/>
                  </a:schemeClr>
                </a:solidFill>
                <a:latin typeface="Tahoma"/>
                <a:ea typeface="Tahoma"/>
                <a:cs typeface="Tahoma"/>
              </a:rPr>
              <a:t>Breaking down barriers to learning and/or well-being</a:t>
            </a:r>
          </a:p>
          <a:p>
            <a:endParaRPr lang="en-GB"/>
          </a:p>
          <a:p>
            <a:endParaRPr lang="en-GB"/>
          </a:p>
        </p:txBody>
      </p:sp>
    </p:spTree>
    <p:extLst>
      <p:ext uri="{BB962C8B-B14F-4D97-AF65-F5344CB8AC3E}">
        <p14:creationId xmlns:p14="http://schemas.microsoft.com/office/powerpoint/2010/main" val="1888205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38771ab-fd8b-46cc-9ace-e4acc8713762}" enabled="1" method="Privileged" siteId="{a708279d-de88-4b62-9560-85a6be8c08cc}" removed="0"/>
</clbl:labelList>
</file>

<file path=docProps/app.xml><?xml version="1.0" encoding="utf-8"?>
<Properties xmlns="http://schemas.openxmlformats.org/officeDocument/2006/extended-properties" xmlns:vt="http://schemas.openxmlformats.org/officeDocument/2006/docPropsVTypes">
  <Template/>
  <TotalTime>0</TotalTime>
  <Words>1349</Words>
  <Application>Microsoft Office PowerPoint</Application>
  <PresentationFormat>Widescreen</PresentationFormat>
  <Paragraphs>228</Paragraphs>
  <Slides>32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Aptos</vt:lpstr>
      <vt:lpstr>Aptos Display</vt:lpstr>
      <vt:lpstr>Arial</vt:lpstr>
      <vt:lpstr>Calibri</vt:lpstr>
      <vt:lpstr>Montserrat</vt:lpstr>
      <vt:lpstr>Roboto Condensed</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Susan Marong</cp:lastModifiedBy>
  <cp:revision>1</cp:revision>
  <dcterms:created xsi:type="dcterms:W3CDTF">2025-11-05T10:05:22Z</dcterms:created>
  <dcterms:modified xsi:type="dcterms:W3CDTF">2025-11-06T10:09:20Z</dcterms:modified>
</cp:coreProperties>
</file>