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61" r:id="rId2"/>
    <p:sldId id="310" r:id="rId3"/>
    <p:sldId id="308" r:id="rId4"/>
    <p:sldId id="311"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30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12" r:id="rId45"/>
    <p:sldId id="303" r:id="rId46"/>
    <p:sldId id="304" r:id="rId47"/>
    <p:sldId id="305" r:id="rId4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Richmond" initials="AR" lastIdx="19" clrIdx="0">
    <p:extLst>
      <p:ext uri="{19B8F6BF-5375-455C-9EA6-DF929625EA0E}">
        <p15:presenceInfo xmlns="" xmlns:p15="http://schemas.microsoft.com/office/powerpoint/2012/main" userId="Alison Richmond" providerId="None"/>
      </p:ext>
    </p:extLst>
  </p:cmAuthor>
  <p:cmAuthor id="2" name="Ruth Harris" initials="RH" lastIdx="4" clrIdx="1">
    <p:extLst>
      <p:ext uri="{19B8F6BF-5375-455C-9EA6-DF929625EA0E}">
        <p15:presenceInfo xmlns="" xmlns:p15="http://schemas.microsoft.com/office/powerpoint/2012/main" userId="Ruth Ha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88" autoAdjust="0"/>
    <p:restoredTop sz="89202" autoAdjust="0"/>
  </p:normalViewPr>
  <p:slideViewPr>
    <p:cSldViewPr snapToGrid="0">
      <p:cViewPr varScale="1">
        <p:scale>
          <a:sx n="48" d="100"/>
          <a:sy n="48" d="100"/>
        </p:scale>
        <p:origin x="-1642" y="-67"/>
      </p:cViewPr>
      <p:guideLst>
        <p:guide orient="horz" pos="2160"/>
        <p:guide pos="2880"/>
      </p:guideLst>
    </p:cSldViewPr>
  </p:slideViewPr>
  <p:outlineViewPr>
    <p:cViewPr>
      <p:scale>
        <a:sx n="33" d="100"/>
        <a:sy n="33" d="100"/>
      </p:scale>
      <p:origin x="0" y="-16410"/>
    </p:cViewPr>
  </p:outlineViewPr>
  <p:notesTextViewPr>
    <p:cViewPr>
      <p:scale>
        <a:sx n="100" d="100"/>
        <a:sy n="100" d="100"/>
      </p:scale>
      <p:origin x="0" y="0"/>
    </p:cViewPr>
  </p:notesTextViewPr>
  <p:notesViewPr>
    <p:cSldViewPr snapToGrid="0">
      <p:cViewPr varScale="1">
        <p:scale>
          <a:sx n="80" d="100"/>
          <a:sy n="80" d="100"/>
        </p:scale>
        <p:origin x="20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85D3A48-204B-4E48-8D74-B751152A927E}" type="datetimeFigureOut">
              <a:rPr lang="en-GB" smtClean="0"/>
              <a:t>09/05/2016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5C41EE4-738A-46FF-BB92-3AC0B009DC72}" type="slidenum">
              <a:rPr lang="en-GB" smtClean="0"/>
              <a:t>‹#›</a:t>
            </a:fld>
            <a:endParaRPr lang="en-GB"/>
          </a:p>
        </p:txBody>
      </p:sp>
    </p:spTree>
    <p:extLst>
      <p:ext uri="{BB962C8B-B14F-4D97-AF65-F5344CB8AC3E}">
        <p14:creationId xmlns:p14="http://schemas.microsoft.com/office/powerpoint/2010/main" val="2617288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6647FEB-0F40-4D1D-83C7-89BDDDFBDA15}" type="datetimeFigureOut">
              <a:rPr lang="en-GB" smtClean="0"/>
              <a:t>09/05/2016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7EBA260-6A54-4583-AA89-FB5F4B4D3845}" type="slidenum">
              <a:rPr lang="en-GB" smtClean="0"/>
              <a:t>‹#›</a:t>
            </a:fld>
            <a:endParaRPr lang="en-GB"/>
          </a:p>
        </p:txBody>
      </p:sp>
    </p:spTree>
    <p:extLst>
      <p:ext uri="{BB962C8B-B14F-4D97-AF65-F5344CB8AC3E}">
        <p14:creationId xmlns:p14="http://schemas.microsoft.com/office/powerpoint/2010/main" val="58959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EBA260-6A54-4583-AA89-FB5F4B4D3845}" type="slidenum">
              <a:rPr lang="en-GB" smtClean="0"/>
              <a:t>1</a:t>
            </a:fld>
            <a:endParaRPr lang="en-GB" dirty="0"/>
          </a:p>
        </p:txBody>
      </p:sp>
    </p:spTree>
    <p:extLst>
      <p:ext uri="{BB962C8B-B14F-4D97-AF65-F5344CB8AC3E}">
        <p14:creationId xmlns:p14="http://schemas.microsoft.com/office/powerpoint/2010/main" val="313781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9B811C5-120E-4874-826F-1C3A06709075}" type="slidenum">
              <a:rPr lang="en-GB" altLang="en-US"/>
              <a:pPr eaLnBrk="1" hangingPunct="1">
                <a:spcBef>
                  <a:spcPct val="0"/>
                </a:spcBef>
              </a:pPr>
              <a:t>5</a:t>
            </a:fld>
            <a:endParaRPr lang="en-GB" altLang="en-US"/>
          </a:p>
        </p:txBody>
      </p:sp>
    </p:spTree>
    <p:extLst>
      <p:ext uri="{BB962C8B-B14F-4D97-AF65-F5344CB8AC3E}">
        <p14:creationId xmlns:p14="http://schemas.microsoft.com/office/powerpoint/2010/main" val="313389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0"/>
              </a:spcBef>
            </a:pPr>
            <a:endParaRPr lang="en-GB" altLang="en-US" smtClean="0">
              <a:ea typeface="ＭＳ Ｐゴシック" panose="020B0600070205080204" pitchFamily="34" charset="-128"/>
            </a:endParaRPr>
          </a:p>
        </p:txBody>
      </p:sp>
      <p:sp>
        <p:nvSpPr>
          <p:cNvPr id="74756"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85AE3C5B-9BC5-4EE5-B9A0-334589171AA8}" type="slidenum">
              <a:rPr lang="en-GB" altLang="en-US"/>
              <a:pPr algn="r" eaLnBrk="1" hangingPunct="1">
                <a:spcBef>
                  <a:spcPct val="0"/>
                </a:spcBef>
              </a:pPr>
              <a:t>6</a:t>
            </a:fld>
            <a:endParaRPr lang="en-GB" altLang="en-US"/>
          </a:p>
        </p:txBody>
      </p:sp>
    </p:spTree>
    <p:extLst>
      <p:ext uri="{BB962C8B-B14F-4D97-AF65-F5344CB8AC3E}">
        <p14:creationId xmlns:p14="http://schemas.microsoft.com/office/powerpoint/2010/main" val="423526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73F13-3FE0-4894-AF91-AD48A9A17B05}" type="slidenum">
              <a:rPr lang="en-GB" altLang="en-US" smtClean="0"/>
              <a:pPr/>
              <a:t>8</a:t>
            </a:fld>
            <a:endParaRPr lang="en-GB" altLang="en-US"/>
          </a:p>
        </p:txBody>
      </p:sp>
    </p:spTree>
    <p:extLst>
      <p:ext uri="{BB962C8B-B14F-4D97-AF65-F5344CB8AC3E}">
        <p14:creationId xmlns:p14="http://schemas.microsoft.com/office/powerpoint/2010/main" val="34044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0"/>
              </a:spcBef>
            </a:pPr>
            <a:endParaRPr lang="en-GB" altLang="en-US" smtClean="0">
              <a:ea typeface="ＭＳ Ｐゴシック" panose="020B0600070205080204" pitchFamily="34" charset="-128"/>
            </a:endParaRPr>
          </a:p>
        </p:txBody>
      </p:sp>
      <p:sp>
        <p:nvSpPr>
          <p:cNvPr id="76804"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E5DC3D3-827D-47F2-8704-58FC24C6D4F3}" type="slidenum">
              <a:rPr lang="en-GB" altLang="en-US"/>
              <a:pPr algn="r" eaLnBrk="1" hangingPunct="1">
                <a:spcBef>
                  <a:spcPct val="0"/>
                </a:spcBef>
              </a:pPr>
              <a:t>9</a:t>
            </a:fld>
            <a:endParaRPr lang="en-GB" altLang="en-US"/>
          </a:p>
        </p:txBody>
      </p:sp>
    </p:spTree>
    <p:extLst>
      <p:ext uri="{BB962C8B-B14F-4D97-AF65-F5344CB8AC3E}">
        <p14:creationId xmlns:p14="http://schemas.microsoft.com/office/powerpoint/2010/main" val="148038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0"/>
              </a:spcBef>
            </a:pPr>
            <a:endParaRPr lang="en-GB" altLang="en-US" smtClean="0">
              <a:ea typeface="ＭＳ Ｐゴシック" panose="020B0600070205080204" pitchFamily="34" charset="-128"/>
            </a:endParaRPr>
          </a:p>
        </p:txBody>
      </p:sp>
      <p:sp>
        <p:nvSpPr>
          <p:cNvPr id="7782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CF958C29-6EB9-4745-B503-6AEABF791A7E}" type="slidenum">
              <a:rPr lang="en-GB" altLang="en-US"/>
              <a:pPr algn="r" eaLnBrk="1" hangingPunct="1">
                <a:spcBef>
                  <a:spcPct val="0"/>
                </a:spcBef>
              </a:pPr>
              <a:t>10</a:t>
            </a:fld>
            <a:endParaRPr lang="en-GB" altLang="en-US"/>
          </a:p>
        </p:txBody>
      </p:sp>
    </p:spTree>
    <p:extLst>
      <p:ext uri="{BB962C8B-B14F-4D97-AF65-F5344CB8AC3E}">
        <p14:creationId xmlns:p14="http://schemas.microsoft.com/office/powerpoint/2010/main" val="387821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xfrm>
            <a:off x="679450" y="4716463"/>
            <a:ext cx="5438775"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GB" altLang="en-US" sz="1000" smtClean="0">
              <a:ea typeface="ＭＳ Ｐゴシック" panose="020B0600070205080204" pitchFamily="34" charset="-128"/>
            </a:endParaRPr>
          </a:p>
          <a:p>
            <a:pPr>
              <a:lnSpc>
                <a:spcPct val="80000"/>
              </a:lnSpc>
            </a:pPr>
            <a:r>
              <a:rPr lang="en-GB" altLang="en-US" sz="1000" smtClean="0">
                <a:ea typeface="ＭＳ Ｐゴシック" panose="020B0600070205080204" pitchFamily="34" charset="-128"/>
              </a:rPr>
              <a:t>Resposible for:</a:t>
            </a:r>
          </a:p>
          <a:p>
            <a:pPr>
              <a:lnSpc>
                <a:spcPct val="80000"/>
              </a:lnSpc>
            </a:pPr>
            <a:r>
              <a:rPr lang="en-GB" altLang="en-US" sz="1000" smtClean="0">
                <a:ea typeface="ＭＳ Ｐゴシック" panose="020B0600070205080204" pitchFamily="34" charset="-128"/>
              </a:rPr>
              <a:t>Goal</a:t>
            </a:r>
          </a:p>
          <a:p>
            <a:pPr>
              <a:lnSpc>
                <a:spcPct val="80000"/>
              </a:lnSpc>
            </a:pPr>
            <a:r>
              <a:rPr lang="en-GB" altLang="en-US" sz="1000" smtClean="0">
                <a:ea typeface="ＭＳ Ｐゴシック" panose="020B0600070205080204" pitchFamily="34" charset="-128"/>
              </a:rPr>
              <a:t>Plan</a:t>
            </a:r>
          </a:p>
          <a:p>
            <a:pPr>
              <a:lnSpc>
                <a:spcPct val="80000"/>
              </a:lnSpc>
            </a:pPr>
            <a:r>
              <a:rPr lang="en-GB" altLang="en-US" sz="1000" smtClean="0">
                <a:ea typeface="ＭＳ Ｐゴシック" panose="020B0600070205080204" pitchFamily="34" charset="-128"/>
              </a:rPr>
              <a:t>Sequence</a:t>
            </a:r>
          </a:p>
          <a:p>
            <a:pPr>
              <a:lnSpc>
                <a:spcPct val="80000"/>
              </a:lnSpc>
            </a:pPr>
            <a:r>
              <a:rPr lang="en-GB" altLang="en-US" sz="1000" smtClean="0">
                <a:ea typeface="ＭＳ Ｐゴシック" panose="020B0600070205080204" pitchFamily="34" charset="-128"/>
              </a:rPr>
              <a:t>Prioritise</a:t>
            </a:r>
          </a:p>
          <a:p>
            <a:pPr>
              <a:lnSpc>
                <a:spcPct val="80000"/>
              </a:lnSpc>
            </a:pPr>
            <a:r>
              <a:rPr lang="en-GB" altLang="en-US" sz="1000" smtClean="0">
                <a:ea typeface="ＭＳ Ｐゴシック" panose="020B0600070205080204" pitchFamily="34" charset="-128"/>
              </a:rPr>
              <a:t>Organise</a:t>
            </a:r>
          </a:p>
          <a:p>
            <a:pPr>
              <a:lnSpc>
                <a:spcPct val="80000"/>
              </a:lnSpc>
            </a:pPr>
            <a:r>
              <a:rPr lang="en-GB" altLang="en-US" sz="1000" smtClean="0">
                <a:ea typeface="ＭＳ Ｐゴシック" panose="020B0600070205080204" pitchFamily="34" charset="-128"/>
              </a:rPr>
              <a:t>Initiate</a:t>
            </a:r>
          </a:p>
          <a:p>
            <a:pPr>
              <a:lnSpc>
                <a:spcPct val="80000"/>
              </a:lnSpc>
            </a:pPr>
            <a:r>
              <a:rPr lang="en-GB" altLang="en-US" sz="1000" smtClean="0">
                <a:ea typeface="ＭＳ Ｐゴシック" panose="020B0600070205080204" pitchFamily="34" charset="-128"/>
              </a:rPr>
              <a:t>Inhibit</a:t>
            </a:r>
          </a:p>
          <a:p>
            <a:pPr>
              <a:lnSpc>
                <a:spcPct val="80000"/>
              </a:lnSpc>
            </a:pPr>
            <a:r>
              <a:rPr lang="en-GB" altLang="en-US" sz="1000" smtClean="0">
                <a:ea typeface="ＭＳ Ｐゴシック" panose="020B0600070205080204" pitchFamily="34" charset="-128"/>
              </a:rPr>
              <a:t>Pace</a:t>
            </a:r>
          </a:p>
          <a:p>
            <a:pPr>
              <a:lnSpc>
                <a:spcPct val="80000"/>
              </a:lnSpc>
            </a:pPr>
            <a:r>
              <a:rPr lang="en-GB" altLang="en-US" sz="1000" smtClean="0">
                <a:ea typeface="ＭＳ Ｐゴシック" panose="020B0600070205080204" pitchFamily="34" charset="-128"/>
              </a:rPr>
              <a:t>Shift</a:t>
            </a:r>
          </a:p>
          <a:p>
            <a:pPr>
              <a:lnSpc>
                <a:spcPct val="80000"/>
              </a:lnSpc>
            </a:pPr>
            <a:r>
              <a:rPr lang="en-GB" altLang="en-US" sz="1000" smtClean="0">
                <a:ea typeface="ＭＳ Ｐゴシック" panose="020B0600070205080204" pitchFamily="34" charset="-128"/>
              </a:rPr>
              <a:t>self-monitor,</a:t>
            </a:r>
          </a:p>
          <a:p>
            <a:pPr>
              <a:lnSpc>
                <a:spcPct val="80000"/>
              </a:lnSpc>
            </a:pPr>
            <a:r>
              <a:rPr lang="en-GB" altLang="en-US" sz="1000" smtClean="0">
                <a:ea typeface="ＭＳ Ｐゴシック" panose="020B0600070205080204" pitchFamily="34" charset="-128"/>
              </a:rPr>
              <a:t>emotional control</a:t>
            </a:r>
          </a:p>
          <a:p>
            <a:pPr>
              <a:lnSpc>
                <a:spcPct val="80000"/>
              </a:lnSpc>
            </a:pPr>
            <a:r>
              <a:rPr lang="en-GB" altLang="en-US" sz="1000" smtClean="0">
                <a:ea typeface="ＭＳ Ｐゴシック" panose="020B0600070205080204" pitchFamily="34" charset="-128"/>
              </a:rPr>
              <a:t>completing.</a:t>
            </a:r>
          </a:p>
          <a:p>
            <a:pPr>
              <a:lnSpc>
                <a:spcPct val="80000"/>
              </a:lnSpc>
            </a:pPr>
            <a:endParaRPr lang="en-GB" altLang="en-US" sz="1000" smtClean="0">
              <a:ea typeface="ＭＳ Ｐゴシック" panose="020B0600070205080204" pitchFamily="34" charset="-128"/>
            </a:endParaRPr>
          </a:p>
          <a:p>
            <a:pPr>
              <a:lnSpc>
                <a:spcPct val="80000"/>
              </a:lnSpc>
            </a:pPr>
            <a:r>
              <a:rPr lang="en-GB" altLang="en-US" sz="1000" smtClean="0">
                <a:ea typeface="ＭＳ Ｐゴシック" panose="020B0600070205080204" pitchFamily="34" charset="-128"/>
              </a:rPr>
              <a:t>Cake:</a:t>
            </a:r>
          </a:p>
          <a:p>
            <a:pPr>
              <a:lnSpc>
                <a:spcPct val="80000"/>
              </a:lnSpc>
            </a:pPr>
            <a:r>
              <a:rPr lang="en-GB" altLang="en-US" sz="1000" smtClean="0">
                <a:ea typeface="ＭＳ Ｐゴシック" panose="020B0600070205080204" pitchFamily="34" charset="-128"/>
              </a:rPr>
              <a:t>Making a cake:</a:t>
            </a:r>
          </a:p>
          <a:p>
            <a:pPr>
              <a:lnSpc>
                <a:spcPct val="80000"/>
              </a:lnSpc>
            </a:pPr>
            <a:r>
              <a:rPr lang="en-GB" altLang="en-US" sz="1000" smtClean="0">
                <a:ea typeface="ＭＳ Ｐゴシック" panose="020B0600070205080204" pitchFamily="34" charset="-128"/>
              </a:rPr>
              <a:t>Choosing which one – setting goal</a:t>
            </a:r>
          </a:p>
          <a:p>
            <a:pPr>
              <a:lnSpc>
                <a:spcPct val="80000"/>
              </a:lnSpc>
            </a:pPr>
            <a:r>
              <a:rPr lang="en-GB" altLang="en-US" sz="1000" smtClean="0">
                <a:ea typeface="ＭＳ Ｐゴシック" panose="020B0600070205080204" pitchFamily="34" charset="-128"/>
              </a:rPr>
              <a:t>Planning when, what ingredients, utensils</a:t>
            </a:r>
          </a:p>
          <a:p>
            <a:pPr>
              <a:lnSpc>
                <a:spcPct val="80000"/>
              </a:lnSpc>
            </a:pPr>
            <a:r>
              <a:rPr lang="en-GB" altLang="en-US" sz="1000" smtClean="0">
                <a:ea typeface="ＭＳ Ｐゴシック" panose="020B0600070205080204" pitchFamily="34" charset="-128"/>
              </a:rPr>
              <a:t>Doing the activity – initiate activity, plan, sequence, organise, completing</a:t>
            </a:r>
          </a:p>
          <a:p>
            <a:pPr>
              <a:lnSpc>
                <a:spcPct val="80000"/>
              </a:lnSpc>
            </a:pPr>
            <a:r>
              <a:rPr lang="en-GB" altLang="en-US" sz="1000" smtClean="0">
                <a:ea typeface="ＭＳ Ｐゴシック" panose="020B0600070205080204" pitchFamily="34" charset="-128"/>
              </a:rPr>
              <a:t>Inhibiting response – eating all of pre coked cake mixture, not eating cake when on diet – automatic response conflicts with internal plan – EF engaged to inhibit response.</a:t>
            </a:r>
          </a:p>
        </p:txBody>
      </p:sp>
    </p:spTree>
    <p:extLst>
      <p:ext uri="{BB962C8B-B14F-4D97-AF65-F5344CB8AC3E}">
        <p14:creationId xmlns:p14="http://schemas.microsoft.com/office/powerpoint/2010/main" val="246622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EBA260-6A54-4583-AA89-FB5F4B4D3845}" type="slidenum">
              <a:rPr lang="en-GB" smtClean="0"/>
              <a:t>20</a:t>
            </a:fld>
            <a:endParaRPr lang="en-GB"/>
          </a:p>
        </p:txBody>
      </p:sp>
    </p:spTree>
    <p:extLst>
      <p:ext uri="{BB962C8B-B14F-4D97-AF65-F5344CB8AC3E}">
        <p14:creationId xmlns:p14="http://schemas.microsoft.com/office/powerpoint/2010/main" val="232680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EBA260-6A54-4583-AA89-FB5F4B4D3845}" type="slidenum">
              <a:rPr lang="en-GB" smtClean="0"/>
              <a:t>46</a:t>
            </a:fld>
            <a:endParaRPr lang="en-GB"/>
          </a:p>
        </p:txBody>
      </p:sp>
    </p:spTree>
    <p:extLst>
      <p:ext uri="{BB962C8B-B14F-4D97-AF65-F5344CB8AC3E}">
        <p14:creationId xmlns:p14="http://schemas.microsoft.com/office/powerpoint/2010/main" val="2444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63688"/>
            <a:ext cx="7772400" cy="1470025"/>
          </a:xfrm>
        </p:spPr>
        <p:txBody>
          <a:bodyPr/>
          <a:lstStyle>
            <a:lvl1pPr>
              <a:defRPr sz="4800"/>
            </a:lvl1pPr>
          </a:lstStyle>
          <a:p>
            <a:pPr lvl="0"/>
            <a:r>
              <a:rPr lang="en-US" altLang="en-US" noProof="0" smtClean="0"/>
              <a:t>Click to edit Master title style</a:t>
            </a:r>
            <a:endParaRPr lang="en-GB" altLang="en-US" noProof="0" smtClean="0"/>
          </a:p>
        </p:txBody>
      </p:sp>
      <p:sp>
        <p:nvSpPr>
          <p:cNvPr id="11267" name="Rectangle 3"/>
          <p:cNvSpPr>
            <a:spLocks noGrp="1" noChangeArrowheads="1"/>
          </p:cNvSpPr>
          <p:nvPr>
            <p:ph type="subTitle" idx="1"/>
          </p:nvPr>
        </p:nvSpPr>
        <p:spPr>
          <a:xfrm>
            <a:off x="1371600" y="3319463"/>
            <a:ext cx="6400800" cy="1752600"/>
          </a:xfrm>
        </p:spPr>
        <p:txBody>
          <a:bodyPr/>
          <a:lstStyle>
            <a:lvl1pPr marL="0" indent="0" algn="ctr">
              <a:buFontTx/>
              <a:buNone/>
              <a:defRPr/>
            </a:lvl1pPr>
          </a:lstStyle>
          <a:p>
            <a:pPr lvl="0"/>
            <a:r>
              <a:rPr lang="en-US" altLang="en-US" noProof="0" smtClean="0"/>
              <a:t>Click to edit Master subtitle style</a:t>
            </a:r>
            <a:endParaRPr lang="en-GB"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159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959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95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986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0/50">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682" y="925513"/>
            <a:ext cx="134522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p:nvPr userDrawn="1"/>
        </p:nvSpPr>
        <p:spPr>
          <a:xfrm>
            <a:off x="304800" y="1238250"/>
            <a:ext cx="4319954" cy="4510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8" name="Rectangle 20"/>
          <p:cNvSpPr/>
          <p:nvPr userDrawn="1"/>
        </p:nvSpPr>
        <p:spPr>
          <a:xfrm>
            <a:off x="240323" y="79376"/>
            <a:ext cx="8606204" cy="57118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9" name="Rectangle 7"/>
          <p:cNvSpPr/>
          <p:nvPr userDrawn="1"/>
        </p:nvSpPr>
        <p:spPr>
          <a:xfrm>
            <a:off x="307731" y="938213"/>
            <a:ext cx="3039208" cy="2524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10" name="Rectangle 14"/>
          <p:cNvSpPr/>
          <p:nvPr userDrawn="1"/>
        </p:nvSpPr>
        <p:spPr>
          <a:xfrm>
            <a:off x="306266" y="127001"/>
            <a:ext cx="2834054" cy="7667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0320" y="98425"/>
            <a:ext cx="55757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Picture Placeholder 25"/>
          <p:cNvSpPr>
            <a:spLocks noGrp="1"/>
          </p:cNvSpPr>
          <p:nvPr>
            <p:ph type="pic" sz="quarter" idx="13"/>
          </p:nvPr>
        </p:nvSpPr>
        <p:spPr>
          <a:xfrm rot="21422884">
            <a:off x="5024777" y="1474002"/>
            <a:ext cx="3362601" cy="2458206"/>
          </a:xfr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algn="ctr" defTabSz="844083" rtl="0" eaLnBrk="1" latinLnBrk="0" hangingPunct="1">
              <a:buNone/>
              <a:defRPr lang="en-GB" sz="1662" kern="1200" baseline="0" dirty="0" smtClean="0">
                <a:solidFill>
                  <a:schemeClr val="tx1"/>
                </a:solidFill>
                <a:latin typeface="+mn-lt"/>
                <a:ea typeface="+mn-ea"/>
                <a:cs typeface="+mn-cs"/>
              </a:defRPr>
            </a:lvl1pPr>
          </a:lstStyle>
          <a:p>
            <a:pPr lvl="0"/>
            <a:r>
              <a:rPr lang="en-US" noProof="0" dirty="0" smtClean="0"/>
              <a:t>Click icon to add picture</a:t>
            </a:r>
            <a:endParaRPr lang="en-GB" noProof="0" dirty="0"/>
          </a:p>
        </p:txBody>
      </p:sp>
      <p:sp>
        <p:nvSpPr>
          <p:cNvPr id="14" name="Text Placeholder 9"/>
          <p:cNvSpPr>
            <a:spLocks noGrp="1"/>
          </p:cNvSpPr>
          <p:nvPr>
            <p:ph type="body" sz="quarter" idx="14"/>
          </p:nvPr>
        </p:nvSpPr>
        <p:spPr>
          <a:xfrm>
            <a:off x="498083" y="908719"/>
            <a:ext cx="4140386" cy="288032"/>
          </a:xfrm>
        </p:spPr>
        <p:txBody>
          <a:bodyPr>
            <a:noAutofit/>
          </a:bodyPr>
          <a:lstStyle>
            <a:lvl1pPr marL="0" indent="0">
              <a:buNone/>
              <a:defRPr lang="en-US" sz="1292" b="1" kern="1200" baseline="0" dirty="0" smtClean="0">
                <a:solidFill>
                  <a:srgbClr val="FFFFFF"/>
                </a:solidFill>
                <a:latin typeface="Arial Bold"/>
                <a:ea typeface="Verdana" pitchFamily="34" charset="0"/>
                <a:cs typeface="Verdana" pitchFamily="34" charset="0"/>
              </a:defRPr>
            </a:lvl1pPr>
          </a:lstStyle>
          <a:p>
            <a:pPr lvl="0"/>
            <a:r>
              <a:rPr lang="en-US" dirty="0" smtClean="0"/>
              <a:t>Click to edit Master text styles</a:t>
            </a:r>
          </a:p>
        </p:txBody>
      </p:sp>
      <p:sp>
        <p:nvSpPr>
          <p:cNvPr id="19" name="Text Placeholder 9"/>
          <p:cNvSpPr>
            <a:spLocks noGrp="1"/>
          </p:cNvSpPr>
          <p:nvPr>
            <p:ph type="body" sz="quarter" idx="16"/>
          </p:nvPr>
        </p:nvSpPr>
        <p:spPr>
          <a:xfrm>
            <a:off x="517396" y="260648"/>
            <a:ext cx="2592288" cy="576064"/>
          </a:xfrm>
        </p:spPr>
        <p:txBody>
          <a:bodyPr>
            <a:noAutofit/>
          </a:bodyPr>
          <a:lstStyle>
            <a:lvl1pPr marL="0" indent="0" algn="l">
              <a:buNone/>
              <a:defRPr lang="en-US" sz="1292" b="1" kern="1200" baseline="0" dirty="0" smtClean="0">
                <a:solidFill>
                  <a:srgbClr val="FFFFFF"/>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22" name="Text Placeholder 12"/>
          <p:cNvSpPr>
            <a:spLocks noGrp="1"/>
          </p:cNvSpPr>
          <p:nvPr>
            <p:ph type="body" sz="quarter" idx="10"/>
          </p:nvPr>
        </p:nvSpPr>
        <p:spPr>
          <a:xfrm>
            <a:off x="517396" y="1340767"/>
            <a:ext cx="4054604" cy="284693"/>
          </a:xfrm>
          <a:solidFill>
            <a:schemeClr val="bg1">
              <a:lumMod val="95000"/>
            </a:schemeClr>
          </a:solidFill>
        </p:spPr>
        <p:txBody>
          <a:bodyPr rtlCol="0">
            <a:spAutoFit/>
          </a:bodyPr>
          <a:lstStyle>
            <a:lvl1pPr marL="0" indent="0" algn="l" defTabSz="844083" rtl="0" eaLnBrk="1" latinLnBrk="0" hangingPunct="1">
              <a:lnSpc>
                <a:spcPts val="1523"/>
              </a:lnSpc>
              <a:spcBef>
                <a:spcPts val="554"/>
              </a:spcBef>
              <a:spcAft>
                <a:spcPts val="554"/>
              </a:spcAft>
              <a:buNone/>
              <a:defRPr lang="en-US" sz="1292" kern="1200" smtClean="0">
                <a:solidFill>
                  <a:schemeClr val="tx1"/>
                </a:solidFill>
                <a:latin typeface="Arial" pitchFamily="34" charset="0"/>
                <a:ea typeface="Verdana" pitchFamily="34" charset="0"/>
                <a:cs typeface="Arial" pitchFamily="34" charset="0"/>
              </a:defRPr>
            </a:lvl1pPr>
            <a:lvl2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2pPr>
            <a:lvl3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3pPr>
            <a:lvl4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4pPr>
            <a:lvl5pPr marL="0" algn="l" defTabSz="844083" rtl="0" eaLnBrk="1" latinLnBrk="0" hangingPunct="1">
              <a:lnSpc>
                <a:spcPts val="1523"/>
              </a:lnSpc>
              <a:spcBef>
                <a:spcPts val="1108"/>
              </a:spcBef>
              <a:spcAft>
                <a:spcPts val="1108"/>
              </a:spcAft>
              <a:defRPr lang="en-GB" sz="1108" kern="1200" dirty="0" smtClean="0">
                <a:solidFill>
                  <a:schemeClr val="tx1"/>
                </a:solidFill>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34130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7/33">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682" y="925513"/>
            <a:ext cx="134522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p:nvPr userDrawn="1"/>
        </p:nvSpPr>
        <p:spPr>
          <a:xfrm>
            <a:off x="304801" y="1238250"/>
            <a:ext cx="5331069" cy="4510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8" name="Rectangle 20"/>
          <p:cNvSpPr/>
          <p:nvPr userDrawn="1"/>
        </p:nvSpPr>
        <p:spPr>
          <a:xfrm>
            <a:off x="240323" y="79376"/>
            <a:ext cx="8606204" cy="57118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9" name="Rectangle 7"/>
          <p:cNvSpPr/>
          <p:nvPr userDrawn="1"/>
        </p:nvSpPr>
        <p:spPr>
          <a:xfrm>
            <a:off x="307731" y="938213"/>
            <a:ext cx="3039208" cy="2524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10" name="Rectangle 14"/>
          <p:cNvSpPr/>
          <p:nvPr userDrawn="1"/>
        </p:nvSpPr>
        <p:spPr>
          <a:xfrm>
            <a:off x="306266" y="127001"/>
            <a:ext cx="2834054" cy="7667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0320" y="98425"/>
            <a:ext cx="55757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Picture Placeholder 25"/>
          <p:cNvSpPr>
            <a:spLocks noGrp="1"/>
          </p:cNvSpPr>
          <p:nvPr>
            <p:ph type="pic" sz="quarter" idx="13"/>
          </p:nvPr>
        </p:nvSpPr>
        <p:spPr>
          <a:xfrm rot="21422884">
            <a:off x="5851072" y="1457902"/>
            <a:ext cx="2775451" cy="2039046"/>
          </a:xfr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algn="ctr" defTabSz="844083" rtl="0" eaLnBrk="1" latinLnBrk="0" hangingPunct="1">
              <a:buNone/>
              <a:defRPr lang="en-GB" sz="1662" kern="1200" baseline="0" dirty="0" smtClean="0">
                <a:solidFill>
                  <a:schemeClr val="tx1"/>
                </a:solidFill>
                <a:latin typeface="+mn-lt"/>
                <a:ea typeface="+mn-ea"/>
                <a:cs typeface="+mn-cs"/>
              </a:defRPr>
            </a:lvl1pPr>
          </a:lstStyle>
          <a:p>
            <a:pPr lvl="0"/>
            <a:r>
              <a:rPr lang="en-US" noProof="0" dirty="0" smtClean="0"/>
              <a:t>Click icon to add picture</a:t>
            </a:r>
            <a:endParaRPr lang="en-GB" noProof="0" dirty="0"/>
          </a:p>
        </p:txBody>
      </p:sp>
      <p:sp>
        <p:nvSpPr>
          <p:cNvPr id="14" name="Text Placeholder 9"/>
          <p:cNvSpPr>
            <a:spLocks noGrp="1"/>
          </p:cNvSpPr>
          <p:nvPr>
            <p:ph type="body" sz="quarter" idx="14"/>
          </p:nvPr>
        </p:nvSpPr>
        <p:spPr>
          <a:xfrm>
            <a:off x="498083" y="908719"/>
            <a:ext cx="2857846" cy="288032"/>
          </a:xfrm>
        </p:spPr>
        <p:txBody>
          <a:bodyPr>
            <a:noAutofit/>
          </a:bodyPr>
          <a:lstStyle>
            <a:lvl1pPr marL="0" indent="0">
              <a:buNone/>
              <a:defRPr lang="en-US" sz="1292" b="1" kern="1200" baseline="0" dirty="0" smtClean="0">
                <a:solidFill>
                  <a:srgbClr val="FFFFFF"/>
                </a:solidFill>
                <a:latin typeface="Arial Bold"/>
                <a:ea typeface="Verdana" pitchFamily="34" charset="0"/>
                <a:cs typeface="Verdana" pitchFamily="34" charset="0"/>
              </a:defRPr>
            </a:lvl1pPr>
          </a:lstStyle>
          <a:p>
            <a:pPr lvl="0"/>
            <a:r>
              <a:rPr lang="en-US" dirty="0" smtClean="0"/>
              <a:t>Click to edit Master text styles</a:t>
            </a:r>
          </a:p>
        </p:txBody>
      </p:sp>
      <p:sp>
        <p:nvSpPr>
          <p:cNvPr id="12" name="Text Placeholder 9"/>
          <p:cNvSpPr>
            <a:spLocks noGrp="1"/>
          </p:cNvSpPr>
          <p:nvPr>
            <p:ph type="body" sz="quarter" idx="16"/>
          </p:nvPr>
        </p:nvSpPr>
        <p:spPr>
          <a:xfrm>
            <a:off x="517396" y="260648"/>
            <a:ext cx="2592288" cy="576064"/>
          </a:xfrm>
        </p:spPr>
        <p:txBody>
          <a:bodyPr>
            <a:noAutofit/>
          </a:bodyPr>
          <a:lstStyle>
            <a:lvl1pPr marL="0" indent="0" algn="l">
              <a:buNone/>
              <a:defRPr lang="en-US" sz="1292" b="1" kern="1200" baseline="0" dirty="0" smtClean="0">
                <a:solidFill>
                  <a:srgbClr val="FFFFFF"/>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3" name="Text Placeholder 12"/>
          <p:cNvSpPr>
            <a:spLocks noGrp="1"/>
          </p:cNvSpPr>
          <p:nvPr>
            <p:ph type="body" sz="quarter" idx="17"/>
          </p:nvPr>
        </p:nvSpPr>
        <p:spPr>
          <a:xfrm>
            <a:off x="517396" y="1340767"/>
            <a:ext cx="4985169" cy="284693"/>
          </a:xfrm>
          <a:solidFill>
            <a:schemeClr val="bg1">
              <a:lumMod val="95000"/>
            </a:schemeClr>
          </a:solidFill>
        </p:spPr>
        <p:txBody>
          <a:bodyPr rtlCol="0">
            <a:spAutoFit/>
          </a:bodyPr>
          <a:lstStyle>
            <a:lvl1pPr marL="0" indent="0" algn="l" defTabSz="844083" rtl="0" eaLnBrk="1" latinLnBrk="0" hangingPunct="1">
              <a:lnSpc>
                <a:spcPts val="1523"/>
              </a:lnSpc>
              <a:spcBef>
                <a:spcPts val="554"/>
              </a:spcBef>
              <a:spcAft>
                <a:spcPts val="554"/>
              </a:spcAft>
              <a:buNone/>
              <a:defRPr lang="en-US" sz="1292" kern="1200" smtClean="0">
                <a:solidFill>
                  <a:schemeClr val="tx1"/>
                </a:solidFill>
                <a:latin typeface="Arial" pitchFamily="34" charset="0"/>
                <a:ea typeface="Verdana" pitchFamily="34" charset="0"/>
                <a:cs typeface="Arial" pitchFamily="34" charset="0"/>
              </a:defRPr>
            </a:lvl1pPr>
            <a:lvl2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2pPr>
            <a:lvl3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3pPr>
            <a:lvl4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4pPr>
            <a:lvl5pPr marL="0" algn="l" defTabSz="844083" rtl="0" eaLnBrk="1" latinLnBrk="0" hangingPunct="1">
              <a:lnSpc>
                <a:spcPts val="1523"/>
              </a:lnSpc>
              <a:spcBef>
                <a:spcPts val="1108"/>
              </a:spcBef>
              <a:spcAft>
                <a:spcPts val="1108"/>
              </a:spcAft>
              <a:defRPr lang="en-GB" sz="1108" kern="1200" dirty="0" smtClean="0">
                <a:solidFill>
                  <a:schemeClr val="tx1"/>
                </a:solidFill>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108191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0">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682" y="925513"/>
            <a:ext cx="134522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0"/>
          <p:cNvSpPr/>
          <p:nvPr userDrawn="1"/>
        </p:nvSpPr>
        <p:spPr>
          <a:xfrm>
            <a:off x="240323" y="79376"/>
            <a:ext cx="8606204" cy="57118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7" name="Rectangle 7"/>
          <p:cNvSpPr/>
          <p:nvPr userDrawn="1"/>
        </p:nvSpPr>
        <p:spPr>
          <a:xfrm>
            <a:off x="307731" y="938213"/>
            <a:ext cx="3039208" cy="2524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8" name="Rectangle 14"/>
          <p:cNvSpPr/>
          <p:nvPr userDrawn="1"/>
        </p:nvSpPr>
        <p:spPr>
          <a:xfrm>
            <a:off x="306266" y="127001"/>
            <a:ext cx="2834054" cy="7667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0320" y="95250"/>
            <a:ext cx="55757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9"/>
          <p:cNvSpPr>
            <a:spLocks noGrp="1"/>
          </p:cNvSpPr>
          <p:nvPr>
            <p:ph type="body" sz="quarter" idx="14"/>
          </p:nvPr>
        </p:nvSpPr>
        <p:spPr>
          <a:xfrm>
            <a:off x="498083" y="908719"/>
            <a:ext cx="4140386" cy="288032"/>
          </a:xfrm>
        </p:spPr>
        <p:txBody>
          <a:bodyPr>
            <a:noAutofit/>
          </a:bodyPr>
          <a:lstStyle>
            <a:lvl1pPr marL="0" indent="0">
              <a:buNone/>
              <a:defRPr lang="en-US" sz="1292" b="1" kern="1200" baseline="0" dirty="0" smtClean="0">
                <a:solidFill>
                  <a:srgbClr val="FFFFFF"/>
                </a:solidFill>
                <a:latin typeface="Arial Bold"/>
                <a:ea typeface="Verdana" pitchFamily="34" charset="0"/>
                <a:cs typeface="Verdana" pitchFamily="34" charset="0"/>
              </a:defRPr>
            </a:lvl1pPr>
          </a:lstStyle>
          <a:p>
            <a:pPr lvl="0"/>
            <a:r>
              <a:rPr lang="en-US" dirty="0" smtClean="0"/>
              <a:t>Click to edit Master text styles</a:t>
            </a:r>
          </a:p>
        </p:txBody>
      </p:sp>
      <p:sp>
        <p:nvSpPr>
          <p:cNvPr id="19" name="Text Placeholder 9"/>
          <p:cNvSpPr>
            <a:spLocks noGrp="1"/>
          </p:cNvSpPr>
          <p:nvPr>
            <p:ph type="body" sz="quarter" idx="16"/>
          </p:nvPr>
        </p:nvSpPr>
        <p:spPr>
          <a:xfrm>
            <a:off x="517396" y="260648"/>
            <a:ext cx="2592288" cy="576064"/>
          </a:xfrm>
        </p:spPr>
        <p:txBody>
          <a:bodyPr>
            <a:noAutofit/>
          </a:bodyPr>
          <a:lstStyle>
            <a:lvl1pPr marL="0" indent="0" algn="l">
              <a:buNone/>
              <a:defRPr lang="en-US" sz="1292" b="1" kern="1200" baseline="0" dirty="0" smtClean="0">
                <a:solidFill>
                  <a:srgbClr val="FFFFFF"/>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9" name="Text Placeholder 12"/>
          <p:cNvSpPr>
            <a:spLocks noGrp="1"/>
          </p:cNvSpPr>
          <p:nvPr>
            <p:ph type="body" sz="quarter" idx="10"/>
          </p:nvPr>
        </p:nvSpPr>
        <p:spPr>
          <a:xfrm>
            <a:off x="517396" y="1340768"/>
            <a:ext cx="8109209" cy="284693"/>
          </a:xfrm>
          <a:solidFill>
            <a:schemeClr val="bg1">
              <a:lumMod val="95000"/>
            </a:schemeClr>
          </a:solidFill>
        </p:spPr>
        <p:txBody>
          <a:bodyPr rtlCol="0">
            <a:spAutoFit/>
          </a:bodyPr>
          <a:lstStyle>
            <a:lvl1pPr marL="0" indent="0" algn="l" defTabSz="844083" rtl="0" eaLnBrk="1" latinLnBrk="0" hangingPunct="1">
              <a:lnSpc>
                <a:spcPts val="1523"/>
              </a:lnSpc>
              <a:spcBef>
                <a:spcPts val="554"/>
              </a:spcBef>
              <a:spcAft>
                <a:spcPts val="554"/>
              </a:spcAft>
              <a:buNone/>
              <a:defRPr lang="en-US" sz="1292" kern="1200" smtClean="0">
                <a:solidFill>
                  <a:schemeClr val="tx1"/>
                </a:solidFill>
                <a:latin typeface="Arial" pitchFamily="34" charset="0"/>
                <a:ea typeface="Verdana" pitchFamily="34" charset="0"/>
                <a:cs typeface="Arial" pitchFamily="34" charset="0"/>
              </a:defRPr>
            </a:lvl1pPr>
            <a:lvl2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2pPr>
            <a:lvl3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3pPr>
            <a:lvl4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4pPr>
            <a:lvl5pPr marL="0" algn="l" defTabSz="844083" rtl="0" eaLnBrk="1" latinLnBrk="0" hangingPunct="1">
              <a:lnSpc>
                <a:spcPts val="1523"/>
              </a:lnSpc>
              <a:spcBef>
                <a:spcPts val="1108"/>
              </a:spcBef>
              <a:spcAft>
                <a:spcPts val="1108"/>
              </a:spcAft>
              <a:defRPr lang="en-GB" sz="1108" kern="1200" dirty="0" smtClean="0">
                <a:solidFill>
                  <a:schemeClr val="tx1"/>
                </a:solidFill>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14349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3/67">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682" y="925513"/>
            <a:ext cx="134522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
          <p:cNvSpPr/>
          <p:nvPr userDrawn="1"/>
        </p:nvSpPr>
        <p:spPr>
          <a:xfrm>
            <a:off x="240323" y="79376"/>
            <a:ext cx="8606204" cy="57118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8" name="Rectangle 7"/>
          <p:cNvSpPr/>
          <p:nvPr userDrawn="1"/>
        </p:nvSpPr>
        <p:spPr>
          <a:xfrm>
            <a:off x="307731" y="938213"/>
            <a:ext cx="3039208" cy="2524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9" name="Rectangle 14"/>
          <p:cNvSpPr/>
          <p:nvPr userDrawn="1"/>
        </p:nvSpPr>
        <p:spPr>
          <a:xfrm>
            <a:off x="306266" y="127001"/>
            <a:ext cx="2834054" cy="7667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sp>
        <p:nvSpPr>
          <p:cNvPr id="10" name="Rectangle 9"/>
          <p:cNvSpPr/>
          <p:nvPr userDrawn="1"/>
        </p:nvSpPr>
        <p:spPr>
          <a:xfrm>
            <a:off x="517282" y="1341439"/>
            <a:ext cx="2201008" cy="4319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en-GB" altLang="en-US" sz="1662" smtClean="0">
              <a:solidFill>
                <a:srgbClr val="FFFFFF"/>
              </a:solidFill>
              <a:latin typeface="Calibri" pitchFamily="-109" charset="0"/>
            </a:endParaRP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0320" y="98425"/>
            <a:ext cx="55757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9"/>
          <p:cNvSpPr>
            <a:spLocks noGrp="1"/>
          </p:cNvSpPr>
          <p:nvPr>
            <p:ph type="body" sz="quarter" idx="14"/>
          </p:nvPr>
        </p:nvSpPr>
        <p:spPr>
          <a:xfrm>
            <a:off x="498083" y="908719"/>
            <a:ext cx="4140386" cy="288032"/>
          </a:xfrm>
        </p:spPr>
        <p:txBody>
          <a:bodyPr>
            <a:noAutofit/>
          </a:bodyPr>
          <a:lstStyle>
            <a:lvl1pPr marL="0" indent="0">
              <a:buNone/>
              <a:defRPr lang="en-US" sz="1292" b="1" kern="1200" baseline="0" dirty="0" smtClean="0">
                <a:solidFill>
                  <a:srgbClr val="FFFFFF"/>
                </a:solidFill>
                <a:latin typeface="Arial Bold"/>
                <a:ea typeface="Verdana" pitchFamily="34" charset="0"/>
                <a:cs typeface="Verdana" pitchFamily="34" charset="0"/>
              </a:defRPr>
            </a:lvl1pPr>
          </a:lstStyle>
          <a:p>
            <a:pPr lvl="0"/>
            <a:r>
              <a:rPr lang="en-US" dirty="0" smtClean="0"/>
              <a:t>Click to edit Master text styles</a:t>
            </a:r>
          </a:p>
        </p:txBody>
      </p:sp>
      <p:sp>
        <p:nvSpPr>
          <p:cNvPr id="19" name="Text Placeholder 9"/>
          <p:cNvSpPr>
            <a:spLocks noGrp="1"/>
          </p:cNvSpPr>
          <p:nvPr>
            <p:ph type="body" sz="quarter" idx="16"/>
          </p:nvPr>
        </p:nvSpPr>
        <p:spPr>
          <a:xfrm>
            <a:off x="517396" y="260648"/>
            <a:ext cx="2592288" cy="576064"/>
          </a:xfrm>
        </p:spPr>
        <p:txBody>
          <a:bodyPr>
            <a:noAutofit/>
          </a:bodyPr>
          <a:lstStyle>
            <a:lvl1pPr marL="0" marR="0" indent="0" algn="l" defTabSz="844083" rtl="0" eaLnBrk="1" fontAlgn="auto" latinLnBrk="0" hangingPunct="1">
              <a:lnSpc>
                <a:spcPct val="100000"/>
              </a:lnSpc>
              <a:spcBef>
                <a:spcPct val="20000"/>
              </a:spcBef>
              <a:spcAft>
                <a:spcPts val="0"/>
              </a:spcAft>
              <a:buClrTx/>
              <a:buSzTx/>
              <a:buFont typeface="Arial" pitchFamily="34" charset="0"/>
              <a:buNone/>
              <a:tabLst/>
              <a:defRPr lang="en-US" sz="1292" b="1" kern="1200" baseline="0" dirty="0" smtClean="0">
                <a:solidFill>
                  <a:srgbClr val="FFFFFF"/>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3" name="Text Placeholder 12"/>
          <p:cNvSpPr>
            <a:spLocks noGrp="1"/>
          </p:cNvSpPr>
          <p:nvPr>
            <p:ph type="body" sz="quarter" idx="10"/>
          </p:nvPr>
        </p:nvSpPr>
        <p:spPr>
          <a:xfrm>
            <a:off x="517396" y="1340768"/>
            <a:ext cx="2160000" cy="477054"/>
          </a:xfrm>
          <a:solidFill>
            <a:schemeClr val="bg1">
              <a:lumMod val="95000"/>
            </a:schemeClr>
          </a:solidFill>
        </p:spPr>
        <p:txBody>
          <a:bodyPr rtlCol="0">
            <a:spAutoFit/>
          </a:bodyPr>
          <a:lstStyle>
            <a:lvl1pPr marL="0" indent="0" algn="l" defTabSz="844083" rtl="0" eaLnBrk="1" latinLnBrk="0" hangingPunct="1">
              <a:lnSpc>
                <a:spcPts val="1523"/>
              </a:lnSpc>
              <a:spcBef>
                <a:spcPts val="554"/>
              </a:spcBef>
              <a:spcAft>
                <a:spcPts val="554"/>
              </a:spcAft>
              <a:buNone/>
              <a:defRPr lang="en-US" sz="1292" kern="1200" smtClean="0">
                <a:solidFill>
                  <a:schemeClr val="tx1"/>
                </a:solidFill>
                <a:latin typeface="Arial" pitchFamily="34" charset="0"/>
                <a:ea typeface="Verdana" pitchFamily="34" charset="0"/>
                <a:cs typeface="Arial" pitchFamily="34" charset="0"/>
              </a:defRPr>
            </a:lvl1pPr>
            <a:lvl2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2pPr>
            <a:lvl3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3pPr>
            <a:lvl4pPr marL="0" algn="l" defTabSz="844083" rtl="0" eaLnBrk="1" latinLnBrk="0" hangingPunct="1">
              <a:lnSpc>
                <a:spcPts val="1523"/>
              </a:lnSpc>
              <a:spcBef>
                <a:spcPts val="1108"/>
              </a:spcBef>
              <a:spcAft>
                <a:spcPts val="1108"/>
              </a:spcAft>
              <a:defRPr lang="en-US" sz="1108" kern="1200" smtClean="0">
                <a:solidFill>
                  <a:schemeClr val="tx1"/>
                </a:solidFill>
                <a:latin typeface="Verdana" pitchFamily="34" charset="0"/>
                <a:ea typeface="Verdana" pitchFamily="34" charset="0"/>
                <a:cs typeface="Verdana" pitchFamily="34" charset="0"/>
              </a:defRPr>
            </a:lvl4pPr>
            <a:lvl5pPr marL="0" algn="l" defTabSz="844083" rtl="0" eaLnBrk="1" latinLnBrk="0" hangingPunct="1">
              <a:lnSpc>
                <a:spcPts val="1523"/>
              </a:lnSpc>
              <a:spcBef>
                <a:spcPts val="1108"/>
              </a:spcBef>
              <a:spcAft>
                <a:spcPts val="1108"/>
              </a:spcAft>
              <a:defRPr lang="en-GB" sz="1108" kern="1200" dirty="0" smtClean="0">
                <a:solidFill>
                  <a:schemeClr val="tx1"/>
                </a:solidFill>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11" name="Picture Placeholder 25"/>
          <p:cNvSpPr>
            <a:spLocks noGrp="1"/>
          </p:cNvSpPr>
          <p:nvPr>
            <p:ph type="pic" sz="quarter" idx="13"/>
          </p:nvPr>
        </p:nvSpPr>
        <p:spPr>
          <a:xfrm rot="21422884">
            <a:off x="3220975" y="1524353"/>
            <a:ext cx="5193862" cy="3562329"/>
          </a:xfr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algn="ctr" defTabSz="844083" rtl="0" eaLnBrk="1" latinLnBrk="0" hangingPunct="1">
              <a:buNone/>
              <a:defRPr lang="en-GB" sz="1662" kern="1200" baseline="0" dirty="0" smtClean="0">
                <a:solidFill>
                  <a:schemeClr val="tx1"/>
                </a:solidFill>
                <a:latin typeface="+mn-lt"/>
                <a:ea typeface="+mn-ea"/>
                <a:cs typeface="+mn-cs"/>
              </a:defRPr>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97101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876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2599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3025"/>
            <a:ext cx="40386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3025"/>
            <a:ext cx="40386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3632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330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1769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5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2732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791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57200" y="1343025"/>
            <a:ext cx="82296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Text here (level one)</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51" name="Rectangle 1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pic>
        <p:nvPicPr>
          <p:cNvPr id="10254" name="Picture 14" descr="PowerPoint Banner Smal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905500"/>
            <a:ext cx="9144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lr3\AppData\Local\Microsoft\Windows\Temporary Internet Files\Content.Outlook\8UACNN8T\CityCouncillogo.jpg"/>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813810" y="6086827"/>
            <a:ext cx="2111862" cy="580390"/>
          </a:xfrm>
          <a:prstGeom prst="rect">
            <a:avLst/>
          </a:prstGeom>
          <a:noFill/>
          <a:ln>
            <a:noFill/>
          </a:ln>
        </p:spPr>
      </p:pic>
      <p:pic>
        <p:nvPicPr>
          <p:cNvPr id="6" name="Picture 5" descr="C:\Users\alr3\AppData\Local\Microsoft\Windows\Temporary Internet Files\Content.Outlook\8UACNN8T\NHS logo.JPG"/>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084380" y="6149582"/>
            <a:ext cx="2961005" cy="44640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64" r:id="rId13"/>
    <p:sldLayoutId id="2147483665" r:id="rId14"/>
    <p:sldLayoutId id="2147483666" r:id="rId15"/>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Black" panose="020B0A04020102020204" pitchFamily="34" charset="0"/>
        </a:defRPr>
      </a:lvl2pPr>
      <a:lvl3pPr algn="ctr" rtl="0" eaLnBrk="1" fontAlgn="base" hangingPunct="1">
        <a:spcBef>
          <a:spcPct val="0"/>
        </a:spcBef>
        <a:spcAft>
          <a:spcPct val="0"/>
        </a:spcAft>
        <a:defRPr sz="3600">
          <a:solidFill>
            <a:schemeClr val="tx1"/>
          </a:solidFill>
          <a:latin typeface="Arial Black" panose="020B0A04020102020204" pitchFamily="34" charset="0"/>
        </a:defRPr>
      </a:lvl3pPr>
      <a:lvl4pPr algn="ctr" rtl="0" eaLnBrk="1" fontAlgn="base" hangingPunct="1">
        <a:spcBef>
          <a:spcPct val="0"/>
        </a:spcBef>
        <a:spcAft>
          <a:spcPct val="0"/>
        </a:spcAft>
        <a:defRPr sz="3600">
          <a:solidFill>
            <a:schemeClr val="tx1"/>
          </a:solidFill>
          <a:latin typeface="Arial Black" panose="020B0A04020102020204" pitchFamily="34" charset="0"/>
        </a:defRPr>
      </a:lvl4pPr>
      <a:lvl5pPr algn="ctr" rtl="0" eaLnBrk="1" fontAlgn="base" hangingPunct="1">
        <a:spcBef>
          <a:spcPct val="0"/>
        </a:spcBef>
        <a:spcAft>
          <a:spcPct val="0"/>
        </a:spcAft>
        <a:defRPr sz="3600">
          <a:solidFill>
            <a:schemeClr val="tx1"/>
          </a:solidFill>
          <a:latin typeface="Arial Black" panose="020B0A04020102020204" pitchFamily="34" charset="0"/>
        </a:defRPr>
      </a:lvl5pPr>
      <a:lvl6pPr marL="457200" algn="ctr" rtl="0" eaLnBrk="1" fontAlgn="base" hangingPunct="1">
        <a:spcBef>
          <a:spcPct val="0"/>
        </a:spcBef>
        <a:spcAft>
          <a:spcPct val="0"/>
        </a:spcAft>
        <a:defRPr sz="3600">
          <a:solidFill>
            <a:schemeClr val="tx1"/>
          </a:solidFill>
          <a:latin typeface="Arial Black" panose="020B0A04020102020204" pitchFamily="34" charset="0"/>
        </a:defRPr>
      </a:lvl6pPr>
      <a:lvl7pPr marL="914400" algn="ctr" rtl="0" eaLnBrk="1" fontAlgn="base" hangingPunct="1">
        <a:spcBef>
          <a:spcPct val="0"/>
        </a:spcBef>
        <a:spcAft>
          <a:spcPct val="0"/>
        </a:spcAft>
        <a:defRPr sz="3600">
          <a:solidFill>
            <a:schemeClr val="tx1"/>
          </a:solidFill>
          <a:latin typeface="Arial Black" panose="020B0A04020102020204" pitchFamily="34" charset="0"/>
        </a:defRPr>
      </a:lvl7pPr>
      <a:lvl8pPr marL="1371600" algn="ctr" rtl="0" eaLnBrk="1" fontAlgn="base" hangingPunct="1">
        <a:spcBef>
          <a:spcPct val="0"/>
        </a:spcBef>
        <a:spcAft>
          <a:spcPct val="0"/>
        </a:spcAft>
        <a:defRPr sz="3600">
          <a:solidFill>
            <a:schemeClr val="tx1"/>
          </a:solidFill>
          <a:latin typeface="Arial Black" panose="020B0A04020102020204" pitchFamily="34" charset="0"/>
        </a:defRPr>
      </a:lvl8pPr>
      <a:lvl9pPr marL="1828800" algn="ctr" rtl="0" eaLnBrk="1" fontAlgn="base" hangingPunct="1">
        <a:spcBef>
          <a:spcPct val="0"/>
        </a:spcBef>
        <a:spcAft>
          <a:spcPct val="0"/>
        </a:spcAft>
        <a:defRPr sz="3600">
          <a:solidFill>
            <a:schemeClr val="tx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hyperlink" Target="https://www.surveymonkey.co.uk/r/autism-evaluation"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hyperlink" Target="http://videohigh.learningpool.com/f9d73676bc76870adb91bb6279d39d90_mp4" TargetMode="External"/><Relationship Id="rId3" Type="http://schemas.openxmlformats.org/officeDocument/2006/relationships/hyperlink" Target="http://www.nottinghamshirehealthcare.nhs.uk/our-services/local-services/specialist-services/neurodevelopmental-services/adult-neurodevelopmental-services/?locale=en" TargetMode="External"/><Relationship Id="rId7" Type="http://schemas.openxmlformats.org/officeDocument/2006/relationships/hyperlink" Target="https://www.gov.uk/government/uploads/system/uploads/attachment_data/file/216129/dh_122908.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publications.nice.org.uk/autism-recognition-referral-diagnosis-and-management-of-adults-on-the-autism-spectrum-cg142" TargetMode="External"/><Relationship Id="rId5" Type="http://schemas.openxmlformats.org/officeDocument/2006/relationships/hyperlink" Target="http://www.autism.org.uk/" TargetMode="External"/><Relationship Id="rId4" Type="http://schemas.openxmlformats.org/officeDocument/2006/relationships/hyperlink" Target="http://www.nottinghamshirehealthcare.nhs.uk/our-services/local-services/specialist-services/neurodevelopmental-services/adult-neurodevelopmental-services/nottingham-city-asperger-service/" TargetMode="External"/><Relationship Id="rId9" Type="http://schemas.openxmlformats.org/officeDocument/2006/relationships/hyperlink" Target="https://www.surveymonkey.co.uk/r/autism-evaluatio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Autism Awareness Training</a:t>
            </a:r>
            <a:endParaRPr lang="en-GB" b="1" dirty="0"/>
          </a:p>
        </p:txBody>
      </p:sp>
    </p:spTree>
    <p:extLst>
      <p:ext uri="{BB962C8B-B14F-4D97-AF65-F5344CB8AC3E}">
        <p14:creationId xmlns:p14="http://schemas.microsoft.com/office/powerpoint/2010/main" val="744112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p:cNvSpPr>
            <a:spLocks noGrp="1"/>
          </p:cNvSpPr>
          <p:nvPr>
            <p:ph type="body" sz="quarter" idx="4294967295"/>
          </p:nvPr>
        </p:nvSpPr>
        <p:spPr>
          <a:xfrm>
            <a:off x="517282" y="902678"/>
            <a:ext cx="4139712" cy="266700"/>
          </a:xfrm>
        </p:spPr>
        <p:txBody>
          <a:bodyPr/>
          <a:lstStyle/>
          <a:p>
            <a:pPr marL="0" indent="0">
              <a:buNone/>
            </a:pPr>
            <a:r>
              <a:rPr lang="en-GB" altLang="en-US" sz="1292" b="1">
                <a:solidFill>
                  <a:schemeClr val="bg1"/>
                </a:solidFill>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Social Communication</a:t>
            </a:r>
            <a:endParaRPr lang="en-GB" altLang="en-US" sz="1292">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altLang="en-US" sz="1292" b="1">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0723"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
        <p:nvSpPr>
          <p:cNvPr id="5" name="Text Placeholder 4"/>
          <p:cNvSpPr>
            <a:spLocks noGrp="1"/>
          </p:cNvSpPr>
          <p:nvPr>
            <p:ph type="body" sz="quarter" idx="4294967295"/>
          </p:nvPr>
        </p:nvSpPr>
        <p:spPr>
          <a:xfrm>
            <a:off x="252047" y="1169377"/>
            <a:ext cx="5465848" cy="4641113"/>
          </a:xfrm>
          <a:solidFill>
            <a:schemeClr val="bg1">
              <a:lumMod val="95000"/>
            </a:schemeClr>
          </a:solidFill>
        </p:spPr>
        <p:txBody>
          <a:bodyPr wrap="square">
            <a:spAutoFit/>
          </a:bodyPr>
          <a:lstStyle/>
          <a:p>
            <a:pPr marL="0" indent="0">
              <a:spcBef>
                <a:spcPts val="554"/>
              </a:spcBef>
              <a:spcAft>
                <a:spcPts val="554"/>
              </a:spcAft>
              <a:buNone/>
              <a:defRPr/>
            </a:pPr>
            <a:r>
              <a:rPr lang="en-GB" altLang="en-US" sz="1292" dirty="0">
                <a:latin typeface="Arial" charset="0"/>
                <a:cs typeface="Arial" charset="0"/>
                <a:sym typeface="Wingdings" panose="05000000000000000000" pitchFamily="2" charset="2"/>
              </a:rPr>
              <a:t>Autistic people</a:t>
            </a:r>
            <a:r>
              <a:rPr lang="en-GB" altLang="en-US" sz="1292" dirty="0">
                <a:latin typeface="Arial" charset="0"/>
                <a:cs typeface="Arial" charset="0"/>
              </a:rPr>
              <a:t> have difficulties with both verbal and non-verbal communication. </a:t>
            </a:r>
          </a:p>
          <a:p>
            <a:pPr marL="0" indent="0">
              <a:spcBef>
                <a:spcPts val="554"/>
              </a:spcBef>
              <a:spcAft>
                <a:spcPts val="554"/>
              </a:spcAft>
              <a:buNone/>
              <a:defRPr/>
            </a:pPr>
            <a:r>
              <a:rPr lang="en-GB" altLang="en-US" sz="1292" dirty="0">
                <a:latin typeface="Arial" charset="0"/>
                <a:cs typeface="Arial" charset="0"/>
              </a:rPr>
              <a:t>Some people have a literal understanding of language and will expect others to mean exactly what they say. This can result in a difficulty understanding jokes, sarcasm, and phrases (e.g. ‘cat’s got your tongue’). </a:t>
            </a:r>
          </a:p>
          <a:p>
            <a:pPr marL="0" indent="0">
              <a:spcBef>
                <a:spcPts val="554"/>
              </a:spcBef>
              <a:spcAft>
                <a:spcPts val="554"/>
              </a:spcAft>
              <a:buNone/>
              <a:defRPr/>
            </a:pPr>
            <a:r>
              <a:rPr lang="en-GB" altLang="en-US" sz="1292" dirty="0">
                <a:latin typeface="Arial" charset="0"/>
                <a:cs typeface="Arial" charset="0"/>
              </a:rPr>
              <a:t>Some people with autism do not understand why and how to communicate. This means they do not easily engage in conversation or respond to small talk. It can make us feel we are not building rapport with them as easily, but that is not always the case. </a:t>
            </a:r>
          </a:p>
          <a:p>
            <a:pPr marL="0" indent="0">
              <a:spcBef>
                <a:spcPts val="554"/>
              </a:spcBef>
              <a:spcAft>
                <a:spcPts val="554"/>
              </a:spcAft>
              <a:buNone/>
              <a:defRPr/>
            </a:pPr>
            <a:r>
              <a:rPr lang="en-GB" altLang="en-US" sz="1292" dirty="0">
                <a:latin typeface="Arial" charset="0"/>
                <a:cs typeface="Arial" charset="0"/>
              </a:rPr>
              <a:t>The </a:t>
            </a:r>
            <a:r>
              <a:rPr lang="en-GB" altLang="en-US" sz="1292" dirty="0">
                <a:latin typeface="Arial" charset="0"/>
                <a:cs typeface="Arial" charset="0"/>
                <a:sym typeface="Wingdings" panose="05000000000000000000" pitchFamily="2" charset="2"/>
              </a:rPr>
              <a:t>autistic person</a:t>
            </a:r>
            <a:r>
              <a:rPr lang="en-GB" altLang="en-US" sz="1292" dirty="0">
                <a:latin typeface="Arial" charset="0"/>
                <a:cs typeface="Arial" charset="0"/>
              </a:rPr>
              <a:t> may not know what to talk about, or only want to talk about subjects of interest to them. Some people with autism may not have any speech at all, but are able to communicate through vocalisations or use alternative forms of communication such as symbols, objects or photographs or behaviour that others find challenging.</a:t>
            </a:r>
            <a:br>
              <a:rPr lang="en-GB" altLang="en-US" sz="1292" dirty="0">
                <a:latin typeface="Arial" charset="0"/>
                <a:cs typeface="Arial" charset="0"/>
              </a:rPr>
            </a:br>
            <a:r>
              <a:rPr lang="en-GB" altLang="en-US" sz="1292" dirty="0">
                <a:latin typeface="Arial" charset="0"/>
                <a:cs typeface="Arial" charset="0"/>
              </a:rPr>
              <a:t/>
            </a:r>
            <a:br>
              <a:rPr lang="en-GB" altLang="en-US" sz="1292" dirty="0">
                <a:latin typeface="Arial" charset="0"/>
                <a:cs typeface="Arial" charset="0"/>
              </a:rPr>
            </a:br>
            <a:r>
              <a:rPr lang="en-GB" altLang="en-US" sz="1292" dirty="0">
                <a:latin typeface="Arial" charset="0"/>
                <a:cs typeface="Arial" charset="0"/>
              </a:rPr>
              <a:t>In terms of nonverbal communication, some people with autism find it difficult to maintain eye contact. They might only make fleeting glances, or alternatively maintain eye contact for too long, particularly if they have learnt that eye contact is important, but do not know how to regulate this.  </a:t>
            </a:r>
          </a:p>
        </p:txBody>
      </p:sp>
      <p:pic>
        <p:nvPicPr>
          <p:cNvPr id="30725" name="Picture 6" descr="I'm sorry, I have no idea - stock pho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397" y="2032490"/>
            <a:ext cx="2617177" cy="18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952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p:cNvSpPr>
            <a:spLocks noGrp="1"/>
          </p:cNvSpPr>
          <p:nvPr>
            <p:ph type="body" sz="quarter" idx="14"/>
          </p:nvPr>
        </p:nvSpPr>
        <p:spPr>
          <a:xfrm>
            <a:off x="326782" y="1125416"/>
            <a:ext cx="4510454" cy="266700"/>
          </a:xfrm>
          <a:solidFill>
            <a:srgbClr val="0070C0"/>
          </a:solidFill>
        </p:spPr>
        <p:txBody>
          <a:bodyPr/>
          <a:lstStyle/>
          <a:p>
            <a:pPr eaLnBrk="1" hangingPunct="1"/>
            <a:r>
              <a:rPr lang="en-GB" altLang="en-US">
                <a:solidFill>
                  <a:schemeClr val="bg1"/>
                </a:solidFill>
                <a:latin typeface="Arial Bold" panose="020B0704020202020204" pitchFamily="34" charset="0"/>
                <a:ea typeface="ＭＳ Ｐゴシック" panose="020B0600070205080204" pitchFamily="34" charset="-128"/>
                <a:sym typeface="Wingdings" panose="05000000000000000000" pitchFamily="2" charset="2"/>
              </a:rPr>
              <a:t>Social interaction </a:t>
            </a:r>
            <a:r>
              <a:rPr lang="en-GB" altLang="en-US">
                <a:solidFill>
                  <a:schemeClr val="bg1"/>
                </a:solidFill>
                <a:latin typeface="Arial Bold" panose="020B0704020202020204" pitchFamily="34" charset="0"/>
                <a:ea typeface="ＭＳ Ｐゴシック" panose="020B0600070205080204" pitchFamily="34" charset="-128"/>
              </a:rPr>
              <a:t> </a:t>
            </a:r>
          </a:p>
          <a:p>
            <a:pPr eaLnBrk="1" hangingPunct="1"/>
            <a:endParaRPr lang="en-GB" altLang="en-US">
              <a:solidFill>
                <a:schemeClr val="bg1"/>
              </a:solidFill>
              <a:latin typeface="Arial" panose="020B0604020202020204" pitchFamily="34" charset="0"/>
              <a:ea typeface="ＭＳ Ｐゴシック" panose="020B0600070205080204" pitchFamily="34" charset="-128"/>
            </a:endParaRPr>
          </a:p>
        </p:txBody>
      </p:sp>
      <p:sp>
        <p:nvSpPr>
          <p:cNvPr id="31747" name="Text Placeholder 3"/>
          <p:cNvSpPr>
            <a:spLocks noGrp="1"/>
          </p:cNvSpPr>
          <p:nvPr>
            <p:ph type="body" sz="quarter" idx="16"/>
          </p:nvPr>
        </p:nvSpPr>
        <p:spPr>
          <a:xfrm>
            <a:off x="517282" y="504093"/>
            <a:ext cx="2592265" cy="531935"/>
          </a:xfrm>
        </p:spPr>
        <p:txBody>
          <a:bodyPr/>
          <a:lstStyle/>
          <a:p>
            <a:pPr eaLnBrk="1" hangingPunct="1"/>
            <a:r>
              <a:rPr lang="en-GB" altLang="en-US">
                <a:solidFill>
                  <a:schemeClr val="bg1"/>
                </a:solidFill>
                <a:ea typeface="ＭＳ Ｐゴシック" panose="020B0600070205080204" pitchFamily="34" charset="-128"/>
              </a:rPr>
              <a:t>Autism Awareness</a:t>
            </a:r>
          </a:p>
          <a:p>
            <a:pPr eaLnBrk="1" hangingPunct="1"/>
            <a:endParaRPr lang="en-GB" altLang="en-US">
              <a:ea typeface="ＭＳ Ｐゴシック" panose="020B0600070205080204" pitchFamily="34" charset="-128"/>
            </a:endParaRPr>
          </a:p>
        </p:txBody>
      </p:sp>
      <p:sp>
        <p:nvSpPr>
          <p:cNvPr id="5" name="Text Placeholder 4"/>
          <p:cNvSpPr>
            <a:spLocks noGrp="1"/>
          </p:cNvSpPr>
          <p:nvPr>
            <p:ph type="body" sz="quarter" idx="17"/>
          </p:nvPr>
        </p:nvSpPr>
        <p:spPr>
          <a:xfrm>
            <a:off x="252047" y="1477108"/>
            <a:ext cx="5350100" cy="4208844"/>
          </a:xfrm>
        </p:spPr>
        <p:txBody>
          <a:bodyPr/>
          <a:lstStyle/>
          <a:p>
            <a:pPr>
              <a:buFont typeface="Arial" charset="0"/>
              <a:buNone/>
              <a:defRPr/>
            </a:pPr>
            <a:r>
              <a:rPr lang="en-GB" altLang="en-US" dirty="0">
                <a:latin typeface="Arial" charset="0"/>
                <a:ea typeface="ＭＳ Ｐゴシック" pitchFamily="-109" charset="-128"/>
                <a:cs typeface="Arial" charset="0"/>
              </a:rPr>
              <a:t>Some </a:t>
            </a:r>
            <a:r>
              <a:rPr lang="en-GB" altLang="en-US" dirty="0">
                <a:latin typeface="Arial" charset="0"/>
                <a:ea typeface="ＭＳ Ｐゴシック" pitchFamily="-109" charset="-128"/>
                <a:cs typeface="Arial" charset="0"/>
                <a:sym typeface="Wingdings" panose="05000000000000000000" pitchFamily="2" charset="2"/>
              </a:rPr>
              <a:t>autistic adults </a:t>
            </a:r>
            <a:r>
              <a:rPr lang="en-GB" altLang="en-US" dirty="0">
                <a:latin typeface="Arial" charset="0"/>
                <a:ea typeface="ＭＳ Ｐゴシック" pitchFamily="-109" charset="-128"/>
                <a:cs typeface="Arial" charset="0"/>
              </a:rPr>
              <a:t>have limited interest in interacting with other people, or forming social relationships. Other people on the autism spectrum want to form relationships, but find this difficult. </a:t>
            </a:r>
          </a:p>
          <a:p>
            <a:pPr>
              <a:buFont typeface="Arial" charset="0"/>
              <a:buNone/>
              <a:defRPr/>
            </a:pPr>
            <a:r>
              <a:rPr lang="en-GB" altLang="en-US" dirty="0">
                <a:latin typeface="Arial" charset="0"/>
                <a:ea typeface="ＭＳ Ｐゴシック" pitchFamily="-109" charset="-128"/>
                <a:cs typeface="Arial" charset="0"/>
              </a:rPr>
              <a:t>It can be difficult for adults with autism to understand the hidden ‘social rules’ in interacting with others. Taking turns in conversation, waiting for pauses, listening to their conversational partner can be difficult. It can also be difficult to know what is a comfortable distance to stand from the person you are interacting with. </a:t>
            </a:r>
          </a:p>
          <a:p>
            <a:pPr>
              <a:buFont typeface="Arial" charset="0"/>
              <a:buNone/>
              <a:defRPr/>
            </a:pPr>
            <a:r>
              <a:rPr lang="en-GB" altLang="en-US" dirty="0">
                <a:latin typeface="Arial" charset="0"/>
                <a:ea typeface="ＭＳ Ｐゴシック" pitchFamily="-109" charset="-128"/>
                <a:cs typeface="Arial" charset="0"/>
              </a:rPr>
              <a:t>It can be difficult to know what to talk about or generate ‘small talk’. Often </a:t>
            </a:r>
            <a:r>
              <a:rPr lang="en-GB" altLang="en-US" dirty="0">
                <a:latin typeface="Arial" charset="0"/>
                <a:ea typeface="ＭＳ Ｐゴシック" pitchFamily="-109" charset="-128"/>
                <a:cs typeface="Arial" charset="0"/>
                <a:sym typeface="Wingdings" panose="05000000000000000000" pitchFamily="2" charset="2"/>
              </a:rPr>
              <a:t>autistic people </a:t>
            </a:r>
            <a:r>
              <a:rPr lang="en-GB" altLang="en-US" dirty="0">
                <a:latin typeface="Arial" charset="0"/>
                <a:ea typeface="ＭＳ Ｐゴシック" pitchFamily="-109" charset="-128"/>
                <a:cs typeface="Arial" charset="0"/>
              </a:rPr>
              <a:t>are more comfortable talking about subjects of interest to them. They may not be able to pick up on subtle social cues that the person is not interested, bored, or wants to talk about something else. </a:t>
            </a:r>
          </a:p>
          <a:p>
            <a:pPr>
              <a:buFont typeface="Arial" charset="0"/>
              <a:buNone/>
              <a:defRPr/>
            </a:pPr>
            <a:r>
              <a:rPr lang="en-GB" altLang="en-US" dirty="0" smtClean="0">
                <a:latin typeface="Arial" charset="0"/>
                <a:ea typeface="ＭＳ Ｐゴシック" pitchFamily="-109" charset="-128"/>
                <a:cs typeface="Arial" charset="0"/>
              </a:rPr>
              <a:t>A</a:t>
            </a:r>
            <a:r>
              <a:rPr lang="en-GB" altLang="en-US" dirty="0" smtClean="0">
                <a:latin typeface="Arial" charset="0"/>
                <a:ea typeface="ＭＳ Ｐゴシック" pitchFamily="-109" charset="-128"/>
                <a:cs typeface="Arial" charset="0"/>
                <a:sym typeface="Wingdings" panose="05000000000000000000" pitchFamily="2" charset="2"/>
              </a:rPr>
              <a:t>utistic </a:t>
            </a:r>
            <a:r>
              <a:rPr lang="en-GB" altLang="en-US" dirty="0">
                <a:latin typeface="Arial" charset="0"/>
                <a:ea typeface="ＭＳ Ｐゴシック" pitchFamily="-109" charset="-128"/>
                <a:cs typeface="Arial" charset="0"/>
                <a:sym typeface="Wingdings" panose="05000000000000000000" pitchFamily="2" charset="2"/>
              </a:rPr>
              <a:t>people </a:t>
            </a:r>
            <a:r>
              <a:rPr lang="en-GB" altLang="en-US" dirty="0">
                <a:latin typeface="Arial" charset="0"/>
                <a:ea typeface="ＭＳ Ｐゴシック" pitchFamily="-109" charset="-128"/>
                <a:cs typeface="Arial" charset="0"/>
              </a:rPr>
              <a:t>may also lack the ability to understand that other people have beliefs, desires and intentions, and that these may be different from their own. This is described as lacking ‘theory of mind’. Often it can appear that the person lacks empathy, but usually the person hasn’t realised that they may have made a social mistake, and can be upset if this is explained to them. </a:t>
            </a:r>
            <a:endParaRPr lang="en-GB" altLang="en-US" b="1" dirty="0">
              <a:latin typeface="Arial" charset="0"/>
              <a:ea typeface="ＭＳ Ｐゴシック" pitchFamily="-109" charset="-128"/>
              <a:cs typeface="Arial" charset="0"/>
            </a:endParaRPr>
          </a:p>
        </p:txBody>
      </p:sp>
      <p:pic>
        <p:nvPicPr>
          <p:cNvPr id="31749" name="Picture 6" descr="Man thinking concept with question marks close up - stock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5215">
            <a:off x="5978620" y="2208913"/>
            <a:ext cx="2498864" cy="186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155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3"/>
          <p:cNvSpPr>
            <a:spLocks noGrp="1"/>
          </p:cNvSpPr>
          <p:nvPr>
            <p:ph type="body" sz="quarter" idx="16"/>
          </p:nvPr>
        </p:nvSpPr>
        <p:spPr>
          <a:xfrm>
            <a:off x="517282" y="504093"/>
            <a:ext cx="2592265" cy="531935"/>
          </a:xfrm>
        </p:spPr>
        <p:txBody>
          <a:bodyPr/>
          <a:lstStyle/>
          <a:p>
            <a:pPr eaLnBrk="1" hangingPunct="1"/>
            <a:r>
              <a:rPr lang="en-GB" altLang="en-US">
                <a:solidFill>
                  <a:schemeClr val="bg1"/>
                </a:solidFill>
                <a:ea typeface="ＭＳ Ｐゴシック" panose="020B0600070205080204" pitchFamily="34" charset="-128"/>
              </a:rPr>
              <a:t>Autism Awareness</a:t>
            </a:r>
          </a:p>
          <a:p>
            <a:pPr eaLnBrk="1" hangingPunct="1"/>
            <a:endParaRPr lang="en-GB" altLang="en-US">
              <a:ea typeface="ＭＳ Ｐゴシック" panose="020B0600070205080204" pitchFamily="34" charset="-128"/>
            </a:endParaRPr>
          </a:p>
        </p:txBody>
      </p:sp>
      <p:sp>
        <p:nvSpPr>
          <p:cNvPr id="5" name="Text Placeholder 4"/>
          <p:cNvSpPr>
            <a:spLocks noGrp="1"/>
          </p:cNvSpPr>
          <p:nvPr>
            <p:ph type="body" sz="quarter" idx="17"/>
          </p:nvPr>
        </p:nvSpPr>
        <p:spPr>
          <a:xfrm>
            <a:off x="517281" y="1502020"/>
            <a:ext cx="4054719" cy="4264269"/>
          </a:xfrm>
        </p:spPr>
        <p:txBody>
          <a:bodyPr/>
          <a:lstStyle/>
          <a:p>
            <a:pPr>
              <a:buFont typeface="Arial" charset="0"/>
              <a:buNone/>
              <a:defRPr/>
            </a:pPr>
            <a:r>
              <a:rPr lang="en-GB" altLang="en-US" dirty="0">
                <a:latin typeface="Arial" charset="0"/>
                <a:ea typeface="ＭＳ Ｐゴシック" pitchFamily="-109" charset="-128"/>
                <a:cs typeface="Arial" charset="0"/>
              </a:rPr>
              <a:t>A difficulty with imagination, doesn’t necessarily mean that the person lacks imagination or cannot think creatively. Some people with autism are very creative, and are accomplished artists, musicians, and designers. However, interests can sometimes be quite narrow and specific, and to the exclusion of other interests or activities. </a:t>
            </a:r>
          </a:p>
          <a:p>
            <a:pPr>
              <a:buFont typeface="Arial" charset="0"/>
              <a:buNone/>
              <a:defRPr/>
            </a:pPr>
            <a:r>
              <a:rPr lang="en-GB" altLang="en-US" dirty="0">
                <a:latin typeface="Arial" charset="0"/>
                <a:ea typeface="ＭＳ Ｐゴシック" pitchFamily="-109" charset="-128"/>
                <a:cs typeface="Arial" charset="0"/>
              </a:rPr>
              <a:t>Difficulties with imagination (also called flexibility of thinking) can also result in a difficulty predicting situations, considering possible outcomes and solving problems.</a:t>
            </a:r>
          </a:p>
          <a:p>
            <a:pPr>
              <a:buFont typeface="Arial" charset="0"/>
              <a:buNone/>
              <a:defRPr/>
            </a:pPr>
            <a:r>
              <a:rPr lang="en-GB" altLang="en-US" dirty="0">
                <a:latin typeface="Arial" charset="0"/>
                <a:ea typeface="ＭＳ Ｐゴシック" pitchFamily="-109" charset="-128"/>
                <a:cs typeface="Arial" charset="0"/>
              </a:rPr>
              <a:t>People with autism can find it difficult to :</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predict what might happen next, prepare for change, plan for the future, cope with new or unfamiliar situations. This can mean that people with autism appear rigid in their thinking patterns over issues that a ‘</a:t>
            </a:r>
            <a:r>
              <a:rPr lang="en-GB" altLang="en-US" dirty="0" err="1">
                <a:latin typeface="Arial" charset="0"/>
                <a:ea typeface="ＭＳ Ｐゴシック" pitchFamily="-109" charset="-128"/>
                <a:cs typeface="Arial" charset="0"/>
              </a:rPr>
              <a:t>neurotypical</a:t>
            </a:r>
            <a:r>
              <a:rPr lang="en-GB" altLang="en-US" dirty="0">
                <a:latin typeface="Arial" charset="0"/>
                <a:ea typeface="ＭＳ Ｐゴシック" pitchFamily="-109" charset="-128"/>
                <a:cs typeface="Arial" charset="0"/>
              </a:rPr>
              <a:t>’ person (i.e. someone without autism) could think is trivial or insignificant.  </a:t>
            </a:r>
          </a:p>
          <a:p>
            <a:pPr>
              <a:spcBef>
                <a:spcPct val="0"/>
              </a:spcBef>
              <a:spcAft>
                <a:spcPct val="0"/>
              </a:spcAft>
              <a:buFont typeface="Arial" charset="0"/>
              <a:buNone/>
              <a:defRPr/>
            </a:pPr>
            <a:endParaRPr lang="en-GB" altLang="en-US" dirty="0">
              <a:latin typeface="Arial" charset="0"/>
              <a:ea typeface="ＭＳ Ｐゴシック" pitchFamily="-109" charset="-128"/>
              <a:cs typeface="Arial" charset="0"/>
            </a:endParaRPr>
          </a:p>
        </p:txBody>
      </p:sp>
      <p:sp>
        <p:nvSpPr>
          <p:cNvPr id="32772" name="Text Placeholder 2"/>
          <p:cNvSpPr>
            <a:spLocks noGrp="1"/>
          </p:cNvSpPr>
          <p:nvPr>
            <p:ph type="body" sz="quarter" idx="14"/>
          </p:nvPr>
        </p:nvSpPr>
        <p:spPr>
          <a:xfrm>
            <a:off x="305191" y="1178560"/>
            <a:ext cx="5320519" cy="284774"/>
          </a:xfrm>
          <a:solidFill>
            <a:srgbClr val="0070C0"/>
          </a:solidFill>
        </p:spPr>
        <p:txBody>
          <a:bodyPr/>
          <a:lstStyle/>
          <a:p>
            <a:pPr eaLnBrk="1" hangingPunct="1"/>
            <a:r>
              <a:rPr lang="en-GB" altLang="en-US" dirty="0">
                <a:solidFill>
                  <a:schemeClr val="bg1"/>
                </a:solidFill>
                <a:latin typeface="Arial Bold" panose="020B0704020202020204" pitchFamily="34" charset="0"/>
                <a:ea typeface="ＭＳ Ｐゴシック" panose="020B0600070205080204" pitchFamily="34" charset="-128"/>
                <a:sym typeface="Wingdings" panose="05000000000000000000" pitchFamily="2" charset="2"/>
              </a:rPr>
              <a:t>Restricted, repetitive patterns of behaviour, interests, or activities </a:t>
            </a:r>
            <a:endParaRPr lang="en-GB" altLang="en-US" dirty="0">
              <a:solidFill>
                <a:schemeClr val="bg1"/>
              </a:solidFill>
              <a:latin typeface="Arial Bold" panose="020B0704020202020204" pitchFamily="34" charset="0"/>
              <a:ea typeface="ＭＳ Ｐゴシック" panose="020B0600070205080204" pitchFamily="34" charset="-128"/>
            </a:endParaRPr>
          </a:p>
          <a:p>
            <a:pPr eaLnBrk="1" hangingPunct="1"/>
            <a:endParaRPr lang="en-GB" altLang="en-US" dirty="0">
              <a:solidFill>
                <a:schemeClr val="bg1"/>
              </a:solidFill>
              <a:latin typeface="Arial Bold" panose="020B0704020202020204" pitchFamily="34" charset="0"/>
              <a:ea typeface="ＭＳ Ｐゴシック" panose="020B0600070205080204" pitchFamily="34" charset="-128"/>
            </a:endParaRPr>
          </a:p>
        </p:txBody>
      </p:sp>
      <p:pic>
        <p:nvPicPr>
          <p:cNvPr id="32773" name="Picture 7" descr="Uncertain direction sign post on blue sky background - stock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870" y="1696915"/>
            <a:ext cx="3157904" cy="224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264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Quiz</a:t>
            </a:r>
            <a:endParaRPr lang="en-GB" dirty="0"/>
          </a:p>
        </p:txBody>
      </p:sp>
      <p:sp>
        <p:nvSpPr>
          <p:cNvPr id="4" name="Text Placeholder 3"/>
          <p:cNvSpPr>
            <a:spLocks noGrp="1"/>
          </p:cNvSpPr>
          <p:nvPr>
            <p:ph type="body" sz="quarter" idx="16"/>
          </p:nvPr>
        </p:nvSpPr>
        <p:spPr/>
        <p:txBody>
          <a:bodyPr/>
          <a:lstStyle/>
          <a:p>
            <a:r>
              <a:rPr lang="en-GB" dirty="0" smtClean="0"/>
              <a:t>Autism Awareness</a:t>
            </a:r>
            <a:endParaRPr lang="en-GB" dirty="0"/>
          </a:p>
        </p:txBody>
      </p:sp>
      <p:sp>
        <p:nvSpPr>
          <p:cNvPr id="5" name="Text Placeholder 4"/>
          <p:cNvSpPr>
            <a:spLocks noGrp="1"/>
          </p:cNvSpPr>
          <p:nvPr>
            <p:ph type="body" sz="quarter" idx="17"/>
          </p:nvPr>
        </p:nvSpPr>
        <p:spPr>
          <a:xfrm>
            <a:off x="517397" y="1340767"/>
            <a:ext cx="4633338" cy="2708434"/>
          </a:xfrm>
        </p:spPr>
        <p:txBody>
          <a:bodyPr/>
          <a:lstStyle/>
          <a:p>
            <a:r>
              <a:rPr lang="en-GB" dirty="0" smtClean="0"/>
              <a:t>Which of the statements below relate to </a:t>
            </a:r>
            <a:r>
              <a:rPr lang="en-GB" b="1" dirty="0" smtClean="0"/>
              <a:t>social differences</a:t>
            </a:r>
          </a:p>
          <a:p>
            <a:endParaRPr lang="en-GB" b="1" dirty="0"/>
          </a:p>
          <a:p>
            <a:r>
              <a:rPr lang="en-GB" b="1" dirty="0" smtClean="0"/>
              <a:t>Lack imagination</a:t>
            </a:r>
          </a:p>
          <a:p>
            <a:r>
              <a:rPr lang="en-GB" b="1" dirty="0" smtClean="0"/>
              <a:t>May not understand jokes or sarcasm</a:t>
            </a:r>
          </a:p>
          <a:p>
            <a:r>
              <a:rPr lang="en-GB" b="1" dirty="0" smtClean="0"/>
              <a:t>Can appear to lack empathy</a:t>
            </a:r>
          </a:p>
          <a:p>
            <a:r>
              <a:rPr lang="en-GB" b="1" dirty="0" smtClean="0"/>
              <a:t>Find it easy to adapt to new situations</a:t>
            </a:r>
          </a:p>
          <a:p>
            <a:r>
              <a:rPr lang="en-GB" b="1" dirty="0" smtClean="0"/>
              <a:t>Can be highly creative</a:t>
            </a:r>
          </a:p>
          <a:p>
            <a:r>
              <a:rPr lang="en-GB" b="1" dirty="0" smtClean="0"/>
              <a:t>Are immune to mental health difficulties</a:t>
            </a:r>
            <a:endParaRPr lang="en-GB" dirty="0"/>
          </a:p>
        </p:txBody>
      </p:sp>
    </p:spTree>
    <p:extLst>
      <p:ext uri="{BB962C8B-B14F-4D97-AF65-F5344CB8AC3E}">
        <p14:creationId xmlns:p14="http://schemas.microsoft.com/office/powerpoint/2010/main" val="376511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Grp="1"/>
          </p:cNvSpPr>
          <p:nvPr>
            <p:ph type="body" idx="4294967295"/>
          </p:nvPr>
        </p:nvSpPr>
        <p:spPr>
          <a:xfrm>
            <a:off x="383931" y="1434612"/>
            <a:ext cx="8229600" cy="4177811"/>
          </a:xfrm>
          <a:solidFill>
            <a:schemeClr val="bg1">
              <a:lumMod val="95000"/>
            </a:schemeClr>
          </a:solidFill>
        </p:spPr>
        <p:txBody>
          <a:bodyPr/>
          <a:lstStyle/>
          <a:p>
            <a:pPr marL="0" indent="0">
              <a:lnSpc>
                <a:spcPct val="80000"/>
              </a:lnSpc>
              <a:buNone/>
              <a:defRPr/>
            </a:pPr>
            <a:endParaRPr lang="en-GB" altLang="en-US" sz="1292" dirty="0">
              <a:solidFill>
                <a:schemeClr val="tx2">
                  <a:lumMod val="60000"/>
                  <a:lumOff val="40000"/>
                </a:schemeClr>
              </a:solidFill>
              <a:latin typeface="Arial" panose="020B0604020202020204" pitchFamily="34" charset="0"/>
              <a:cs typeface="Arial" panose="020B0604020202020204" pitchFamily="34" charset="0"/>
            </a:endParaRPr>
          </a:p>
          <a:p>
            <a:pPr marL="0" indent="0">
              <a:lnSpc>
                <a:spcPct val="80000"/>
              </a:lnSpc>
              <a:buNone/>
              <a:defRPr/>
            </a:pPr>
            <a:r>
              <a:rPr lang="en-GB" altLang="en-US" sz="1292" b="1" dirty="0">
                <a:solidFill>
                  <a:schemeClr val="tx2">
                    <a:lumMod val="60000"/>
                    <a:lumOff val="40000"/>
                  </a:schemeClr>
                </a:solidFill>
                <a:latin typeface="Arial" panose="020B0604020202020204" pitchFamily="34" charset="0"/>
                <a:cs typeface="Arial" panose="020B0604020202020204" pitchFamily="34" charset="0"/>
              </a:rPr>
              <a:t>May not understand jokes or sarcasm </a:t>
            </a:r>
            <a:r>
              <a:rPr lang="en-GB" altLang="en-US" sz="1292" dirty="0">
                <a:solidFill>
                  <a:schemeClr val="tx2">
                    <a:lumMod val="60000"/>
                    <a:lumOff val="40000"/>
                  </a:schemeClr>
                </a:solidFill>
                <a:latin typeface="Arial" panose="020B0604020202020204" pitchFamily="34" charset="0"/>
                <a:cs typeface="Arial" panose="020B0604020202020204" pitchFamily="34" charset="0"/>
              </a:rPr>
              <a:t>- </a:t>
            </a:r>
            <a:r>
              <a:rPr lang="en-GB" altLang="en-US" sz="1292" b="1" dirty="0">
                <a:solidFill>
                  <a:schemeClr val="tx2">
                    <a:lumMod val="60000"/>
                    <a:lumOff val="40000"/>
                  </a:schemeClr>
                </a:solidFill>
                <a:latin typeface="Arial" panose="020B0604020202020204" pitchFamily="34" charset="0"/>
                <a:cs typeface="Arial" panose="020B0604020202020204" pitchFamily="34" charset="0"/>
              </a:rPr>
              <a:t>Does Apply:</a:t>
            </a:r>
            <a:r>
              <a:rPr lang="en-GB" altLang="en-US" sz="1292" dirty="0">
                <a:solidFill>
                  <a:schemeClr val="tx2">
                    <a:lumMod val="60000"/>
                    <a:lumOff val="40000"/>
                  </a:schemeClr>
                </a:solidFill>
                <a:latin typeface="Arial" panose="020B0604020202020204" pitchFamily="34" charset="0"/>
                <a:cs typeface="Arial" panose="020B0604020202020204" pitchFamily="34" charset="0"/>
              </a:rPr>
              <a:t> – Many people with autism have a literal understanding of verbal communication and find it difficult to understand non literal aspects of communication </a:t>
            </a:r>
            <a:r>
              <a:rPr lang="en-GB" altLang="en-US" sz="1292" dirty="0">
                <a:latin typeface="Arial" panose="020B0604020202020204" pitchFamily="34" charset="0"/>
                <a:cs typeface="Arial" panose="020B0604020202020204" pitchFamily="34" charset="0"/>
              </a:rPr>
              <a:t>although some autistic people learn this and use it.  </a:t>
            </a:r>
          </a:p>
          <a:p>
            <a:pPr marL="0" indent="0">
              <a:lnSpc>
                <a:spcPct val="80000"/>
              </a:lnSpc>
              <a:buNone/>
              <a:defRPr/>
            </a:pPr>
            <a:endParaRPr lang="en-GB" altLang="en-US" sz="1292" dirty="0">
              <a:solidFill>
                <a:schemeClr val="tx2">
                  <a:lumMod val="60000"/>
                  <a:lumOff val="40000"/>
                </a:schemeClr>
              </a:solidFill>
              <a:latin typeface="Arial" panose="020B0604020202020204" pitchFamily="34" charset="0"/>
              <a:cs typeface="Arial" panose="020B0604020202020204" pitchFamily="34" charset="0"/>
            </a:endParaRPr>
          </a:p>
          <a:p>
            <a:pPr marL="0" indent="0">
              <a:lnSpc>
                <a:spcPct val="80000"/>
              </a:lnSpc>
              <a:buNone/>
              <a:defRPr/>
            </a:pPr>
            <a:r>
              <a:rPr lang="en-GB" altLang="en-US" sz="1292" b="1" dirty="0">
                <a:solidFill>
                  <a:schemeClr val="tx2">
                    <a:lumMod val="60000"/>
                    <a:lumOff val="40000"/>
                  </a:schemeClr>
                </a:solidFill>
                <a:latin typeface="Arial" panose="020B0604020202020204" pitchFamily="34" charset="0"/>
                <a:cs typeface="Arial" panose="020B0604020202020204" pitchFamily="34" charset="0"/>
              </a:rPr>
              <a:t>Can Appear to lack empathy </a:t>
            </a:r>
            <a:r>
              <a:rPr lang="en-GB" altLang="en-US" sz="1292" dirty="0">
                <a:solidFill>
                  <a:schemeClr val="tx2">
                    <a:lumMod val="60000"/>
                    <a:lumOff val="40000"/>
                  </a:schemeClr>
                </a:solidFill>
                <a:latin typeface="Arial" panose="020B0604020202020204" pitchFamily="34" charset="0"/>
                <a:cs typeface="Arial" panose="020B0604020202020204" pitchFamily="34" charset="0"/>
              </a:rPr>
              <a:t>- </a:t>
            </a:r>
            <a:r>
              <a:rPr lang="en-GB" altLang="en-US" sz="1292" b="1" dirty="0">
                <a:solidFill>
                  <a:schemeClr val="tx2">
                    <a:lumMod val="60000"/>
                    <a:lumOff val="40000"/>
                  </a:schemeClr>
                </a:solidFill>
                <a:latin typeface="Arial" panose="020B0604020202020204" pitchFamily="34" charset="0"/>
                <a:cs typeface="Arial" panose="020B0604020202020204" pitchFamily="34" charset="0"/>
              </a:rPr>
              <a:t>Does Apply: </a:t>
            </a:r>
            <a:r>
              <a:rPr lang="en-GB" altLang="en-US" sz="1292" dirty="0">
                <a:solidFill>
                  <a:schemeClr val="tx2">
                    <a:lumMod val="60000"/>
                    <a:lumOff val="40000"/>
                  </a:schemeClr>
                </a:solidFill>
                <a:latin typeface="Arial" panose="020B0604020202020204" pitchFamily="34" charset="0"/>
                <a:cs typeface="Arial" panose="020B0604020202020204" pitchFamily="34" charset="0"/>
              </a:rPr>
              <a:t>- Often it can appear that the person lacks empathy, but usually the person hasn’t realised that they may have made a social mistake, and can be upset if this is explained to them. </a:t>
            </a:r>
          </a:p>
          <a:p>
            <a:pPr marL="0" indent="0">
              <a:lnSpc>
                <a:spcPct val="80000"/>
              </a:lnSpc>
              <a:buNone/>
              <a:defRPr/>
            </a:pPr>
            <a:endParaRPr lang="en-GB" altLang="en-US" sz="1292" dirty="0">
              <a:solidFill>
                <a:schemeClr val="tx2">
                  <a:lumMod val="60000"/>
                  <a:lumOff val="40000"/>
                </a:schemeClr>
              </a:solidFill>
              <a:latin typeface="Arial" panose="020B0604020202020204" pitchFamily="34" charset="0"/>
              <a:cs typeface="Arial" panose="020B0604020202020204" pitchFamily="34" charset="0"/>
            </a:endParaRPr>
          </a:p>
          <a:p>
            <a:pPr marL="0" indent="0">
              <a:lnSpc>
                <a:spcPct val="80000"/>
              </a:lnSpc>
              <a:buNone/>
              <a:defRPr/>
            </a:pPr>
            <a:r>
              <a:rPr lang="en-GB" altLang="en-US" sz="1292" b="1" dirty="0">
                <a:solidFill>
                  <a:schemeClr val="tx2">
                    <a:lumMod val="60000"/>
                    <a:lumOff val="40000"/>
                  </a:schemeClr>
                </a:solidFill>
                <a:latin typeface="Arial" panose="020B0604020202020204" pitchFamily="34" charset="0"/>
                <a:cs typeface="Arial" panose="020B0604020202020204" pitchFamily="34" charset="0"/>
              </a:rPr>
              <a:t>Can be highly creative </a:t>
            </a:r>
            <a:r>
              <a:rPr lang="en-GB" altLang="en-US" sz="1292" dirty="0">
                <a:solidFill>
                  <a:schemeClr val="tx2">
                    <a:lumMod val="60000"/>
                    <a:lumOff val="40000"/>
                  </a:schemeClr>
                </a:solidFill>
                <a:latin typeface="Arial" panose="020B0604020202020204" pitchFamily="34" charset="0"/>
                <a:cs typeface="Arial" panose="020B0604020202020204" pitchFamily="34" charset="0"/>
              </a:rPr>
              <a:t>- </a:t>
            </a:r>
            <a:r>
              <a:rPr lang="en-GB" altLang="en-US" sz="1292" b="1" dirty="0">
                <a:solidFill>
                  <a:schemeClr val="tx2">
                    <a:lumMod val="60000"/>
                    <a:lumOff val="40000"/>
                  </a:schemeClr>
                </a:solidFill>
                <a:latin typeface="Arial" panose="020B0604020202020204" pitchFamily="34" charset="0"/>
                <a:cs typeface="Arial" panose="020B0604020202020204" pitchFamily="34" charset="0"/>
              </a:rPr>
              <a:t>Does Apply:</a:t>
            </a:r>
            <a:r>
              <a:rPr lang="en-GB" altLang="en-US" sz="1292" dirty="0">
                <a:solidFill>
                  <a:schemeClr val="tx2">
                    <a:lumMod val="60000"/>
                    <a:lumOff val="40000"/>
                  </a:schemeClr>
                </a:solidFill>
                <a:latin typeface="Arial" panose="020B0604020202020204" pitchFamily="34" charset="0"/>
                <a:cs typeface="Arial" panose="020B0604020202020204" pitchFamily="34" charset="0"/>
              </a:rPr>
              <a:t>– Many people with autism are very creative and can be very accomplished writers, artists, and musicians.</a:t>
            </a:r>
          </a:p>
          <a:p>
            <a:pPr marL="0" indent="0">
              <a:lnSpc>
                <a:spcPct val="80000"/>
              </a:lnSpc>
              <a:buNone/>
              <a:defRPr/>
            </a:pPr>
            <a:endParaRPr lang="en-GB" altLang="en-US" sz="1292" dirty="0">
              <a:solidFill>
                <a:schemeClr val="accent3">
                  <a:lumMod val="75000"/>
                </a:schemeClr>
              </a:solidFill>
              <a:latin typeface="Arial" panose="020B0604020202020204" pitchFamily="34" charset="0"/>
              <a:cs typeface="Arial" panose="020B0604020202020204" pitchFamily="34" charset="0"/>
            </a:endParaRPr>
          </a:p>
          <a:p>
            <a:pPr marL="0" indent="0">
              <a:lnSpc>
                <a:spcPct val="80000"/>
              </a:lnSpc>
              <a:buNone/>
              <a:defRPr/>
            </a:pPr>
            <a:r>
              <a:rPr lang="en-GB" altLang="en-US" sz="1292" b="1" dirty="0">
                <a:solidFill>
                  <a:schemeClr val="accent4">
                    <a:lumMod val="75000"/>
                  </a:schemeClr>
                </a:solidFill>
                <a:latin typeface="Arial" panose="020B0604020202020204" pitchFamily="34" charset="0"/>
                <a:cs typeface="Arial" panose="020B0604020202020204" pitchFamily="34" charset="0"/>
              </a:rPr>
              <a:t>Lack imagination - Does Not Apply:</a:t>
            </a:r>
            <a:r>
              <a:rPr lang="en-GB" altLang="en-US" sz="1292" dirty="0">
                <a:solidFill>
                  <a:schemeClr val="accent4">
                    <a:lumMod val="75000"/>
                  </a:schemeClr>
                </a:solidFill>
                <a:latin typeface="Arial" panose="020B0604020202020204" pitchFamily="34" charset="0"/>
                <a:cs typeface="Arial" panose="020B0604020202020204" pitchFamily="34" charset="0"/>
              </a:rPr>
              <a:t>– People with autism can have good imagination, although their interests may be restricted.</a:t>
            </a:r>
          </a:p>
          <a:p>
            <a:pPr marL="0" indent="0">
              <a:lnSpc>
                <a:spcPct val="80000"/>
              </a:lnSpc>
              <a:buNone/>
              <a:defRPr/>
            </a:pPr>
            <a:endParaRPr lang="en-GB" altLang="en-US" sz="1292" dirty="0">
              <a:solidFill>
                <a:schemeClr val="accent4">
                  <a:lumMod val="75000"/>
                </a:schemeClr>
              </a:solidFill>
              <a:latin typeface="Arial" panose="020B0604020202020204" pitchFamily="34" charset="0"/>
              <a:cs typeface="Arial" panose="020B0604020202020204" pitchFamily="34" charset="0"/>
            </a:endParaRPr>
          </a:p>
          <a:p>
            <a:pPr marL="0" indent="0">
              <a:lnSpc>
                <a:spcPct val="80000"/>
              </a:lnSpc>
              <a:buNone/>
              <a:defRPr/>
            </a:pPr>
            <a:r>
              <a:rPr lang="en-GB" altLang="en-US" sz="1292" b="1" dirty="0">
                <a:solidFill>
                  <a:schemeClr val="accent4">
                    <a:lumMod val="75000"/>
                  </a:schemeClr>
                </a:solidFill>
                <a:latin typeface="Arial" panose="020B0604020202020204" pitchFamily="34" charset="0"/>
                <a:cs typeface="Arial" panose="020B0604020202020204" pitchFamily="34" charset="0"/>
              </a:rPr>
              <a:t>Find it easy to adapt to new situations </a:t>
            </a:r>
            <a:r>
              <a:rPr lang="en-GB" altLang="en-US" sz="1292" dirty="0">
                <a:solidFill>
                  <a:schemeClr val="accent4">
                    <a:lumMod val="75000"/>
                  </a:schemeClr>
                </a:solidFill>
                <a:latin typeface="Arial" panose="020B0604020202020204" pitchFamily="34" charset="0"/>
                <a:cs typeface="Arial" panose="020B0604020202020204" pitchFamily="34" charset="0"/>
              </a:rPr>
              <a:t>- </a:t>
            </a:r>
            <a:r>
              <a:rPr lang="en-GB" altLang="en-US" sz="1292" b="1" dirty="0">
                <a:solidFill>
                  <a:schemeClr val="accent4">
                    <a:lumMod val="75000"/>
                  </a:schemeClr>
                </a:solidFill>
                <a:latin typeface="Arial" panose="020B0604020202020204" pitchFamily="34" charset="0"/>
                <a:cs typeface="Arial" panose="020B0604020202020204" pitchFamily="34" charset="0"/>
              </a:rPr>
              <a:t>Does Not Apply: </a:t>
            </a:r>
            <a:r>
              <a:rPr lang="en-GB" altLang="en-US" sz="1292" dirty="0">
                <a:solidFill>
                  <a:schemeClr val="accent4">
                    <a:lumMod val="75000"/>
                  </a:schemeClr>
                </a:solidFill>
                <a:latin typeface="Arial" panose="020B0604020202020204" pitchFamily="34" charset="0"/>
                <a:cs typeface="Arial" panose="020B0604020202020204" pitchFamily="34" charset="0"/>
              </a:rPr>
              <a:t>–  Many people with autism dislike change and have a preference for keeping to routines</a:t>
            </a:r>
          </a:p>
          <a:p>
            <a:pPr marL="0" indent="0">
              <a:lnSpc>
                <a:spcPct val="80000"/>
              </a:lnSpc>
              <a:buNone/>
              <a:defRPr/>
            </a:pPr>
            <a:endParaRPr lang="en-GB" altLang="en-US" sz="1292" dirty="0">
              <a:solidFill>
                <a:schemeClr val="accent4">
                  <a:lumMod val="75000"/>
                </a:schemeClr>
              </a:solidFill>
              <a:latin typeface="Arial" panose="020B0604020202020204" pitchFamily="34" charset="0"/>
              <a:cs typeface="Arial" panose="020B0604020202020204" pitchFamily="34" charset="0"/>
            </a:endParaRPr>
          </a:p>
          <a:p>
            <a:pPr marL="0" indent="0">
              <a:lnSpc>
                <a:spcPct val="80000"/>
              </a:lnSpc>
              <a:buNone/>
              <a:defRPr/>
            </a:pPr>
            <a:r>
              <a:rPr lang="en-GB" altLang="en-US" sz="1292" b="1" dirty="0">
                <a:solidFill>
                  <a:schemeClr val="accent4">
                    <a:lumMod val="75000"/>
                  </a:schemeClr>
                </a:solidFill>
                <a:latin typeface="Arial" panose="020B0604020202020204" pitchFamily="34" charset="0"/>
                <a:cs typeface="Arial" panose="020B0604020202020204" pitchFamily="34" charset="0"/>
              </a:rPr>
              <a:t>Are immune to mental health difficulties </a:t>
            </a:r>
            <a:r>
              <a:rPr lang="en-GB" altLang="en-US" sz="1292" dirty="0">
                <a:solidFill>
                  <a:schemeClr val="accent4">
                    <a:lumMod val="75000"/>
                  </a:schemeClr>
                </a:solidFill>
                <a:latin typeface="Arial" panose="020B0604020202020204" pitchFamily="34" charset="0"/>
                <a:cs typeface="Arial" panose="020B0604020202020204" pitchFamily="34" charset="0"/>
              </a:rPr>
              <a:t>- </a:t>
            </a:r>
            <a:r>
              <a:rPr lang="en-GB" altLang="en-US" sz="1292" b="1" dirty="0">
                <a:solidFill>
                  <a:schemeClr val="accent4">
                    <a:lumMod val="75000"/>
                  </a:schemeClr>
                </a:solidFill>
                <a:latin typeface="Arial" panose="020B0604020202020204" pitchFamily="34" charset="0"/>
                <a:cs typeface="Arial" panose="020B0604020202020204" pitchFamily="34" charset="0"/>
              </a:rPr>
              <a:t>Does Not Apply:</a:t>
            </a:r>
            <a:r>
              <a:rPr lang="en-GB" altLang="en-US" sz="1292" dirty="0">
                <a:solidFill>
                  <a:schemeClr val="accent4">
                    <a:lumMod val="75000"/>
                  </a:schemeClr>
                </a:solidFill>
                <a:latin typeface="Arial" panose="020B0604020202020204" pitchFamily="34" charset="0"/>
                <a:cs typeface="Arial" panose="020B0604020202020204" pitchFamily="34" charset="0"/>
              </a:rPr>
              <a:t>–Autism does not protect the individual from mental health issues, and in fact, some people with autism may be more vulnerable to mental health problems such as anxiety and depression.</a:t>
            </a:r>
          </a:p>
          <a:p>
            <a:pPr marL="0" indent="0">
              <a:lnSpc>
                <a:spcPct val="80000"/>
              </a:lnSpc>
              <a:buNone/>
              <a:defRPr/>
            </a:pPr>
            <a:endParaRPr lang="en-GB" altLang="en-US" sz="1292" dirty="0">
              <a:latin typeface="Arial" panose="020B0604020202020204" pitchFamily="34" charset="0"/>
              <a:cs typeface="Arial" panose="020B0604020202020204" pitchFamily="34" charset="0"/>
            </a:endParaRPr>
          </a:p>
        </p:txBody>
      </p:sp>
      <p:sp>
        <p:nvSpPr>
          <p:cNvPr id="34819" name="Text Placeholder 2"/>
          <p:cNvSpPr>
            <a:spLocks noGrp="1"/>
          </p:cNvSpPr>
          <p:nvPr>
            <p:ph type="body" sz="quarter" idx="4294967295"/>
          </p:nvPr>
        </p:nvSpPr>
        <p:spPr>
          <a:xfrm>
            <a:off x="517282" y="902678"/>
            <a:ext cx="4139711" cy="266700"/>
          </a:xfrm>
        </p:spPr>
        <p:txBody>
          <a:bodyPr/>
          <a:lstStyle/>
          <a:p>
            <a:pPr marL="0" indent="0">
              <a:buNone/>
            </a:pPr>
            <a:r>
              <a:rPr lang="en-GB" altLang="en-US" sz="1292"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Quiz Feedback</a:t>
            </a:r>
          </a:p>
        </p:txBody>
      </p:sp>
      <p:sp>
        <p:nvSpPr>
          <p:cNvPr id="34820"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092767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type="body" sz="quarter" idx="14"/>
          </p:nvPr>
        </p:nvSpPr>
        <p:spPr>
          <a:xfrm>
            <a:off x="300893" y="1178560"/>
            <a:ext cx="4362547" cy="298646"/>
          </a:xfrm>
          <a:solidFill>
            <a:srgbClr val="0070C0"/>
          </a:solidFill>
        </p:spPr>
        <p:txBody>
          <a:bodyPr/>
          <a:lstStyle/>
          <a:p>
            <a:pPr eaLnBrk="1" hangingPunct="1"/>
            <a:r>
              <a:rPr lang="en-GB" altLang="en-US" dirty="0">
                <a:latin typeface="Arial Bold" panose="020B0704020202020204" pitchFamily="34" charset="0"/>
                <a:ea typeface="ＭＳ Ｐゴシック" panose="020B0600070205080204" pitchFamily="34" charset="-128"/>
              </a:rPr>
              <a:t>Cognitive Differences</a:t>
            </a:r>
          </a:p>
        </p:txBody>
      </p:sp>
      <p:sp>
        <p:nvSpPr>
          <p:cNvPr id="35843" name="Text Placeholder 3"/>
          <p:cNvSpPr>
            <a:spLocks noGrp="1"/>
          </p:cNvSpPr>
          <p:nvPr>
            <p:ph type="body" sz="quarter" idx="16"/>
          </p:nvPr>
        </p:nvSpPr>
        <p:spPr>
          <a:xfrm>
            <a:off x="517282" y="504093"/>
            <a:ext cx="2592265" cy="531935"/>
          </a:xfrm>
        </p:spPr>
        <p:txBody>
          <a:bodyPr/>
          <a:lstStyle/>
          <a:p>
            <a:pPr eaLnBrk="1" hangingPunct="1"/>
            <a:r>
              <a:rPr lang="en-GB" altLang="en-US">
                <a:solidFill>
                  <a:schemeClr val="bg1"/>
                </a:solidFill>
                <a:ea typeface="ＭＳ Ｐゴシック" panose="020B0600070205080204" pitchFamily="34" charset="-128"/>
              </a:rPr>
              <a:t>Autism Awareness</a:t>
            </a:r>
          </a:p>
          <a:p>
            <a:pPr eaLnBrk="1" hangingPunct="1"/>
            <a:endParaRPr lang="en-GB" altLang="en-US">
              <a:ea typeface="ＭＳ Ｐゴシック" panose="020B0600070205080204" pitchFamily="34" charset="-128"/>
            </a:endParaRPr>
          </a:p>
        </p:txBody>
      </p:sp>
      <p:sp>
        <p:nvSpPr>
          <p:cNvPr id="39940" name="Text Box 12"/>
          <p:cNvSpPr txBox="1">
            <a:spLocks noChangeArrowheads="1"/>
          </p:cNvSpPr>
          <p:nvPr/>
        </p:nvSpPr>
        <p:spPr bwMode="auto">
          <a:xfrm>
            <a:off x="351693" y="1633905"/>
            <a:ext cx="3955074" cy="327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109"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pitchFamily="-109"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109"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109"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109"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9pPr>
          </a:lstStyle>
          <a:p>
            <a:pPr eaLnBrk="1" hangingPunct="1">
              <a:spcBef>
                <a:spcPct val="50000"/>
              </a:spcBef>
              <a:buFontTx/>
              <a:buNone/>
              <a:defRPr/>
            </a:pPr>
            <a:r>
              <a:rPr lang="en-GB" altLang="en-US" sz="1292" dirty="0">
                <a:latin typeface="Arial" charset="0"/>
                <a:cs typeface="Arial" charset="0"/>
              </a:rPr>
              <a:t>The core</a:t>
            </a:r>
            <a:r>
              <a:rPr lang="en-GB" altLang="en-US" sz="1292" dirty="0">
                <a:solidFill>
                  <a:srgbClr val="FF0000"/>
                </a:solidFill>
                <a:latin typeface="Arial" charset="0"/>
                <a:cs typeface="Arial" charset="0"/>
              </a:rPr>
              <a:t> </a:t>
            </a:r>
            <a:r>
              <a:rPr lang="en-GB" altLang="en-US" sz="1292" dirty="0">
                <a:latin typeface="Arial" charset="0"/>
                <a:cs typeface="Arial" charset="0"/>
              </a:rPr>
              <a:t>differences of autism identified are often thought to be caused by underlying cognitive (i.e. thinking, processing, understanding) differences in the way people with autism view the world.</a:t>
            </a:r>
          </a:p>
          <a:p>
            <a:pPr eaLnBrk="1" hangingPunct="1">
              <a:spcBef>
                <a:spcPct val="50000"/>
              </a:spcBef>
              <a:buFontTx/>
              <a:buNone/>
              <a:defRPr/>
            </a:pPr>
            <a:endParaRPr lang="en-GB" altLang="en-US" sz="1292" dirty="0">
              <a:latin typeface="Arial" charset="0"/>
              <a:cs typeface="Arial" charset="0"/>
            </a:endParaRPr>
          </a:p>
          <a:p>
            <a:pPr eaLnBrk="1" hangingPunct="1">
              <a:spcBef>
                <a:spcPct val="50000"/>
              </a:spcBef>
              <a:buFontTx/>
              <a:buNone/>
              <a:defRPr/>
            </a:pPr>
            <a:r>
              <a:rPr lang="en-GB" altLang="en-US" sz="1292" dirty="0">
                <a:latin typeface="Arial" charset="0"/>
                <a:cs typeface="Arial" charset="0"/>
              </a:rPr>
              <a:t>These Cognitive differences can </a:t>
            </a:r>
            <a:r>
              <a:rPr lang="en-US" altLang="en-US" sz="1292" dirty="0">
                <a:latin typeface="Arial" charset="0"/>
                <a:cs typeface="Arial" charset="0"/>
              </a:rPr>
              <a:t>include</a:t>
            </a:r>
          </a:p>
          <a:p>
            <a:pPr marL="263776" indent="-263776" eaLnBrk="1" hangingPunct="1">
              <a:spcBef>
                <a:spcPct val="50000"/>
              </a:spcBef>
              <a:defRPr/>
            </a:pPr>
            <a:r>
              <a:rPr lang="en-US" altLang="en-US" sz="1292" dirty="0">
                <a:latin typeface="Arial" charset="0"/>
                <a:cs typeface="Arial" charset="0"/>
              </a:rPr>
              <a:t>Lacking theory of mind</a:t>
            </a:r>
          </a:p>
          <a:p>
            <a:pPr marL="263776" indent="-263776" eaLnBrk="1" hangingPunct="1">
              <a:spcBef>
                <a:spcPct val="50000"/>
              </a:spcBef>
              <a:defRPr/>
            </a:pPr>
            <a:r>
              <a:rPr lang="en-US" altLang="en-US" sz="1292" dirty="0">
                <a:latin typeface="Arial" charset="0"/>
                <a:cs typeface="Arial" charset="0"/>
              </a:rPr>
              <a:t>Weak central coherence</a:t>
            </a:r>
          </a:p>
          <a:p>
            <a:pPr marL="263776" indent="-263776" eaLnBrk="1" hangingPunct="1">
              <a:spcBef>
                <a:spcPct val="50000"/>
              </a:spcBef>
              <a:defRPr/>
            </a:pPr>
            <a:r>
              <a:rPr lang="en-US" altLang="en-US" sz="1292" dirty="0">
                <a:latin typeface="Arial" charset="0"/>
                <a:cs typeface="Arial" charset="0"/>
              </a:rPr>
              <a:t>Difficulties with executive function</a:t>
            </a:r>
          </a:p>
          <a:p>
            <a:pPr eaLnBrk="1" hangingPunct="1">
              <a:spcBef>
                <a:spcPct val="50000"/>
              </a:spcBef>
              <a:buFontTx/>
              <a:buNone/>
              <a:defRPr/>
            </a:pPr>
            <a:endParaRPr lang="en-US" altLang="en-US" sz="1292" dirty="0">
              <a:latin typeface="Arial" charset="0"/>
              <a:cs typeface="Arial" charset="0"/>
            </a:endParaRPr>
          </a:p>
          <a:p>
            <a:pPr eaLnBrk="1" hangingPunct="1">
              <a:spcBef>
                <a:spcPct val="50000"/>
              </a:spcBef>
              <a:buFontTx/>
              <a:buNone/>
              <a:defRPr/>
            </a:pPr>
            <a:endParaRPr lang="en-US" altLang="en-US" sz="1292" dirty="0">
              <a:latin typeface="Arial" charset="0"/>
              <a:cs typeface="Arial" charset="0"/>
            </a:endParaRPr>
          </a:p>
          <a:p>
            <a:pPr eaLnBrk="1" hangingPunct="1">
              <a:spcBef>
                <a:spcPct val="50000"/>
              </a:spcBef>
              <a:buFontTx/>
              <a:buNone/>
              <a:defRPr/>
            </a:pPr>
            <a:endParaRPr lang="en-GB" altLang="en-US" sz="1292" dirty="0">
              <a:latin typeface="Arial" charset="0"/>
              <a:cs typeface="Arial" charset="0"/>
            </a:endParaRPr>
          </a:p>
        </p:txBody>
      </p:sp>
      <p:pic>
        <p:nvPicPr>
          <p:cNvPr id="35845" name="Picture 4" descr="stock-vector-silhouette-of-the-head-brain-and-pulses-process-of-human-thinking-the-concept-of-intelligence-10611599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9397" y="2233247"/>
            <a:ext cx="2236177" cy="23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557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type="body" sz="half" idx="4294967295"/>
          </p:nvPr>
        </p:nvSpPr>
        <p:spPr>
          <a:xfrm>
            <a:off x="252047" y="1567962"/>
            <a:ext cx="4188069" cy="3722077"/>
          </a:xfrm>
        </p:spPr>
        <p:txBody>
          <a:bodyPr/>
          <a:lstStyle/>
          <a:p>
            <a:pPr marL="0" indent="0" algn="just">
              <a:buNone/>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Autistic individuals often have difficulty understanding that other people have thoughts, beliefs and feelings and that these may be different to their own. Consequently, it can be difficult for the </a:t>
            </a:r>
            <a:r>
              <a:rPr lang="en-GB" altLang="en-US" sz="1292"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autistic person</a:t>
            </a:r>
            <a:r>
              <a:rPr lang="en-GB" altLang="en-US" sz="1292" dirty="0">
                <a:latin typeface="Arial" panose="020B0604020202020204" pitchFamily="34" charset="0"/>
                <a:ea typeface="ＭＳ Ｐゴシック" panose="020B0600070205080204" pitchFamily="34" charset="-128"/>
                <a:cs typeface="Arial" panose="020B0604020202020204" pitchFamily="34" charset="0"/>
              </a:rPr>
              <a:t> to make sense of another person’s behaviour. They are unable to ‘mind read’ the social situation. This is referred to as lacking ‘theory of mind’.</a:t>
            </a:r>
          </a:p>
          <a:p>
            <a:pPr marL="0" indent="0" algn="just">
              <a:buNone/>
            </a:pPr>
            <a:endParaRPr lang="en-GB" altLang="en-US" sz="1292"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None/>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Typically developing children are able to understand this concept from around the age of 4 years.  However, many people with autism are never able to understand this, even if they are intellectually able. </a:t>
            </a:r>
          </a:p>
          <a:p>
            <a:pPr marL="0" indent="0" algn="just">
              <a:buNone/>
            </a:pPr>
            <a:endParaRPr lang="en-GB" altLang="en-US" sz="1292" b="1"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None/>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Some autistic people may learn how to work out non-autistic people’s thoughts, feelings and </a:t>
            </a:r>
            <a:r>
              <a:rPr lang="en-GB" altLang="en-US" sz="1292" dirty="0" smtClean="0">
                <a:latin typeface="Arial" panose="020B0604020202020204" pitchFamily="34" charset="0"/>
                <a:ea typeface="ＭＳ Ｐゴシック" panose="020B0600070205080204" pitchFamily="34" charset="-128"/>
                <a:cs typeface="Arial" panose="020B0604020202020204" pitchFamily="34" charset="0"/>
              </a:rPr>
              <a:t>beliefs, </a:t>
            </a:r>
            <a:r>
              <a:rPr lang="en-GB" altLang="en-US" sz="1292" dirty="0">
                <a:latin typeface="Arial" panose="020B0604020202020204" pitchFamily="34" charset="0"/>
                <a:ea typeface="ＭＳ Ｐゴシック" panose="020B0600070205080204" pitchFamily="34" charset="-128"/>
                <a:cs typeface="Arial" panose="020B0604020202020204" pitchFamily="34" charset="0"/>
              </a:rPr>
              <a:t>but it can be effortful. </a:t>
            </a:r>
          </a:p>
          <a:p>
            <a:pPr marL="0" indent="0">
              <a:buNone/>
            </a:pPr>
            <a:endParaRPr lang="en-GB" altLang="en-US" sz="1292"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6867" name="Rectangle 1"/>
          <p:cNvSpPr>
            <a:spLocks noChangeArrowheads="1"/>
          </p:cNvSpPr>
          <p:nvPr/>
        </p:nvSpPr>
        <p:spPr bwMode="auto">
          <a:xfrm>
            <a:off x="326154" y="880117"/>
            <a:ext cx="319014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92" b="1">
                <a:solidFill>
                  <a:schemeClr val="bg1"/>
                </a:solidFill>
                <a:latin typeface="Arial" panose="020B0604020202020204" pitchFamily="34" charset="0"/>
              </a:rPr>
              <a:t>Theory of Mind</a:t>
            </a:r>
            <a:endParaRPr lang="en-GB" altLang="en-US" sz="1292" b="1">
              <a:latin typeface="Arial" panose="020B0604020202020204" pitchFamily="34" charset="0"/>
            </a:endParaRPr>
          </a:p>
        </p:txBody>
      </p:sp>
      <p:sp>
        <p:nvSpPr>
          <p:cNvPr id="36868" name="Text Placeholder 3"/>
          <p:cNvSpPr>
            <a:spLocks noGrp="1"/>
          </p:cNvSpPr>
          <p:nvPr>
            <p:ph type="body" sz="quarter" idx="4294967295"/>
          </p:nvPr>
        </p:nvSpPr>
        <p:spPr>
          <a:xfrm>
            <a:off x="558104" y="533848"/>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pic>
        <p:nvPicPr>
          <p:cNvPr id="36869" name="Picture 7" descr="Drawing of head with vision and colored brain like prism. Green Textured Background. - stock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462" y="2165839"/>
            <a:ext cx="2319704" cy="25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290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type="body" sz="half" idx="4294967295"/>
          </p:nvPr>
        </p:nvSpPr>
        <p:spPr>
          <a:xfrm>
            <a:off x="383932" y="1502020"/>
            <a:ext cx="3736656" cy="4158000"/>
          </a:xfrm>
        </p:spPr>
        <p:txBody>
          <a:bodyPr/>
          <a:lstStyle/>
          <a:p>
            <a:pPr>
              <a:lnSpc>
                <a:spcPct val="90000"/>
              </a:lnSpc>
              <a:spcBef>
                <a:spcPts val="0"/>
              </a:spcBef>
              <a:spcAft>
                <a:spcPts val="1200"/>
              </a:spcAft>
              <a:tabLst>
                <a:tab pos="167058" algn="l"/>
              </a:tabLst>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The social world may seem incomprehensible and unpredictable</a:t>
            </a:r>
          </a:p>
          <a:p>
            <a:pPr>
              <a:lnSpc>
                <a:spcPct val="90000"/>
              </a:lnSpc>
              <a:spcBef>
                <a:spcPts val="0"/>
              </a:spcBef>
              <a:spcAft>
                <a:spcPts val="1200"/>
              </a:spcAft>
              <a:tabLst>
                <a:tab pos="167058" algn="l"/>
              </a:tabLst>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Difficulty understanding what others may be thinking or feeling – leading to an impact on developing relationships</a:t>
            </a:r>
          </a:p>
          <a:p>
            <a:pPr>
              <a:lnSpc>
                <a:spcPct val="90000"/>
              </a:lnSpc>
              <a:spcBef>
                <a:spcPts val="0"/>
              </a:spcBef>
              <a:spcAft>
                <a:spcPts val="1200"/>
              </a:spcAft>
              <a:tabLst>
                <a:tab pos="167058" algn="l"/>
              </a:tabLst>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Appearing to lack empathy and may seem self absorbed or inconsiderate of others</a:t>
            </a:r>
          </a:p>
          <a:p>
            <a:pPr>
              <a:lnSpc>
                <a:spcPct val="90000"/>
              </a:lnSpc>
              <a:spcBef>
                <a:spcPts val="0"/>
              </a:spcBef>
              <a:spcAft>
                <a:spcPts val="1200"/>
              </a:spcAft>
              <a:tabLst>
                <a:tab pos="167058" algn="l"/>
              </a:tabLst>
            </a:pPr>
            <a:r>
              <a:rPr lang="en-GB" altLang="en-US" sz="1292" dirty="0" smtClean="0">
                <a:latin typeface="Arial" panose="020B0604020202020204" pitchFamily="34" charset="0"/>
                <a:ea typeface="ＭＳ Ｐゴシック" panose="020B0600070205080204" pitchFamily="34" charset="-128"/>
                <a:cs typeface="Arial" panose="020B0604020202020204" pitchFamily="34" charset="0"/>
              </a:rPr>
              <a:t>Difficulty </a:t>
            </a:r>
            <a:r>
              <a:rPr lang="en-GB" altLang="en-US" sz="1292" dirty="0">
                <a:latin typeface="Arial" panose="020B0604020202020204" pitchFamily="34" charset="0"/>
                <a:ea typeface="ＭＳ Ｐゴシック" panose="020B0600070205080204" pitchFamily="34" charset="-128"/>
                <a:cs typeface="Arial" panose="020B0604020202020204" pitchFamily="34" charset="0"/>
              </a:rPr>
              <a:t>picking up on nonverbal social cues – impacting on interaction with others</a:t>
            </a:r>
          </a:p>
          <a:p>
            <a:pPr>
              <a:lnSpc>
                <a:spcPct val="90000"/>
              </a:lnSpc>
              <a:spcBef>
                <a:spcPts val="0"/>
              </a:spcBef>
              <a:spcAft>
                <a:spcPts val="1200"/>
              </a:spcAft>
              <a:tabLst>
                <a:tab pos="167058" algn="l"/>
              </a:tabLst>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Predispose to a literal interpretation of language (if you can’t imagine people having thoughts and feelings, their words appear as facts rather than opinions) - this can lead to social confusion</a:t>
            </a:r>
          </a:p>
          <a:p>
            <a:pPr>
              <a:lnSpc>
                <a:spcPct val="90000"/>
              </a:lnSpc>
              <a:spcBef>
                <a:spcPts val="0"/>
              </a:spcBef>
              <a:spcAft>
                <a:spcPts val="1200"/>
              </a:spcAft>
              <a:tabLst>
                <a:tab pos="167058" algn="l"/>
              </a:tabLst>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Lacking theory of mind also impacts on the person’s ability to recognise and understand their own emotions</a:t>
            </a:r>
          </a:p>
        </p:txBody>
      </p:sp>
      <p:sp>
        <p:nvSpPr>
          <p:cNvPr id="37891" name="Rectangle 6"/>
          <p:cNvSpPr>
            <a:spLocks noGrp="1"/>
          </p:cNvSpPr>
          <p:nvPr>
            <p:ph type="title" idx="4294967295"/>
          </p:nvPr>
        </p:nvSpPr>
        <p:spPr>
          <a:xfrm>
            <a:off x="317989" y="904061"/>
            <a:ext cx="4084026" cy="398585"/>
          </a:xfrm>
        </p:spPr>
        <p:txBody>
          <a:bodyPr/>
          <a:lstStyle/>
          <a:p>
            <a:pPr algn="l"/>
            <a:r>
              <a:rPr lang="en-GB" altLang="en-US" sz="1292" b="1">
                <a:solidFill>
                  <a:schemeClr val="bg1"/>
                </a:solidFill>
                <a:latin typeface="Arial" panose="020B0604020202020204" pitchFamily="34" charset="0"/>
                <a:ea typeface="ＭＳ Ｐゴシック" panose="020B0600070205080204" pitchFamily="34" charset="-128"/>
                <a:cs typeface="Arial" panose="020B0604020202020204" pitchFamily="34" charset="0"/>
              </a:rPr>
              <a:t>Consequences of a theory of mind deficit:</a:t>
            </a:r>
          </a:p>
        </p:txBody>
      </p:sp>
      <p:pic>
        <p:nvPicPr>
          <p:cNvPr id="37892" name="Picture 4" descr="stock-photo-depression-1404460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367546">
            <a:off x="5039458" y="1871297"/>
            <a:ext cx="3423138" cy="24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287130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317989" y="907074"/>
            <a:ext cx="4519246" cy="257908"/>
          </a:xfrm>
        </p:spPr>
        <p:txBody>
          <a:bodyPr/>
          <a:lstStyle/>
          <a:p>
            <a:pPr algn="l"/>
            <a:r>
              <a:rPr lang="en-GB" altLang="en-US" sz="1292" b="1">
                <a:solidFill>
                  <a:schemeClr val="bg1"/>
                </a:solidFill>
                <a:latin typeface="Arial" panose="020B0604020202020204" pitchFamily="34" charset="0"/>
                <a:ea typeface="ＭＳ Ｐゴシック" panose="020B0600070205080204" pitchFamily="34" charset="-128"/>
                <a:cs typeface="Arial" panose="020B0604020202020204" pitchFamily="34" charset="0"/>
              </a:rPr>
              <a:t>Weak Central Coherence</a:t>
            </a:r>
          </a:p>
        </p:txBody>
      </p:sp>
      <p:sp>
        <p:nvSpPr>
          <p:cNvPr id="38915" name="Rectangle 3"/>
          <p:cNvSpPr>
            <a:spLocks noGrp="1"/>
          </p:cNvSpPr>
          <p:nvPr>
            <p:ph type="body" sz="half" idx="4294967295"/>
          </p:nvPr>
        </p:nvSpPr>
        <p:spPr>
          <a:xfrm>
            <a:off x="395654" y="1633904"/>
            <a:ext cx="3777762" cy="3124200"/>
          </a:xfrm>
        </p:spPr>
        <p:txBody>
          <a:bodyPr/>
          <a:lstStyle/>
          <a:p>
            <a:pPr marL="0" indent="0" algn="just">
              <a:buNone/>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Central coherence relates to the ability to process information and construct it within a given context. </a:t>
            </a:r>
            <a:r>
              <a:rPr lang="en-GB" altLang="en-US" sz="1292" dirty="0" smtClean="0">
                <a:latin typeface="Arial" panose="020B0604020202020204" pitchFamily="34" charset="0"/>
                <a:ea typeface="ＭＳ Ｐゴシック" panose="020B0600070205080204" pitchFamily="34" charset="-128"/>
                <a:cs typeface="Arial" panose="020B0604020202020204" pitchFamily="34" charset="0"/>
              </a:rPr>
              <a:t>A</a:t>
            </a:r>
            <a:r>
              <a:rPr lang="en-GB" altLang="en-US" sz="1292" dirty="0" smtClean="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utistic </a:t>
            </a:r>
            <a:r>
              <a:rPr lang="en-GB" altLang="en-US" sz="1292"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people </a:t>
            </a:r>
            <a:r>
              <a:rPr lang="en-GB" altLang="en-US" sz="1292" dirty="0">
                <a:latin typeface="Arial" panose="020B0604020202020204" pitchFamily="34" charset="0"/>
                <a:ea typeface="ＭＳ Ｐゴシック" panose="020B0600070205080204" pitchFamily="34" charset="-128"/>
                <a:cs typeface="Arial" panose="020B0604020202020204" pitchFamily="34" charset="0"/>
              </a:rPr>
              <a:t>have been found to have a strong ability to attend to minor details, and to see parts over wholes. </a:t>
            </a:r>
          </a:p>
          <a:p>
            <a:pPr marL="0" indent="0" algn="just">
              <a:buNone/>
            </a:pPr>
            <a:endParaRPr lang="en-GB" altLang="en-US" sz="1292"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None/>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Weak central coherence is often the reason people with autism get stuck on details, can take language literally, may be perceived as ‘pedantic’, and find it harder to link information together into a meaningful whole. </a:t>
            </a:r>
          </a:p>
        </p:txBody>
      </p:sp>
      <p:sp>
        <p:nvSpPr>
          <p:cNvPr id="38916"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pic>
        <p:nvPicPr>
          <p:cNvPr id="38917" name="Picture 18" descr="pie chart blue pieces of puzzle business icon graph chart isolated 3D portion financial symbol - stock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462" y="1966546"/>
            <a:ext cx="2659674" cy="277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106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a:xfrm>
            <a:off x="317990" y="968620"/>
            <a:ext cx="3921369" cy="266700"/>
          </a:xfrm>
        </p:spPr>
        <p:txBody>
          <a:bodyPr/>
          <a:lstStyle/>
          <a:p>
            <a:pPr algn="l"/>
            <a:r>
              <a:rPr lang="en-GB" altLang="en-US" sz="1292" b="1">
                <a:solidFill>
                  <a:schemeClr val="bg1"/>
                </a:solidFill>
                <a:latin typeface="Arial" panose="020B0604020202020204" pitchFamily="34" charset="0"/>
                <a:ea typeface="ＭＳ Ｐゴシック" panose="020B0600070205080204" pitchFamily="34" charset="-128"/>
                <a:cs typeface="Arial" panose="020B0604020202020204" pitchFamily="34" charset="0"/>
              </a:rPr>
              <a:t>Executive Functioning</a:t>
            </a:r>
          </a:p>
        </p:txBody>
      </p:sp>
      <p:sp>
        <p:nvSpPr>
          <p:cNvPr id="39939" name="Rectangle 3"/>
          <p:cNvSpPr>
            <a:spLocks noGrp="1"/>
          </p:cNvSpPr>
          <p:nvPr>
            <p:ph type="body" sz="half" idx="4294967295"/>
          </p:nvPr>
        </p:nvSpPr>
        <p:spPr>
          <a:xfrm>
            <a:off x="428263" y="1447799"/>
            <a:ext cx="4017715" cy="4258519"/>
          </a:xfrm>
        </p:spPr>
        <p:txBody>
          <a:bodyPr/>
          <a:lstStyle/>
          <a:p>
            <a:pPr marL="0" indent="0">
              <a:buNone/>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Executive functioning refers to high level cognitive tasks. </a:t>
            </a:r>
            <a:endParaRPr lang="en-GB" altLang="en-US" sz="1292" dirty="0" smtClean="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altLang="en-US" sz="1292"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The executive functions are located in the frontal lobe of the brain. These are responsible for activities such as: Planning, Sequencing, Prioritising, Organising, Initiating tasks and activities, Inhibiting, Self monitoring activity and behaviour, Emotional control, Completing tasks</a:t>
            </a:r>
            <a:r>
              <a:rPr lang="en-GB" altLang="en-US" sz="1292" dirty="0" smtClean="0">
                <a:latin typeface="Arial" panose="020B0604020202020204" pitchFamily="34" charset="0"/>
                <a:ea typeface="ＭＳ Ｐゴシック" panose="020B0600070205080204" pitchFamily="34" charset="-128"/>
                <a:cs typeface="Arial" panose="020B0604020202020204" pitchFamily="34" charset="0"/>
              </a:rPr>
              <a:t>.</a:t>
            </a:r>
          </a:p>
          <a:p>
            <a:pPr marL="0" indent="0">
              <a:buNone/>
            </a:pPr>
            <a:endParaRPr lang="en-GB" altLang="en-US" sz="1292"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M</a:t>
            </a:r>
            <a:r>
              <a:rPr lang="en-GB" altLang="en-US" sz="1292"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any autistic people can </a:t>
            </a:r>
            <a:r>
              <a:rPr lang="en-GB" altLang="en-US" sz="1292" dirty="0">
                <a:latin typeface="Arial" panose="020B0604020202020204" pitchFamily="34" charset="0"/>
                <a:ea typeface="ＭＳ Ｐゴシック" panose="020B0600070205080204" pitchFamily="34" charset="-128"/>
                <a:cs typeface="Arial" panose="020B0604020202020204" pitchFamily="34" charset="0"/>
              </a:rPr>
              <a:t> have significant difficulties with their executive functioning, even if they are very intelligent. This can impact on all aspects of daily life, including their ability to manage at home and work. For example people </a:t>
            </a:r>
            <a:r>
              <a:rPr lang="en-GB" altLang="en-US" sz="1292" dirty="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on the spectrum</a:t>
            </a:r>
            <a:r>
              <a:rPr lang="en-GB" altLang="en-US" sz="1292" dirty="0">
                <a:latin typeface="Arial" panose="020B0604020202020204" pitchFamily="34" charset="0"/>
                <a:ea typeface="ＭＳ Ｐゴシック" panose="020B0600070205080204" pitchFamily="34" charset="-128"/>
                <a:cs typeface="Arial" panose="020B0604020202020204" pitchFamily="34" charset="0"/>
              </a:rPr>
              <a:t> may be disorganised, forget appointments, lose track of time, find ordering of tasks very difficult, get overwhelmed and lose track of information easily, act impulsively, not know when a task </a:t>
            </a:r>
            <a:r>
              <a:rPr lang="en-GB" altLang="en-US" sz="1292" dirty="0" smtClean="0">
                <a:latin typeface="Arial" panose="020B0604020202020204" pitchFamily="34" charset="0"/>
                <a:ea typeface="ＭＳ Ｐゴシック" panose="020B0600070205080204" pitchFamily="34" charset="-128"/>
                <a:cs typeface="Arial" panose="020B0604020202020204" pitchFamily="34" charset="0"/>
              </a:rPr>
              <a:t>is </a:t>
            </a:r>
            <a:r>
              <a:rPr lang="en-GB" altLang="en-US" sz="1292" dirty="0">
                <a:latin typeface="Arial" panose="020B0604020202020204" pitchFamily="34" charset="0"/>
                <a:ea typeface="ＭＳ Ｐゴシック" panose="020B0600070205080204" pitchFamily="34" charset="-128"/>
                <a:cs typeface="Arial" panose="020B0604020202020204" pitchFamily="34" charset="0"/>
              </a:rPr>
              <a:t>finished.</a:t>
            </a:r>
          </a:p>
        </p:txBody>
      </p:sp>
      <p:sp>
        <p:nvSpPr>
          <p:cNvPr id="39940"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pic>
        <p:nvPicPr>
          <p:cNvPr id="39941" name="Picture 7" descr="Adult man in his early 30's looking with horror on the tangled cable chaos on the server in front of him. Poor network administrator... - stock pho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981" y="902677"/>
            <a:ext cx="1727688" cy="270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9" descr="Pieces of puzzle close up. - stock photo">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636" y="4094285"/>
            <a:ext cx="1978269" cy="140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1" descr="Young businesswoman with too much work to do,Overworked - stock photo">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1292" y="2631831"/>
            <a:ext cx="1629508" cy="115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801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Welcome</a:t>
            </a:r>
          </a:p>
          <a:p>
            <a:endParaRPr lang="en-GB" dirty="0"/>
          </a:p>
        </p:txBody>
      </p:sp>
      <p:sp>
        <p:nvSpPr>
          <p:cNvPr id="4" name="Text Placeholder 3"/>
          <p:cNvSpPr>
            <a:spLocks noGrp="1"/>
          </p:cNvSpPr>
          <p:nvPr>
            <p:ph type="body" sz="quarter" idx="16"/>
          </p:nvPr>
        </p:nvSpPr>
        <p:spPr/>
        <p:txBody>
          <a:bodyPr/>
          <a:lstStyle/>
          <a:p>
            <a:r>
              <a:rPr lang="en-GB" dirty="0"/>
              <a:t>Autism Awareness</a:t>
            </a:r>
          </a:p>
          <a:p>
            <a:endParaRPr lang="en-GB" dirty="0"/>
          </a:p>
        </p:txBody>
      </p:sp>
      <p:sp>
        <p:nvSpPr>
          <p:cNvPr id="5" name="Text Placeholder 4"/>
          <p:cNvSpPr>
            <a:spLocks noGrp="1"/>
          </p:cNvSpPr>
          <p:nvPr>
            <p:ph type="body" sz="quarter" idx="10"/>
          </p:nvPr>
        </p:nvSpPr>
        <p:spPr>
          <a:xfrm>
            <a:off x="517396" y="1340767"/>
            <a:ext cx="4054604" cy="4016484"/>
          </a:xfrm>
        </p:spPr>
        <p:txBody>
          <a:bodyPr/>
          <a:lstStyle/>
          <a:p>
            <a:r>
              <a:rPr lang="en-GB" dirty="0">
                <a:latin typeface="+mn-lt"/>
                <a:cs typeface="Verdana" pitchFamily="34" charset="0"/>
              </a:rPr>
              <a:t>Welcome to our Autism E learning Training Course. We designed this course in partnership with </a:t>
            </a:r>
            <a:r>
              <a:rPr lang="en-GB" dirty="0" smtClean="0">
                <a:latin typeface="+mn-lt"/>
                <a:cs typeface="Verdana" pitchFamily="34" charset="0"/>
              </a:rPr>
              <a:t>autistic people, </a:t>
            </a:r>
            <a:r>
              <a:rPr lang="en-GB" dirty="0">
                <a:latin typeface="+mn-lt"/>
                <a:cs typeface="Verdana" pitchFamily="34" charset="0"/>
              </a:rPr>
              <a:t>and professionals from Nottinghamshire County Council, Nottingham </a:t>
            </a:r>
            <a:r>
              <a:rPr lang="en-GB" dirty="0" smtClean="0">
                <a:latin typeface="+mn-lt"/>
                <a:cs typeface="Verdana" pitchFamily="34" charset="0"/>
              </a:rPr>
              <a:t>City </a:t>
            </a:r>
            <a:r>
              <a:rPr lang="en-GB" dirty="0">
                <a:latin typeface="+mn-lt"/>
                <a:cs typeface="Verdana" pitchFamily="34" charset="0"/>
              </a:rPr>
              <a:t>Council and Nottinghamshire Healthcare.</a:t>
            </a:r>
          </a:p>
          <a:p>
            <a:r>
              <a:rPr lang="en-GB" dirty="0">
                <a:latin typeface="+mn-lt"/>
                <a:cs typeface="Verdana" pitchFamily="34" charset="0"/>
              </a:rPr>
              <a:t>Our Autism </a:t>
            </a:r>
            <a:r>
              <a:rPr lang="en-GB" dirty="0" smtClean="0">
                <a:latin typeface="+mn-lt"/>
                <a:cs typeface="Verdana" pitchFamily="34" charset="0"/>
              </a:rPr>
              <a:t>E-Learning </a:t>
            </a:r>
            <a:r>
              <a:rPr lang="en-GB" dirty="0">
                <a:latin typeface="+mn-lt"/>
                <a:cs typeface="Verdana" pitchFamily="34" charset="0"/>
              </a:rPr>
              <a:t>course is designed for anyone whose job may bring them into day to day contact with people with a</a:t>
            </a:r>
            <a:r>
              <a:rPr lang="en-GB" dirty="0" smtClean="0">
                <a:latin typeface="+mn-lt"/>
                <a:cs typeface="Verdana" pitchFamily="34" charset="0"/>
              </a:rPr>
              <a:t>utism </a:t>
            </a:r>
            <a:r>
              <a:rPr lang="en-GB" dirty="0">
                <a:latin typeface="+mn-lt"/>
                <a:cs typeface="Verdana" pitchFamily="34" charset="0"/>
              </a:rPr>
              <a:t>including practitioners working for our Local Authorities, Health, Housing, District Councils, Police and Education Services. We also hope that members of the public will also find it interesting and useful as a resource.</a:t>
            </a:r>
          </a:p>
          <a:p>
            <a:r>
              <a:rPr lang="en-GB" dirty="0"/>
              <a:t>The Course is </a:t>
            </a:r>
            <a:r>
              <a:rPr lang="en-GB" dirty="0" smtClean="0"/>
              <a:t>designed </a:t>
            </a:r>
            <a:r>
              <a:rPr lang="en-GB" dirty="0"/>
              <a:t>to raise the awareness of Autism Spectrum Conditions (ASC’s).</a:t>
            </a:r>
          </a:p>
          <a:p>
            <a:r>
              <a:rPr lang="en-GB" dirty="0" smtClean="0"/>
              <a:t>You </a:t>
            </a:r>
            <a:r>
              <a:rPr lang="en-GB" dirty="0"/>
              <a:t>can expect to learn about the characteristics of autism, relevant legislation and practical ways of supporting people with </a:t>
            </a:r>
            <a:r>
              <a:rPr lang="en-GB" dirty="0" smtClean="0"/>
              <a:t>autism.</a:t>
            </a:r>
            <a:endParaRPr lang="en-GB" dirty="0"/>
          </a:p>
        </p:txBody>
      </p:sp>
      <p:pic>
        <p:nvPicPr>
          <p:cNvPr id="2050" name="Picture 2"/>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9671" t="-208" r="1" b="-17125"/>
          <a:stretch/>
        </p:blipFill>
        <p:spPr bwMode="auto">
          <a:xfrm rot="21422884">
            <a:off x="4702983" y="1415105"/>
            <a:ext cx="3276000" cy="321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651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Cognitive Differences Quiz</a:t>
            </a:r>
            <a:endParaRPr lang="en-GB" dirty="0"/>
          </a:p>
        </p:txBody>
      </p:sp>
      <p:sp>
        <p:nvSpPr>
          <p:cNvPr id="4" name="Text Placeholder 3"/>
          <p:cNvSpPr>
            <a:spLocks noGrp="1"/>
          </p:cNvSpPr>
          <p:nvPr>
            <p:ph type="body" sz="quarter" idx="16"/>
          </p:nvPr>
        </p:nvSpPr>
        <p:spPr/>
        <p:txBody>
          <a:bodyPr/>
          <a:lstStyle/>
          <a:p>
            <a:r>
              <a:rPr lang="en-GB" dirty="0" smtClean="0"/>
              <a:t>Autism Awareness </a:t>
            </a:r>
            <a:endParaRPr lang="en-GB" dirty="0"/>
          </a:p>
        </p:txBody>
      </p:sp>
      <p:sp>
        <p:nvSpPr>
          <p:cNvPr id="5" name="Text Placeholder 4"/>
          <p:cNvSpPr>
            <a:spLocks noGrp="1"/>
          </p:cNvSpPr>
          <p:nvPr>
            <p:ph type="body" sz="quarter" idx="10"/>
          </p:nvPr>
        </p:nvSpPr>
        <p:spPr>
          <a:xfrm>
            <a:off x="517396" y="1340769"/>
            <a:ext cx="3522169" cy="3862596"/>
          </a:xfrm>
        </p:spPr>
        <p:txBody>
          <a:bodyPr/>
          <a:lstStyle/>
          <a:p>
            <a:endParaRPr lang="en-GB" dirty="0" smtClean="0"/>
          </a:p>
          <a:p>
            <a:pPr marL="342900" indent="-342900">
              <a:buAutoNum type="arabicPeriod"/>
            </a:pPr>
            <a:r>
              <a:rPr lang="en-GB" b="1" dirty="0" smtClean="0"/>
              <a:t>Do people with autism have difficulties understanding other peoples thoughts, feelings and beliefs?</a:t>
            </a:r>
          </a:p>
          <a:p>
            <a:endParaRPr lang="en-GB" b="1" dirty="0" smtClean="0"/>
          </a:p>
          <a:p>
            <a:pPr marL="342900" indent="-342900">
              <a:buAutoNum type="arabicPeriod" startAt="2"/>
            </a:pPr>
            <a:r>
              <a:rPr lang="en-GB" b="1" dirty="0" smtClean="0"/>
              <a:t>Are people with autism good at putting pieces of information together?</a:t>
            </a:r>
          </a:p>
          <a:p>
            <a:pPr marL="342900" indent="-342900">
              <a:buAutoNum type="arabicPeriod" startAt="2"/>
            </a:pPr>
            <a:endParaRPr lang="en-GB" b="1" dirty="0"/>
          </a:p>
          <a:p>
            <a:pPr marL="342900" indent="-342900">
              <a:buFontTx/>
              <a:buAutoNum type="arabicPeriod" startAt="2"/>
            </a:pPr>
            <a:r>
              <a:rPr lang="en-GB" b="1" dirty="0"/>
              <a:t>Are people with </a:t>
            </a:r>
            <a:r>
              <a:rPr lang="en-GB" b="1" dirty="0" smtClean="0"/>
              <a:t>autism </a:t>
            </a:r>
            <a:r>
              <a:rPr lang="en-GB" b="1" dirty="0"/>
              <a:t>good at organising </a:t>
            </a:r>
            <a:r>
              <a:rPr lang="en-GB" b="1" dirty="0" smtClean="0"/>
              <a:t>themselves</a:t>
            </a:r>
            <a:r>
              <a:rPr lang="en-GB" b="1" dirty="0"/>
              <a:t>?</a:t>
            </a:r>
          </a:p>
          <a:p>
            <a:pPr marL="342900" indent="-342900">
              <a:buAutoNum type="arabicPeriod" startAt="2"/>
            </a:pPr>
            <a:endParaRPr lang="en-GB" b="1" dirty="0" smtClean="0"/>
          </a:p>
          <a:p>
            <a:endParaRPr lang="en-GB"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66560" t="35297" r="17690" b="42110"/>
          <a:stretch>
            <a:fillRect/>
          </a:stretch>
        </p:blipFill>
        <p:spPr bwMode="auto">
          <a:xfrm>
            <a:off x="5497285" y="1527175"/>
            <a:ext cx="2665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65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Cognitive Differences Quiz</a:t>
            </a:r>
          </a:p>
          <a:p>
            <a:endParaRPr lang="en-GB" dirty="0"/>
          </a:p>
        </p:txBody>
      </p:sp>
      <p:sp>
        <p:nvSpPr>
          <p:cNvPr id="4" name="Text Placeholder 3"/>
          <p:cNvSpPr>
            <a:spLocks noGrp="1"/>
          </p:cNvSpPr>
          <p:nvPr>
            <p:ph type="body" sz="quarter" idx="16"/>
          </p:nvPr>
        </p:nvSpPr>
        <p:spPr/>
        <p:txBody>
          <a:bodyPr/>
          <a:lstStyle/>
          <a:p>
            <a:r>
              <a:rPr lang="en-GB" dirty="0"/>
              <a:t>Autism Awareness </a:t>
            </a:r>
          </a:p>
          <a:p>
            <a:endParaRPr lang="en-GB" dirty="0"/>
          </a:p>
        </p:txBody>
      </p:sp>
      <p:sp>
        <p:nvSpPr>
          <p:cNvPr id="6" name="Text Placeholder 4"/>
          <p:cNvSpPr>
            <a:spLocks noGrp="1"/>
          </p:cNvSpPr>
          <p:nvPr>
            <p:ph type="body" sz="quarter" idx="10"/>
          </p:nvPr>
        </p:nvSpPr>
        <p:spPr>
          <a:xfrm>
            <a:off x="498083" y="1268758"/>
            <a:ext cx="4054604" cy="4439677"/>
          </a:xfrm>
        </p:spPr>
        <p:txBody>
          <a:bodyPr/>
          <a:lstStyle/>
          <a:p>
            <a:endParaRPr lang="en-GB" dirty="0" smtClean="0"/>
          </a:p>
          <a:p>
            <a:pPr marL="342900" indent="-342900">
              <a:buAutoNum type="arabicPeriod"/>
            </a:pPr>
            <a:r>
              <a:rPr lang="en-GB" dirty="0" smtClean="0"/>
              <a:t>Do people with autism have difficulties understanding other peoples thoughts, feelings and beliefs?</a:t>
            </a:r>
          </a:p>
          <a:p>
            <a:pPr marL="342900" indent="-342900">
              <a:buAutoNum type="arabicPeriod"/>
            </a:pPr>
            <a:r>
              <a:rPr lang="en-GB" dirty="0" smtClean="0"/>
              <a:t>Are people with autism good at putting pieces of information together?</a:t>
            </a:r>
          </a:p>
          <a:p>
            <a:pPr marL="342900" indent="-342900">
              <a:buAutoNum type="arabicPeriod"/>
            </a:pPr>
            <a:r>
              <a:rPr lang="en-GB" dirty="0" smtClean="0"/>
              <a:t>Are people with autism good at organising themselves?</a:t>
            </a:r>
          </a:p>
          <a:p>
            <a:r>
              <a:rPr lang="en-GB" b="1" dirty="0" smtClean="0"/>
              <a:t>Answers</a:t>
            </a:r>
          </a:p>
          <a:p>
            <a:pPr marL="342900" indent="-342900">
              <a:buAutoNum type="arabicPeriod"/>
            </a:pPr>
            <a:r>
              <a:rPr lang="en-GB" dirty="0" smtClean="0"/>
              <a:t>Yes some autistic people do have difficulties with this, leading to confusion during social interaction.</a:t>
            </a:r>
          </a:p>
          <a:p>
            <a:pPr marL="342900" indent="-342900">
              <a:buAutoNum type="arabicPeriod"/>
            </a:pPr>
            <a:r>
              <a:rPr lang="en-GB" dirty="0" smtClean="0"/>
              <a:t>No – many autistic people struggle putting pieces of information together leading to confusion and increased anxiety</a:t>
            </a:r>
          </a:p>
          <a:p>
            <a:pPr marL="342900" indent="-342900">
              <a:buAutoNum type="arabicPeriod"/>
            </a:pPr>
            <a:r>
              <a:rPr lang="en-GB" dirty="0" smtClean="0"/>
              <a:t>No – many autistic people find it difficult to organise themselves.</a:t>
            </a:r>
          </a:p>
        </p:txBody>
      </p:sp>
      <p:pic>
        <p:nvPicPr>
          <p:cNvPr id="1026"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752" b="775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214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type="body" sz="quarter" idx="14"/>
          </p:nvPr>
        </p:nvSpPr>
        <p:spPr>
          <a:xfrm>
            <a:off x="432288" y="902678"/>
            <a:ext cx="4139712" cy="266700"/>
          </a:xfrm>
        </p:spPr>
        <p:txBody>
          <a:bodyPr/>
          <a:lstStyle/>
          <a:p>
            <a:pPr eaLnBrk="1" hangingPunct="1"/>
            <a:r>
              <a:rPr lang="en-GB" altLang="en-US">
                <a:latin typeface="Arial Bold" panose="020B0704020202020204" pitchFamily="34" charset="0"/>
                <a:ea typeface="ＭＳ Ｐゴシック" panose="020B0600070205080204" pitchFamily="34" charset="-128"/>
              </a:rPr>
              <a:t>Vision</a:t>
            </a:r>
          </a:p>
          <a:p>
            <a:pPr eaLnBrk="1" hangingPunct="1"/>
            <a:endParaRPr lang="en-GB" altLang="en-US">
              <a:latin typeface="Arial Bold" panose="020B0704020202020204" pitchFamily="34" charset="0"/>
              <a:ea typeface="ＭＳ Ｐゴシック" panose="020B0600070205080204" pitchFamily="34" charset="-128"/>
            </a:endParaRPr>
          </a:p>
        </p:txBody>
      </p:sp>
      <p:sp>
        <p:nvSpPr>
          <p:cNvPr id="45059" name="Text Placeholder 3"/>
          <p:cNvSpPr>
            <a:spLocks noGrp="1"/>
          </p:cNvSpPr>
          <p:nvPr>
            <p:ph type="body" sz="quarter" idx="16"/>
          </p:nvPr>
        </p:nvSpPr>
        <p:spPr>
          <a:xfrm>
            <a:off x="517282" y="504093"/>
            <a:ext cx="2592265" cy="531935"/>
          </a:xfrm>
        </p:spPr>
        <p:txBody>
          <a:bodyPr/>
          <a:lstStyle/>
          <a:p>
            <a:pPr eaLnBrk="1" hangingPunct="1"/>
            <a:r>
              <a:rPr lang="en-GB" altLang="en-US">
                <a:solidFill>
                  <a:schemeClr val="bg1"/>
                </a:solidFill>
                <a:ea typeface="ＭＳ Ｐゴシック" panose="020B0600070205080204" pitchFamily="34" charset="-128"/>
              </a:rPr>
              <a:t>Autism Awareness</a:t>
            </a:r>
          </a:p>
        </p:txBody>
      </p:sp>
      <p:sp>
        <p:nvSpPr>
          <p:cNvPr id="5" name="Text Placeholder 4"/>
          <p:cNvSpPr>
            <a:spLocks noGrp="1"/>
          </p:cNvSpPr>
          <p:nvPr>
            <p:ph type="body" sz="quarter" idx="10"/>
          </p:nvPr>
        </p:nvSpPr>
        <p:spPr>
          <a:xfrm>
            <a:off x="432288" y="1496104"/>
            <a:ext cx="3903265" cy="4013445"/>
          </a:xfrm>
        </p:spPr>
        <p:txBody>
          <a:bodyPr/>
          <a:lstStyle/>
          <a:p>
            <a:pPr>
              <a:lnSpc>
                <a:spcPct val="100000"/>
              </a:lnSpc>
              <a:spcBef>
                <a:spcPts val="0"/>
              </a:spcBef>
              <a:spcAft>
                <a:spcPts val="0"/>
              </a:spcAft>
              <a:buFont typeface="Arial" charset="0"/>
              <a:buNone/>
              <a:defRPr/>
            </a:pPr>
            <a:r>
              <a:rPr lang="en-GB" altLang="en-US" dirty="0">
                <a:latin typeface="Arial" charset="0"/>
                <a:ea typeface="ＭＳ Ｐゴシック" pitchFamily="-109" charset="-128"/>
                <a:cs typeface="Arial" charset="0"/>
              </a:rPr>
              <a:t>Sense of </a:t>
            </a:r>
            <a:r>
              <a:rPr lang="en-GB" altLang="en-US" dirty="0" smtClean="0">
                <a:latin typeface="Arial" charset="0"/>
                <a:ea typeface="ＭＳ Ｐゴシック" pitchFamily="-109" charset="-128"/>
                <a:cs typeface="Arial" charset="0"/>
              </a:rPr>
              <a:t>“vision</a:t>
            </a:r>
            <a:r>
              <a:rPr lang="en-GB" altLang="en-US" dirty="0">
                <a:latin typeface="Arial" charset="0"/>
                <a:ea typeface="ＭＳ Ｐゴシック" pitchFamily="-109" charset="-128"/>
                <a:cs typeface="Arial" charset="0"/>
              </a:rPr>
              <a:t>" in short, is simply beams of light bouncing off an object and into your eye which then sends messages to the brain to interpret an image.</a:t>
            </a:r>
            <a:br>
              <a:rPr lang="en-GB" altLang="en-US" dirty="0">
                <a:latin typeface="Arial" charset="0"/>
                <a:ea typeface="ＭＳ Ｐゴシック" pitchFamily="-109" charset="-128"/>
                <a:cs typeface="Arial" charset="0"/>
              </a:rPr>
            </a:br>
            <a:endParaRPr lang="en-GB" altLang="en-US" dirty="0" smtClean="0">
              <a:latin typeface="Arial" charset="0"/>
              <a:ea typeface="ＭＳ Ｐゴシック" pitchFamily="-109" charset="-128"/>
              <a:cs typeface="Arial" charset="0"/>
            </a:endParaRPr>
          </a:p>
          <a:p>
            <a:pPr>
              <a:lnSpc>
                <a:spcPct val="100000"/>
              </a:lnSpc>
              <a:spcBef>
                <a:spcPts val="0"/>
              </a:spcBef>
              <a:spcAft>
                <a:spcPts val="0"/>
              </a:spcAft>
              <a:buFont typeface="Arial" charset="0"/>
              <a:buNone/>
              <a:defRPr/>
            </a:pPr>
            <a:r>
              <a:rPr lang="en-GB" altLang="en-US" dirty="0" smtClean="0">
                <a:latin typeface="Arial" charset="0"/>
                <a:ea typeface="ＭＳ Ｐゴシック" pitchFamily="-109" charset="-128"/>
                <a:cs typeface="Arial" charset="0"/>
              </a:rPr>
              <a:t>"</a:t>
            </a:r>
            <a:r>
              <a:rPr lang="en-GB" altLang="en-US" dirty="0">
                <a:latin typeface="Arial" charset="0"/>
                <a:ea typeface="ＭＳ Ｐゴシック" pitchFamily="-109" charset="-128"/>
                <a:cs typeface="Arial" charset="0"/>
              </a:rPr>
              <a:t>Hyper" and </a:t>
            </a:r>
            <a:r>
              <a:rPr lang="en-GB" altLang="en-US" dirty="0" smtClean="0">
                <a:latin typeface="Arial" charset="0"/>
                <a:ea typeface="ＭＳ Ｐゴシック" pitchFamily="-109" charset="-128"/>
                <a:cs typeface="Arial" charset="0"/>
              </a:rPr>
              <a:t>“hypo</a:t>
            </a:r>
            <a:r>
              <a:rPr lang="en-GB" altLang="en-US" dirty="0">
                <a:latin typeface="Arial" charset="0"/>
                <a:ea typeface="ＭＳ Ｐゴシック" pitchFamily="-109" charset="-128"/>
                <a:cs typeface="Arial" charset="0"/>
              </a:rPr>
              <a:t>" sensitivity of the visual sense could </a:t>
            </a:r>
            <a:r>
              <a:rPr lang="en-GB" altLang="en-US" dirty="0" smtClean="0">
                <a:latin typeface="Arial" charset="0"/>
                <a:ea typeface="ＭＳ Ｐゴシック" pitchFamily="-109" charset="-128"/>
                <a:cs typeface="Arial" charset="0"/>
              </a:rPr>
              <a:t>be:</a:t>
            </a:r>
            <a:r>
              <a:rPr lang="en-GB" altLang="en-US" dirty="0">
                <a:latin typeface="Arial" charset="0"/>
                <a:ea typeface="ＭＳ Ｐゴシック" pitchFamily="-109" charset="-128"/>
                <a:cs typeface="Arial" charset="0"/>
              </a:rPr>
              <a:t/>
            </a:r>
            <a:br>
              <a:rPr lang="en-GB" altLang="en-US" dirty="0">
                <a:latin typeface="Arial" charset="0"/>
                <a:ea typeface="ＭＳ Ｐゴシック" pitchFamily="-109" charset="-128"/>
                <a:cs typeface="Arial" charset="0"/>
              </a:rPr>
            </a:br>
            <a:endParaRPr lang="en-GB" altLang="en-US" dirty="0" smtClean="0">
              <a:latin typeface="Arial" charset="0"/>
              <a:ea typeface="ＭＳ Ｐゴシック" pitchFamily="-109" charset="-128"/>
              <a:cs typeface="Arial" charset="0"/>
            </a:endParaRPr>
          </a:p>
          <a:p>
            <a:pPr marL="285750" indent="-285750">
              <a:lnSpc>
                <a:spcPct val="100000"/>
              </a:lnSpc>
              <a:spcBef>
                <a:spcPts val="0"/>
              </a:spcBef>
              <a:spcAft>
                <a:spcPts val="0"/>
              </a:spcAft>
              <a:buFont typeface="Arial" panose="020B0604020202020204" pitchFamily="34" charset="0"/>
              <a:buChar char="•"/>
              <a:defRPr/>
            </a:pPr>
            <a:r>
              <a:rPr lang="en-GB" altLang="en-US" b="1" dirty="0" smtClean="0">
                <a:latin typeface="Arial" charset="0"/>
              </a:rPr>
              <a:t>Hypersensitive</a:t>
            </a:r>
            <a:r>
              <a:rPr lang="en-GB" altLang="en-US" dirty="0" smtClean="0">
                <a:latin typeface="Arial" charset="0"/>
              </a:rPr>
              <a:t> - avoiding bright lights and sunlight, looking down most of the time or finding focusing on particular detail (e.g. sand grains) more pleasurable than looking at something as a whole</a:t>
            </a:r>
          </a:p>
          <a:p>
            <a:pPr>
              <a:lnSpc>
                <a:spcPct val="100000"/>
              </a:lnSpc>
              <a:spcBef>
                <a:spcPts val="0"/>
              </a:spcBef>
              <a:spcAft>
                <a:spcPts val="0"/>
              </a:spcAft>
              <a:defRPr/>
            </a:pPr>
            <a:endParaRPr lang="en-GB" altLang="en-US" dirty="0" smtClean="0">
              <a:latin typeface="Arial" charset="0"/>
            </a:endParaRPr>
          </a:p>
          <a:p>
            <a:pPr marL="285750" indent="-285750">
              <a:lnSpc>
                <a:spcPct val="100000"/>
              </a:lnSpc>
              <a:spcBef>
                <a:spcPts val="0"/>
              </a:spcBef>
              <a:spcAft>
                <a:spcPts val="0"/>
              </a:spcAft>
              <a:buFont typeface="Arial" panose="020B0604020202020204" pitchFamily="34" charset="0"/>
              <a:buChar char="•"/>
              <a:defRPr/>
            </a:pPr>
            <a:r>
              <a:rPr lang="en-GB" altLang="en-US" b="1" dirty="0" smtClean="0">
                <a:latin typeface="Arial" charset="0"/>
              </a:rPr>
              <a:t>Hyposensitive</a:t>
            </a:r>
            <a:r>
              <a:rPr lang="en-GB" altLang="en-US" dirty="0" smtClean="0">
                <a:latin typeface="Arial" charset="0"/>
              </a:rPr>
              <a:t> </a:t>
            </a:r>
            <a:r>
              <a:rPr lang="en-GB" altLang="en-US" dirty="0">
                <a:latin typeface="Arial" charset="0"/>
              </a:rPr>
              <a:t>- </a:t>
            </a:r>
            <a:r>
              <a:rPr lang="en-GB" altLang="en-US" dirty="0" smtClean="0">
                <a:latin typeface="Arial" charset="0"/>
              </a:rPr>
              <a:t>seeing </a:t>
            </a:r>
            <a:r>
              <a:rPr lang="en-GB" altLang="en-US" dirty="0">
                <a:latin typeface="Arial" charset="0"/>
              </a:rPr>
              <a:t>things darker than they are. If the person enters an unfamiliar room, </a:t>
            </a:r>
            <a:r>
              <a:rPr lang="en-GB" altLang="en-US" dirty="0" smtClean="0">
                <a:latin typeface="Arial" charset="0"/>
              </a:rPr>
              <a:t>they may </a:t>
            </a:r>
            <a:r>
              <a:rPr lang="en-GB" altLang="en-US" dirty="0">
                <a:latin typeface="Arial" charset="0"/>
              </a:rPr>
              <a:t>have to walk around it touching everything before settling down.</a:t>
            </a:r>
          </a:p>
          <a:p>
            <a:pPr>
              <a:buFont typeface="Arial" charset="0"/>
              <a:buNone/>
              <a:defRPr/>
            </a:pPr>
            <a:endParaRPr lang="en-GB" altLang="en-US" dirty="0">
              <a:latin typeface="Arial" charset="0"/>
              <a:ea typeface="ＭＳ Ｐゴシック" pitchFamily="-109" charset="-128"/>
              <a:cs typeface="Arial" charset="0"/>
            </a:endParaRPr>
          </a:p>
        </p:txBody>
      </p:sp>
      <p:pic>
        <p:nvPicPr>
          <p:cNvPr id="45061" name="Picture 8" descr="Abstract blue bokeh background - stock phot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5162" y="1068288"/>
            <a:ext cx="2094034" cy="218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Man opens the door to dark room - stock photo">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927" y="3659512"/>
            <a:ext cx="2813650" cy="195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011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body" sz="quarter" idx="14"/>
          </p:nvPr>
        </p:nvSpPr>
        <p:spPr>
          <a:xfrm>
            <a:off x="341436" y="902678"/>
            <a:ext cx="4139712" cy="266700"/>
          </a:xfrm>
        </p:spPr>
        <p:txBody>
          <a:bodyPr/>
          <a:lstStyle/>
          <a:p>
            <a:pPr eaLnBrk="1" hangingPunct="1"/>
            <a:r>
              <a:rPr lang="en-GB" altLang="en-US">
                <a:latin typeface="Arial Bold" panose="020B0704020202020204" pitchFamily="34" charset="0"/>
                <a:ea typeface="ＭＳ Ｐゴシック" panose="020B0600070205080204" pitchFamily="34" charset="-128"/>
              </a:rPr>
              <a:t>Hearing </a:t>
            </a:r>
          </a:p>
          <a:p>
            <a:pPr eaLnBrk="1" hangingPunct="1"/>
            <a:endParaRPr lang="en-GB" altLang="en-US">
              <a:latin typeface="Arial Bold" panose="020B0704020202020204" pitchFamily="34" charset="0"/>
              <a:ea typeface="ＭＳ Ｐゴシック" panose="020B0600070205080204" pitchFamily="34" charset="-128"/>
            </a:endParaRPr>
          </a:p>
        </p:txBody>
      </p:sp>
      <p:sp>
        <p:nvSpPr>
          <p:cNvPr id="46083" name="Text Placeholder 2"/>
          <p:cNvSpPr>
            <a:spLocks noGrp="1"/>
          </p:cNvSpPr>
          <p:nvPr>
            <p:ph type="body" sz="quarter" idx="16"/>
          </p:nvPr>
        </p:nvSpPr>
        <p:spPr>
          <a:xfrm>
            <a:off x="517282" y="504093"/>
            <a:ext cx="2592265" cy="531935"/>
          </a:xfrm>
        </p:spPr>
        <p:txBody>
          <a:bodyPr/>
          <a:lstStyle/>
          <a:p>
            <a:pPr eaLnBrk="1" hangingPunct="1"/>
            <a:r>
              <a:rPr lang="en-GB" altLang="en-US">
                <a:solidFill>
                  <a:schemeClr val="bg1"/>
                </a:solidFill>
                <a:ea typeface="ＭＳ Ｐゴシック" panose="020B0600070205080204" pitchFamily="34" charset="-128"/>
              </a:rPr>
              <a:t>Autism Awareness</a:t>
            </a:r>
          </a:p>
          <a:p>
            <a:pPr eaLnBrk="1" hangingPunct="1"/>
            <a:endParaRPr lang="en-GB" altLang="en-US">
              <a:ea typeface="ＭＳ Ｐゴシック" panose="020B0600070205080204" pitchFamily="34" charset="-128"/>
            </a:endParaRPr>
          </a:p>
        </p:txBody>
      </p:sp>
      <p:sp>
        <p:nvSpPr>
          <p:cNvPr id="4" name="Text Placeholder 3"/>
          <p:cNvSpPr>
            <a:spLocks noGrp="1"/>
          </p:cNvSpPr>
          <p:nvPr>
            <p:ph type="body" sz="quarter" idx="10"/>
          </p:nvPr>
        </p:nvSpPr>
        <p:spPr>
          <a:xfrm>
            <a:off x="341436" y="1235321"/>
            <a:ext cx="4139712" cy="4424699"/>
          </a:xfrm>
        </p:spPr>
        <p:txBody>
          <a:bodyPr/>
          <a:lstStyle/>
          <a:p>
            <a:pPr>
              <a:lnSpc>
                <a:spcPct val="100000"/>
              </a:lnSpc>
              <a:spcBef>
                <a:spcPts val="0"/>
              </a:spcBef>
              <a:spcAft>
                <a:spcPts val="0"/>
              </a:spcAft>
              <a:buFont typeface="Arial" charset="0"/>
              <a:buNone/>
              <a:defRPr/>
            </a:pPr>
            <a:r>
              <a:rPr lang="en-GB" altLang="en-US" dirty="0">
                <a:latin typeface="Arial" charset="0"/>
                <a:ea typeface="ＭＳ Ｐゴシック" pitchFamily="-109" charset="-128"/>
                <a:cs typeface="Arial" charset="0"/>
              </a:rPr>
              <a:t>Sense of </a:t>
            </a:r>
            <a:r>
              <a:rPr lang="en-GB" altLang="en-US" dirty="0" smtClean="0">
                <a:latin typeface="Arial" charset="0"/>
                <a:ea typeface="ＭＳ Ｐゴシック" pitchFamily="-109" charset="-128"/>
                <a:cs typeface="Arial" charset="0"/>
              </a:rPr>
              <a:t>“hearing</a:t>
            </a:r>
            <a:r>
              <a:rPr lang="en-GB" altLang="en-US" dirty="0">
                <a:latin typeface="Arial" charset="0"/>
                <a:ea typeface="ＭＳ Ｐゴシック" pitchFamily="-109" charset="-128"/>
                <a:cs typeface="Arial" charset="0"/>
              </a:rPr>
              <a:t>" involves the auditory nerve carrying vibratory noise messages from 25,000 receptors in your ear to your brain. The brain then makes sense of the messages and tells you what sounds you are hearing.</a:t>
            </a:r>
          </a:p>
          <a:p>
            <a:pPr>
              <a:lnSpc>
                <a:spcPct val="100000"/>
              </a:lnSpc>
              <a:spcBef>
                <a:spcPts val="0"/>
              </a:spcBef>
              <a:spcAft>
                <a:spcPts val="0"/>
              </a:spcAft>
              <a:buFont typeface="Arial" charset="0"/>
              <a:buNone/>
              <a:defRPr/>
            </a:pPr>
            <a:r>
              <a:rPr lang="en-GB" altLang="en-US" dirty="0">
                <a:latin typeface="Arial" charset="0"/>
                <a:ea typeface="ＭＳ Ｐゴシック" pitchFamily="-109" charset="-128"/>
                <a:cs typeface="Arial" charset="0"/>
              </a:rPr>
              <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"Hyper" and </a:t>
            </a:r>
            <a:r>
              <a:rPr lang="en-GB" altLang="en-US" dirty="0" smtClean="0">
                <a:latin typeface="Arial" charset="0"/>
                <a:ea typeface="ＭＳ Ｐゴシック" pitchFamily="-109" charset="-128"/>
                <a:cs typeface="Arial" charset="0"/>
              </a:rPr>
              <a:t>“hypo</a:t>
            </a:r>
            <a:r>
              <a:rPr lang="en-GB" altLang="en-US" dirty="0">
                <a:latin typeface="Arial" charset="0"/>
                <a:ea typeface="ＭＳ Ｐゴシック" pitchFamily="-109" charset="-128"/>
                <a:cs typeface="Arial" charset="0"/>
              </a:rPr>
              <a:t>" sensitivity of the hearing sense could </a:t>
            </a:r>
            <a:r>
              <a:rPr lang="en-GB" altLang="en-US" dirty="0" smtClean="0">
                <a:latin typeface="Arial" charset="0"/>
                <a:ea typeface="ＭＳ Ｐゴシック" pitchFamily="-109" charset="-128"/>
                <a:cs typeface="Arial" charset="0"/>
              </a:rPr>
              <a:t>be:</a:t>
            </a:r>
          </a:p>
          <a:p>
            <a:pPr>
              <a:lnSpc>
                <a:spcPct val="100000"/>
              </a:lnSpc>
              <a:spcBef>
                <a:spcPts val="0"/>
              </a:spcBef>
              <a:spcAft>
                <a:spcPts val="0"/>
              </a:spcAft>
              <a:buFont typeface="Arial" charset="0"/>
              <a:buNone/>
              <a:defRPr/>
            </a:pPr>
            <a:endParaRPr lang="en-GB" altLang="en-US" dirty="0">
              <a:latin typeface="Arial" charset="0"/>
              <a:ea typeface="ＭＳ Ｐゴシック" pitchFamily="-109" charset="-128"/>
              <a:cs typeface="Arial" charset="0"/>
            </a:endParaRPr>
          </a:p>
          <a:p>
            <a:pPr marL="285750" indent="-285750">
              <a:lnSpc>
                <a:spcPct val="100000"/>
              </a:lnSpc>
              <a:spcBef>
                <a:spcPts val="0"/>
              </a:spcBef>
              <a:spcAft>
                <a:spcPts val="0"/>
              </a:spcAft>
              <a:buFont typeface="Arial" panose="020B0604020202020204" pitchFamily="34" charset="0"/>
              <a:buChar char="•"/>
              <a:defRPr/>
            </a:pPr>
            <a:r>
              <a:rPr lang="en-GB" altLang="en-US" b="1" dirty="0">
                <a:latin typeface="Arial" charset="0"/>
              </a:rPr>
              <a:t>Hypersensitive</a:t>
            </a:r>
            <a:r>
              <a:rPr lang="en-GB" altLang="en-US" dirty="0">
                <a:latin typeface="Arial" charset="0"/>
              </a:rPr>
              <a:t> - </a:t>
            </a:r>
            <a:r>
              <a:rPr lang="en-GB" altLang="en-US" dirty="0" smtClean="0">
                <a:latin typeface="Arial" charset="0"/>
              </a:rPr>
              <a:t>making </a:t>
            </a:r>
            <a:r>
              <a:rPr lang="en-GB" altLang="en-US" dirty="0">
                <a:latin typeface="Arial" charset="0"/>
              </a:rPr>
              <a:t>repetitive noises to block out disturbing sounds, being unable to screen out sounds, finding unpredictable sounds frightening (e.g. telephone ringing, baby crying, people coughing), </a:t>
            </a:r>
            <a:r>
              <a:rPr lang="en-GB" altLang="en-US" dirty="0">
                <a:solidFill>
                  <a:srgbClr val="000000"/>
                </a:solidFill>
                <a:latin typeface="Arial" charset="0"/>
              </a:rPr>
              <a:t>hearing sounds that others filter out, being able to hear conversations that are less audible to </a:t>
            </a:r>
            <a:r>
              <a:rPr lang="en-GB" altLang="en-US" dirty="0" smtClean="0">
                <a:solidFill>
                  <a:srgbClr val="000000"/>
                </a:solidFill>
                <a:latin typeface="Arial" charset="0"/>
              </a:rPr>
              <a:t>others</a:t>
            </a:r>
          </a:p>
          <a:p>
            <a:pPr>
              <a:lnSpc>
                <a:spcPct val="100000"/>
              </a:lnSpc>
              <a:spcBef>
                <a:spcPts val="0"/>
              </a:spcBef>
              <a:spcAft>
                <a:spcPts val="0"/>
              </a:spcAft>
              <a:defRPr/>
            </a:pPr>
            <a:endParaRPr lang="en-GB" altLang="en-US" dirty="0">
              <a:solidFill>
                <a:srgbClr val="000000"/>
              </a:solidFill>
              <a:latin typeface="Arial" charset="0"/>
            </a:endParaRPr>
          </a:p>
          <a:p>
            <a:pPr marL="285750" indent="-285750">
              <a:lnSpc>
                <a:spcPct val="100000"/>
              </a:lnSpc>
              <a:spcBef>
                <a:spcPts val="0"/>
              </a:spcBef>
              <a:spcAft>
                <a:spcPts val="0"/>
              </a:spcAft>
              <a:buFont typeface="Arial" panose="020B0604020202020204" pitchFamily="34" charset="0"/>
              <a:buChar char="•"/>
              <a:defRPr/>
            </a:pPr>
            <a:r>
              <a:rPr lang="en-GB" altLang="en-US" b="1" dirty="0">
                <a:latin typeface="Arial" charset="0"/>
              </a:rPr>
              <a:t>Hyposensitive</a:t>
            </a:r>
            <a:r>
              <a:rPr lang="en-GB" altLang="en-US" dirty="0">
                <a:latin typeface="Arial" charset="0"/>
              </a:rPr>
              <a:t> - </a:t>
            </a:r>
            <a:r>
              <a:rPr lang="en-GB" altLang="en-US" dirty="0" smtClean="0">
                <a:latin typeface="Arial" charset="0"/>
              </a:rPr>
              <a:t>leaning </a:t>
            </a:r>
            <a:r>
              <a:rPr lang="en-GB" altLang="en-US" dirty="0">
                <a:latin typeface="Arial" charset="0"/>
              </a:rPr>
              <a:t>their ear against electric equipment, creating sounds to stimulate their hearing e.g. loud clapping or shouting, not responding to others’ requests.</a:t>
            </a:r>
          </a:p>
          <a:p>
            <a:pPr>
              <a:buFont typeface="Arial" charset="0"/>
              <a:buNone/>
              <a:defRPr/>
            </a:pPr>
            <a:endParaRPr lang="en-GB" altLang="en-US" dirty="0">
              <a:solidFill>
                <a:srgbClr val="000000"/>
              </a:solidFill>
              <a:latin typeface="Arial" charset="0"/>
            </a:endParaRPr>
          </a:p>
          <a:p>
            <a:pPr>
              <a:buFont typeface="Arial" charset="0"/>
              <a:buNone/>
              <a:defRPr/>
            </a:pPr>
            <a:endParaRPr lang="en-GB" altLang="en-US" dirty="0">
              <a:latin typeface="Arial" charset="0"/>
              <a:ea typeface="ＭＳ Ｐゴシック" pitchFamily="-109" charset="-128"/>
              <a:cs typeface="Arial" charset="0"/>
            </a:endParaRPr>
          </a:p>
          <a:p>
            <a:pPr>
              <a:buFont typeface="Arial" charset="0"/>
              <a:buNone/>
              <a:defRPr/>
            </a:pPr>
            <a:r>
              <a:rPr lang="en-GB" altLang="en-US" dirty="0">
                <a:latin typeface="Arial" charset="0"/>
                <a:ea typeface="ＭＳ Ｐゴシック" pitchFamily="-109" charset="-128"/>
                <a:cs typeface="Arial" charset="0"/>
              </a:rPr>
              <a:t/>
            </a:r>
            <a:br>
              <a:rPr lang="en-GB" altLang="en-US" dirty="0">
                <a:latin typeface="Arial" charset="0"/>
                <a:ea typeface="ＭＳ Ｐゴシック" pitchFamily="-109" charset="-128"/>
                <a:cs typeface="Arial" charset="0"/>
              </a:rPr>
            </a:br>
            <a:endParaRPr lang="en-GB" altLang="en-US" dirty="0">
              <a:latin typeface="Arial" charset="0"/>
              <a:ea typeface="ＭＳ Ｐゴシック" pitchFamily="-109" charset="-128"/>
              <a:cs typeface="Arial" charset="0"/>
            </a:endParaRPr>
          </a:p>
        </p:txBody>
      </p:sp>
      <p:pic>
        <p:nvPicPr>
          <p:cNvPr id="46085" name="Picture 8" descr="Annoyed businessman covering his ears with his hands - stock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528" y="1434613"/>
            <a:ext cx="2503600" cy="181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0" descr="Portrait Of A Man Yelling Into A Megaphone, Outdoor - stock photo">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528" y="3628292"/>
            <a:ext cx="2503599" cy="178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721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p:cNvSpPr>
            <a:spLocks noGrp="1"/>
          </p:cNvSpPr>
          <p:nvPr>
            <p:ph type="body" sz="quarter" idx="14"/>
          </p:nvPr>
        </p:nvSpPr>
        <p:spPr>
          <a:xfrm>
            <a:off x="408109" y="930311"/>
            <a:ext cx="4139712" cy="266700"/>
          </a:xfrm>
        </p:spPr>
        <p:txBody>
          <a:bodyPr/>
          <a:lstStyle/>
          <a:p>
            <a:pPr eaLnBrk="1" hangingPunct="1"/>
            <a:r>
              <a:rPr lang="en-GB" altLang="en-US">
                <a:latin typeface="Arial Bold" panose="020B0704020202020204" pitchFamily="34" charset="0"/>
                <a:ea typeface="ＭＳ Ｐゴシック" panose="020B0600070205080204" pitchFamily="34" charset="-128"/>
              </a:rPr>
              <a:t>Touch</a:t>
            </a:r>
          </a:p>
          <a:p>
            <a:pPr eaLnBrk="1" hangingPunct="1"/>
            <a:endParaRPr lang="en-GB" altLang="en-US">
              <a:latin typeface="Arial Bold" panose="020B0704020202020204" pitchFamily="34" charset="0"/>
              <a:ea typeface="ＭＳ Ｐゴシック" panose="020B0600070205080204" pitchFamily="34" charset="-128"/>
            </a:endParaRPr>
          </a:p>
        </p:txBody>
      </p:sp>
      <p:sp>
        <p:nvSpPr>
          <p:cNvPr id="47107" name="Text Placeholder 2"/>
          <p:cNvSpPr>
            <a:spLocks noGrp="1"/>
          </p:cNvSpPr>
          <p:nvPr>
            <p:ph type="body" sz="quarter" idx="16"/>
          </p:nvPr>
        </p:nvSpPr>
        <p:spPr>
          <a:xfrm>
            <a:off x="517282" y="504093"/>
            <a:ext cx="2592265" cy="531935"/>
          </a:xfrm>
        </p:spPr>
        <p:txBody>
          <a:bodyPr/>
          <a:lstStyle/>
          <a:p>
            <a:pPr eaLnBrk="1" hangingPunct="1"/>
            <a:r>
              <a:rPr lang="en-GB" altLang="en-US">
                <a:solidFill>
                  <a:schemeClr val="bg1"/>
                </a:solidFill>
                <a:ea typeface="ＭＳ Ｐゴシック" panose="020B0600070205080204" pitchFamily="34" charset="-128"/>
              </a:rPr>
              <a:t>Autism Awareness</a:t>
            </a:r>
          </a:p>
          <a:p>
            <a:pPr eaLnBrk="1" hangingPunct="1"/>
            <a:endParaRPr lang="en-GB" altLang="en-US">
              <a:ea typeface="ＭＳ Ｐゴシック" panose="020B0600070205080204" pitchFamily="34" charset="-128"/>
            </a:endParaRPr>
          </a:p>
        </p:txBody>
      </p:sp>
      <p:sp>
        <p:nvSpPr>
          <p:cNvPr id="4" name="Text Placeholder 3"/>
          <p:cNvSpPr>
            <a:spLocks noGrp="1"/>
          </p:cNvSpPr>
          <p:nvPr>
            <p:ph type="body" sz="quarter" idx="10"/>
          </p:nvPr>
        </p:nvSpPr>
        <p:spPr>
          <a:xfrm>
            <a:off x="383931" y="1400908"/>
            <a:ext cx="3910277" cy="4362733"/>
          </a:xfrm>
        </p:spPr>
        <p:txBody>
          <a:bodyPr/>
          <a:lstStyle/>
          <a:p>
            <a:pPr>
              <a:buFont typeface="Arial" charset="0"/>
              <a:buNone/>
              <a:defRPr/>
            </a:pPr>
            <a:r>
              <a:rPr lang="en-GB" altLang="en-US" dirty="0" smtClean="0">
                <a:latin typeface="Arial" charset="0"/>
                <a:ea typeface="ＭＳ Ｐゴシック" pitchFamily="-109" charset="-128"/>
                <a:cs typeface="Arial" charset="0"/>
              </a:rPr>
              <a:t>Sense of “touch</a:t>
            </a:r>
            <a:r>
              <a:rPr lang="en-GB" altLang="en-US" dirty="0">
                <a:latin typeface="Arial" charset="0"/>
                <a:ea typeface="ＭＳ Ｐゴシック" pitchFamily="-109" charset="-128"/>
                <a:cs typeface="Arial" charset="0"/>
              </a:rPr>
              <a:t>" is found all over your body and works on receptors sending messages to your brain. </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"Hyper" and </a:t>
            </a:r>
            <a:r>
              <a:rPr lang="en-GB" altLang="en-US" dirty="0" smtClean="0">
                <a:latin typeface="Arial" charset="0"/>
                <a:ea typeface="ＭＳ Ｐゴシック" pitchFamily="-109" charset="-128"/>
                <a:cs typeface="Arial" charset="0"/>
              </a:rPr>
              <a:t>“</a:t>
            </a:r>
            <a:r>
              <a:rPr lang="en-GB" altLang="en-US" dirty="0">
                <a:latin typeface="Arial" charset="0"/>
                <a:ea typeface="ＭＳ Ｐゴシック" pitchFamily="-109" charset="-128"/>
                <a:cs typeface="Arial" charset="0"/>
              </a:rPr>
              <a:t>h</a:t>
            </a:r>
            <a:r>
              <a:rPr lang="en-GB" altLang="en-US" dirty="0" smtClean="0">
                <a:latin typeface="Arial" charset="0"/>
                <a:ea typeface="ＭＳ Ｐゴシック" pitchFamily="-109" charset="-128"/>
                <a:cs typeface="Arial" charset="0"/>
              </a:rPr>
              <a:t>ypo</a:t>
            </a:r>
            <a:r>
              <a:rPr lang="en-GB" altLang="en-US" dirty="0">
                <a:latin typeface="Arial" charset="0"/>
                <a:ea typeface="ＭＳ Ｐゴシック" pitchFamily="-109" charset="-128"/>
                <a:cs typeface="Arial" charset="0"/>
              </a:rPr>
              <a:t>" sensitivity of the sense of touch could </a:t>
            </a:r>
            <a:r>
              <a:rPr lang="en-GB" altLang="en-US" dirty="0" smtClean="0">
                <a:latin typeface="Arial" charset="0"/>
                <a:ea typeface="ＭＳ Ｐゴシック" pitchFamily="-109" charset="-128"/>
                <a:cs typeface="Arial" charset="0"/>
              </a:rPr>
              <a:t>be:</a:t>
            </a:r>
            <a:endParaRPr lang="en-GB" altLang="en-US" dirty="0">
              <a:latin typeface="Arial" charset="0"/>
              <a:ea typeface="ＭＳ Ｐゴシック" pitchFamily="-109" charset="-128"/>
              <a:cs typeface="Arial" charset="0"/>
            </a:endParaRPr>
          </a:p>
          <a:p>
            <a:pPr marL="285750" indent="-285750">
              <a:buFont typeface="Arial" panose="020B0604020202020204" pitchFamily="34" charset="0"/>
              <a:buChar char="•"/>
              <a:defRPr/>
            </a:pPr>
            <a:r>
              <a:rPr lang="en-GB" altLang="en-US" b="1" dirty="0">
                <a:latin typeface="Arial" charset="0"/>
              </a:rPr>
              <a:t>Hypersensitive</a:t>
            </a:r>
            <a:r>
              <a:rPr lang="en-GB" altLang="en-US" dirty="0">
                <a:latin typeface="Arial" charset="0"/>
              </a:rPr>
              <a:t> - </a:t>
            </a:r>
            <a:r>
              <a:rPr lang="en-GB" altLang="en-US" dirty="0" smtClean="0">
                <a:latin typeface="Arial" charset="0"/>
              </a:rPr>
              <a:t>a </a:t>
            </a:r>
            <a:r>
              <a:rPr lang="en-GB" altLang="en-US" dirty="0">
                <a:latin typeface="Arial" charset="0"/>
              </a:rPr>
              <a:t>dislike of having anything on hands or feet, difficulties in brushing and washing hair, only liking certain types of clothing or textures, not able to tolerate brushing of teeth. Touch, even a very light touch, can be painful and uncomfortable, and will cause people to withdraw from aspects of touch.</a:t>
            </a:r>
          </a:p>
          <a:p>
            <a:pPr marL="285750" indent="-285750">
              <a:buFont typeface="Arial" panose="020B0604020202020204" pitchFamily="34" charset="0"/>
              <a:buChar char="•"/>
              <a:defRPr/>
            </a:pPr>
            <a:r>
              <a:rPr lang="en-GB" altLang="en-US" b="1" dirty="0">
                <a:latin typeface="Arial" charset="0"/>
              </a:rPr>
              <a:t>Hyposensitive</a:t>
            </a:r>
            <a:r>
              <a:rPr lang="en-GB" altLang="en-US" dirty="0">
                <a:latin typeface="Arial" charset="0"/>
              </a:rPr>
              <a:t> - </a:t>
            </a:r>
            <a:r>
              <a:rPr lang="en-GB" altLang="en-US" dirty="0" smtClean="0">
                <a:latin typeface="Arial" charset="0"/>
              </a:rPr>
              <a:t>enjoying </a:t>
            </a:r>
            <a:r>
              <a:rPr lang="en-GB" altLang="en-US" dirty="0">
                <a:latin typeface="Arial" charset="0"/>
              </a:rPr>
              <a:t>heavy objects on top of them, holding others tightly, having high pain threshold - temperature/pain and self harming behaviours.</a:t>
            </a:r>
          </a:p>
          <a:p>
            <a:pPr>
              <a:buFont typeface="Arial" charset="0"/>
              <a:buNone/>
              <a:defRPr/>
            </a:pPr>
            <a:endParaRPr lang="en-GB" altLang="en-US" dirty="0">
              <a:latin typeface="Arial" charset="0"/>
            </a:endParaRPr>
          </a:p>
          <a:p>
            <a:pPr>
              <a:buFont typeface="Arial" charset="0"/>
              <a:buNone/>
              <a:defRPr/>
            </a:pPr>
            <a:r>
              <a:rPr lang="en-GB" altLang="en-US" dirty="0">
                <a:latin typeface="Arial" charset="0"/>
                <a:ea typeface="ＭＳ Ｐゴシック" pitchFamily="-109" charset="-128"/>
                <a:cs typeface="Arial" charset="0"/>
              </a:rPr>
              <a:t/>
            </a:r>
            <a:br>
              <a:rPr lang="en-GB" altLang="en-US" dirty="0">
                <a:latin typeface="Arial" charset="0"/>
                <a:ea typeface="ＭＳ Ｐゴシック" pitchFamily="-109" charset="-128"/>
                <a:cs typeface="Arial" charset="0"/>
              </a:rPr>
            </a:br>
            <a:endParaRPr lang="en-GB" altLang="en-US" dirty="0">
              <a:latin typeface="Arial" charset="0"/>
              <a:ea typeface="ＭＳ Ｐゴシック" pitchFamily="-109" charset="-128"/>
              <a:cs typeface="Arial" charset="0"/>
            </a:endParaRPr>
          </a:p>
        </p:txBody>
      </p:sp>
      <p:pic>
        <p:nvPicPr>
          <p:cNvPr id="47109" name="Picture 10" descr="hand touch reeds flower. - stock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228" y="1235320"/>
            <a:ext cx="2646938" cy="188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2" descr="caucasian ma carry huge stone on his back - stock photo">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228" y="3495925"/>
            <a:ext cx="2646938" cy="210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213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p:cNvSpPr>
          <p:nvPr>
            <p:ph type="body" sz="quarter" idx="14"/>
          </p:nvPr>
        </p:nvSpPr>
        <p:spPr>
          <a:xfrm>
            <a:off x="517282" y="906390"/>
            <a:ext cx="4139712" cy="266700"/>
          </a:xfrm>
        </p:spPr>
        <p:txBody>
          <a:bodyPr/>
          <a:lstStyle/>
          <a:p>
            <a:r>
              <a:rPr lang="en-GB" altLang="en-US" dirty="0">
                <a:latin typeface="Arial Bold" panose="020B0704020202020204" pitchFamily="34" charset="0"/>
                <a:ea typeface="ＭＳ Ｐゴシック" panose="020B0600070205080204" pitchFamily="34" charset="-128"/>
              </a:rPr>
              <a:t>Smell</a:t>
            </a:r>
          </a:p>
          <a:p>
            <a:endParaRPr lang="en-GB" altLang="en-US" dirty="0">
              <a:latin typeface="Arial Bold" panose="020B0704020202020204" pitchFamily="34" charset="0"/>
              <a:ea typeface="ＭＳ Ｐゴシック" panose="020B0600070205080204" pitchFamily="34" charset="-128"/>
            </a:endParaRPr>
          </a:p>
        </p:txBody>
      </p:sp>
      <p:sp>
        <p:nvSpPr>
          <p:cNvPr id="48131" name="Text Placeholder 2"/>
          <p:cNvSpPr>
            <a:spLocks noGrp="1"/>
          </p:cNvSpPr>
          <p:nvPr>
            <p:ph type="body" sz="quarter" idx="16"/>
          </p:nvPr>
        </p:nvSpPr>
        <p:spPr>
          <a:xfrm>
            <a:off x="517282" y="504093"/>
            <a:ext cx="2592265" cy="531935"/>
          </a:xfrm>
        </p:spPr>
        <p:txBody>
          <a:bodyPr/>
          <a:lstStyle/>
          <a:p>
            <a:pPr fontAlgn="base">
              <a:spcAft>
                <a:spcPct val="0"/>
              </a:spcAft>
            </a:pPr>
            <a:r>
              <a:rPr lang="en-GB" altLang="en-US">
                <a:solidFill>
                  <a:schemeClr val="bg1"/>
                </a:solidFill>
                <a:ea typeface="ＭＳ Ｐゴシック" panose="020B0600070205080204" pitchFamily="34" charset="-128"/>
              </a:rPr>
              <a:t>Autism Awareness</a:t>
            </a:r>
          </a:p>
          <a:p>
            <a:pPr fontAlgn="base">
              <a:spcAft>
                <a:spcPct val="0"/>
              </a:spcAft>
            </a:pPr>
            <a:endParaRPr lang="en-GB" altLang="en-US">
              <a:ea typeface="ＭＳ Ｐゴシック" panose="020B0600070205080204" pitchFamily="34" charset="-128"/>
            </a:endParaRPr>
          </a:p>
        </p:txBody>
      </p:sp>
      <p:sp>
        <p:nvSpPr>
          <p:cNvPr id="4" name="Text Placeholder 3"/>
          <p:cNvSpPr>
            <a:spLocks noGrp="1"/>
          </p:cNvSpPr>
          <p:nvPr>
            <p:ph type="body" sz="quarter" idx="10"/>
          </p:nvPr>
        </p:nvSpPr>
        <p:spPr>
          <a:xfrm>
            <a:off x="317989" y="1359878"/>
            <a:ext cx="3941495" cy="4362733"/>
          </a:xfrm>
        </p:spPr>
        <p:txBody>
          <a:bodyPr/>
          <a:lstStyle/>
          <a:p>
            <a:pPr>
              <a:buFont typeface="Arial" charset="0"/>
              <a:buNone/>
              <a:defRPr/>
            </a:pPr>
            <a:r>
              <a:rPr lang="en-GB" altLang="en-US" dirty="0">
                <a:latin typeface="Arial" charset="0"/>
                <a:ea typeface="ＭＳ Ｐゴシック" pitchFamily="-109" charset="-128"/>
                <a:cs typeface="Arial" charset="0"/>
              </a:rPr>
              <a:t>Sense of </a:t>
            </a:r>
            <a:r>
              <a:rPr lang="en-GB" altLang="en-US" dirty="0" smtClean="0">
                <a:latin typeface="Arial" charset="0"/>
                <a:ea typeface="ＭＳ Ｐゴシック" pitchFamily="-109" charset="-128"/>
                <a:cs typeface="Arial" charset="0"/>
              </a:rPr>
              <a:t>"smell</a:t>
            </a:r>
            <a:r>
              <a:rPr lang="en-GB" altLang="en-US" dirty="0">
                <a:latin typeface="Arial" charset="0"/>
                <a:ea typeface="ＭＳ Ｐゴシック" pitchFamily="-109" charset="-128"/>
                <a:cs typeface="Arial" charset="0"/>
              </a:rPr>
              <a:t>" - </a:t>
            </a:r>
            <a:r>
              <a:rPr lang="en-GB" altLang="en-US" dirty="0" smtClean="0">
                <a:latin typeface="Arial" charset="0"/>
                <a:ea typeface="ＭＳ Ｐゴシック" pitchFamily="-109" charset="-128"/>
                <a:cs typeface="Arial" charset="0"/>
              </a:rPr>
              <a:t>the </a:t>
            </a:r>
            <a:r>
              <a:rPr lang="en-GB" altLang="en-US" dirty="0">
                <a:latin typeface="Arial" charset="0"/>
                <a:ea typeface="ＭＳ Ｐゴシック" pitchFamily="-109" charset="-128"/>
                <a:cs typeface="Arial" charset="0"/>
              </a:rPr>
              <a:t>receptors that sense smells are called olfactory receptors. They occupy a stamp-sized area in the roof of your nasal cavity, the hollow space inside your nose. You are able to detect thousands of different smells.</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"Hyper" and </a:t>
            </a:r>
            <a:r>
              <a:rPr lang="en-GB" altLang="en-US" dirty="0" smtClean="0">
                <a:latin typeface="Arial" charset="0"/>
                <a:ea typeface="ＭＳ Ｐゴシック" pitchFamily="-109" charset="-128"/>
                <a:cs typeface="Arial" charset="0"/>
              </a:rPr>
              <a:t>“</a:t>
            </a:r>
            <a:r>
              <a:rPr lang="en-GB" altLang="en-US" dirty="0">
                <a:latin typeface="Arial" charset="0"/>
                <a:ea typeface="ＭＳ Ｐゴシック" pitchFamily="-109" charset="-128"/>
                <a:cs typeface="Arial" charset="0"/>
              </a:rPr>
              <a:t>h</a:t>
            </a:r>
            <a:r>
              <a:rPr lang="en-GB" altLang="en-US" dirty="0" smtClean="0">
                <a:latin typeface="Arial" charset="0"/>
                <a:ea typeface="ＭＳ Ｐゴシック" pitchFamily="-109" charset="-128"/>
                <a:cs typeface="Arial" charset="0"/>
              </a:rPr>
              <a:t>ypo</a:t>
            </a:r>
            <a:r>
              <a:rPr lang="en-GB" altLang="en-US" dirty="0">
                <a:latin typeface="Arial" charset="0"/>
                <a:ea typeface="ＭＳ Ｐゴシック" pitchFamily="-109" charset="-128"/>
                <a:cs typeface="Arial" charset="0"/>
              </a:rPr>
              <a:t>" sensitivity to the sense of smell could </a:t>
            </a:r>
            <a:r>
              <a:rPr lang="en-GB" altLang="en-US" dirty="0" smtClean="0">
                <a:latin typeface="Arial" charset="0"/>
                <a:ea typeface="ＭＳ Ｐゴシック" pitchFamily="-109" charset="-128"/>
                <a:cs typeface="Arial" charset="0"/>
              </a:rPr>
              <a:t>be:</a:t>
            </a:r>
            <a:endParaRPr lang="en-GB" altLang="en-US" dirty="0">
              <a:latin typeface="Arial" charset="0"/>
              <a:ea typeface="ＭＳ Ｐゴシック" pitchFamily="-109" charset="-128"/>
              <a:cs typeface="Arial" charset="0"/>
            </a:endParaRPr>
          </a:p>
          <a:p>
            <a:pPr marL="285750" indent="-285750">
              <a:buFont typeface="Arial" panose="020B0604020202020204" pitchFamily="34" charset="0"/>
              <a:buChar char="•"/>
              <a:defRPr/>
            </a:pPr>
            <a:r>
              <a:rPr lang="en-GB" altLang="en-US" b="1" dirty="0">
                <a:latin typeface="Arial" charset="0"/>
              </a:rPr>
              <a:t>Hypersensitive </a:t>
            </a:r>
            <a:r>
              <a:rPr lang="en-GB" altLang="en-US" b="1" dirty="0" smtClean="0">
                <a:latin typeface="Arial" charset="0"/>
              </a:rPr>
              <a:t> </a:t>
            </a:r>
            <a:r>
              <a:rPr lang="en-GB" altLang="en-US" dirty="0" smtClean="0">
                <a:latin typeface="Arial" charset="0"/>
              </a:rPr>
              <a:t>- finding </a:t>
            </a:r>
            <a:r>
              <a:rPr lang="en-GB" altLang="en-US" dirty="0">
                <a:latin typeface="Arial" charset="0"/>
              </a:rPr>
              <a:t>smells intensified and overpowering, f</a:t>
            </a:r>
            <a:r>
              <a:rPr lang="en-GB" altLang="en-US" dirty="0">
                <a:solidFill>
                  <a:srgbClr val="000000"/>
                </a:solidFill>
                <a:latin typeface="Arial" charset="0"/>
              </a:rPr>
              <a:t>eeling physically sick when smelling certain odours, difficulties using shared or public toilets, finding perfume or toiletries on others repellent.</a:t>
            </a:r>
          </a:p>
          <a:p>
            <a:pPr marL="285750" indent="-285750">
              <a:buFont typeface="Arial" panose="020B0604020202020204" pitchFamily="34" charset="0"/>
              <a:buChar char="•"/>
              <a:defRPr/>
            </a:pPr>
            <a:r>
              <a:rPr lang="en-GB" altLang="en-US" b="1" dirty="0">
                <a:latin typeface="Arial" charset="0"/>
              </a:rPr>
              <a:t>Hyposensitive</a:t>
            </a:r>
            <a:r>
              <a:rPr lang="en-GB" altLang="en-US" dirty="0">
                <a:latin typeface="Arial" charset="0"/>
              </a:rPr>
              <a:t> - </a:t>
            </a:r>
            <a:r>
              <a:rPr lang="en-GB" altLang="en-US" dirty="0" smtClean="0">
                <a:latin typeface="Arial" charset="0"/>
              </a:rPr>
              <a:t>eating </a:t>
            </a:r>
            <a:r>
              <a:rPr lang="en-GB" altLang="en-US" dirty="0">
                <a:latin typeface="Arial" charset="0"/>
              </a:rPr>
              <a:t>anything regardless of how it smells, failing to notice extreme smells (</a:t>
            </a:r>
            <a:r>
              <a:rPr lang="en-GB" altLang="en-US" dirty="0" smtClean="0">
                <a:latin typeface="Arial" charset="0"/>
              </a:rPr>
              <a:t>e.g. </a:t>
            </a:r>
            <a:r>
              <a:rPr lang="en-GB" altLang="en-US" dirty="0">
                <a:latin typeface="Arial" charset="0"/>
              </a:rPr>
              <a:t>food gone off. Some people may lick things</a:t>
            </a:r>
            <a:r>
              <a:rPr lang="en-GB" altLang="en-US" dirty="0">
                <a:solidFill>
                  <a:srgbClr val="000000"/>
                </a:solidFill>
                <a:latin typeface="Arial" charset="0"/>
              </a:rPr>
              <a:t> to explore the object.</a:t>
            </a:r>
          </a:p>
          <a:p>
            <a:pPr>
              <a:buFont typeface="Arial" charset="0"/>
              <a:buNone/>
              <a:defRPr/>
            </a:pPr>
            <a:endParaRPr lang="en-GB" altLang="en-US" dirty="0">
              <a:latin typeface="Arial" charset="0"/>
              <a:ea typeface="ＭＳ Ｐゴシック" pitchFamily="-109" charset="-128"/>
              <a:cs typeface="Arial" charset="0"/>
            </a:endParaRPr>
          </a:p>
          <a:p>
            <a:pPr>
              <a:buFont typeface="Arial" charset="0"/>
              <a:buNone/>
              <a:defRPr/>
            </a:pPr>
            <a:endParaRPr lang="en-GB" altLang="en-US" dirty="0">
              <a:latin typeface="Arial" charset="0"/>
              <a:ea typeface="ＭＳ Ｐゴシック" pitchFamily="-109" charset="-128"/>
              <a:cs typeface="Arial" charset="0"/>
            </a:endParaRPr>
          </a:p>
        </p:txBody>
      </p:sp>
      <p:pic>
        <p:nvPicPr>
          <p:cNvPr id="48133" name="Picture 4" descr="Seamless texture background of spices - stock phot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591" y="3921369"/>
            <a:ext cx="1962094" cy="158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Attractive girl in a green shirt from the stench covers her nose. Isolated on white background - stock photo">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105" y="1359878"/>
            <a:ext cx="1645589" cy="224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397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1"/>
          <p:cNvSpPr>
            <a:spLocks noGrp="1"/>
          </p:cNvSpPr>
          <p:nvPr>
            <p:ph type="body" sz="quarter" idx="14"/>
          </p:nvPr>
        </p:nvSpPr>
        <p:spPr>
          <a:xfrm>
            <a:off x="400260" y="944126"/>
            <a:ext cx="4360985" cy="357554"/>
          </a:xfrm>
        </p:spPr>
        <p:txBody>
          <a:bodyPr/>
          <a:lstStyle/>
          <a:p>
            <a:pPr>
              <a:lnSpc>
                <a:spcPct val="90000"/>
              </a:lnSpc>
            </a:pPr>
            <a:r>
              <a:rPr lang="en-GB" altLang="en-US">
                <a:latin typeface="Arial Bold" panose="020B0704020202020204" pitchFamily="34" charset="0"/>
                <a:ea typeface="ＭＳ Ｐゴシック" panose="020B0600070205080204" pitchFamily="34" charset="-128"/>
              </a:rPr>
              <a:t>Balance</a:t>
            </a:r>
          </a:p>
          <a:p>
            <a:pPr>
              <a:lnSpc>
                <a:spcPct val="90000"/>
              </a:lnSpc>
            </a:pPr>
            <a:endParaRPr lang="en-GB" altLang="en-US">
              <a:latin typeface="Arial Bold" panose="020B0704020202020204" pitchFamily="34" charset="0"/>
              <a:ea typeface="ＭＳ Ｐゴシック" panose="020B0600070205080204" pitchFamily="34" charset="-128"/>
            </a:endParaRPr>
          </a:p>
        </p:txBody>
      </p:sp>
      <p:sp>
        <p:nvSpPr>
          <p:cNvPr id="49155" name="Text Placeholder 2"/>
          <p:cNvSpPr>
            <a:spLocks noGrp="1"/>
          </p:cNvSpPr>
          <p:nvPr>
            <p:ph type="body" sz="quarter" idx="16"/>
          </p:nvPr>
        </p:nvSpPr>
        <p:spPr>
          <a:xfrm>
            <a:off x="517282" y="504093"/>
            <a:ext cx="2592265" cy="531935"/>
          </a:xfrm>
        </p:spPr>
        <p:txBody>
          <a:bodyPr/>
          <a:lstStyle/>
          <a:p>
            <a:pPr fontAlgn="base">
              <a:spcAft>
                <a:spcPct val="0"/>
              </a:spcAft>
            </a:pPr>
            <a:r>
              <a:rPr lang="en-GB" altLang="en-US">
                <a:solidFill>
                  <a:schemeClr val="bg1"/>
                </a:solidFill>
                <a:ea typeface="ＭＳ Ｐゴシック" panose="020B0600070205080204" pitchFamily="34" charset="-128"/>
              </a:rPr>
              <a:t>Autism Awareness</a:t>
            </a:r>
          </a:p>
          <a:p>
            <a:pPr fontAlgn="base">
              <a:spcAft>
                <a:spcPct val="0"/>
              </a:spcAft>
            </a:pPr>
            <a:endParaRPr lang="en-GB" altLang="en-US">
              <a:ea typeface="ＭＳ Ｐゴシック" panose="020B0600070205080204" pitchFamily="34" charset="-128"/>
            </a:endParaRPr>
          </a:p>
        </p:txBody>
      </p:sp>
      <p:sp>
        <p:nvSpPr>
          <p:cNvPr id="57348" name="Rectangle 1"/>
          <p:cNvSpPr>
            <a:spLocks noChangeArrowheads="1"/>
          </p:cNvSpPr>
          <p:nvPr/>
        </p:nvSpPr>
        <p:spPr bwMode="auto">
          <a:xfrm>
            <a:off x="317990" y="1434612"/>
            <a:ext cx="3455358" cy="4107150"/>
          </a:xfrm>
          <a:prstGeom prst="rect">
            <a:avLst/>
          </a:prstGeom>
          <a:solidFill>
            <a:schemeClr val="bg1">
              <a:lumMod val="95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109"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pitchFamily="-109"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109"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109"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109"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9pPr>
          </a:lstStyle>
          <a:p>
            <a:pPr eaLnBrk="1" hangingPunct="1">
              <a:lnSpc>
                <a:spcPts val="1523"/>
              </a:lnSpc>
              <a:spcBef>
                <a:spcPts val="554"/>
              </a:spcBef>
              <a:spcAft>
                <a:spcPts val="554"/>
              </a:spcAft>
              <a:buNone/>
              <a:defRPr/>
            </a:pPr>
            <a:r>
              <a:rPr lang="en-GB" altLang="en-US" sz="1292" dirty="0">
                <a:latin typeface="Arial" charset="0"/>
                <a:cs typeface="Arial" charset="0"/>
              </a:rPr>
              <a:t>Balance </a:t>
            </a:r>
            <a:r>
              <a:rPr lang="en-GB" altLang="en-US" sz="1292" dirty="0" smtClean="0">
                <a:latin typeface="Arial" charset="0"/>
                <a:cs typeface="Arial" charset="0"/>
              </a:rPr>
              <a:t>(vestibular</a:t>
            </a:r>
            <a:r>
              <a:rPr lang="en-GB" altLang="en-US" sz="1292" dirty="0">
                <a:latin typeface="Arial" charset="0"/>
                <a:cs typeface="Arial" charset="0"/>
              </a:rPr>
              <a:t>) – our vestibular gives us information about where our</a:t>
            </a:r>
            <a:r>
              <a:rPr lang="en-US" altLang="en-US" sz="1292" dirty="0">
                <a:latin typeface="Arial" charset="0"/>
                <a:cs typeface="Arial" charset="0"/>
              </a:rPr>
              <a:t> body is in space. It tells us whether we or the surrounding </a:t>
            </a:r>
            <a:r>
              <a:rPr lang="en-US" altLang="en-US" sz="1292" dirty="0" smtClean="0">
                <a:latin typeface="Arial" charset="0"/>
                <a:cs typeface="Arial" charset="0"/>
              </a:rPr>
              <a:t>area are moving, as well as</a:t>
            </a:r>
            <a:r>
              <a:rPr lang="en-US" altLang="en-US" sz="1292" dirty="0" smtClean="0">
                <a:solidFill>
                  <a:srgbClr val="FF0000"/>
                </a:solidFill>
                <a:latin typeface="Arial" charset="0"/>
                <a:cs typeface="Arial" charset="0"/>
              </a:rPr>
              <a:t> </a:t>
            </a:r>
            <a:r>
              <a:rPr lang="en-US" altLang="en-US" sz="1292" dirty="0">
                <a:latin typeface="Arial" charset="0"/>
                <a:cs typeface="Arial" charset="0"/>
              </a:rPr>
              <a:t>speed and direction. The vestibular is activated by movement of the head.</a:t>
            </a:r>
            <a:endParaRPr lang="en-GB" altLang="en-US" sz="1292" dirty="0">
              <a:latin typeface="Arial" charset="0"/>
              <a:cs typeface="Arial" charset="0"/>
            </a:endParaRPr>
          </a:p>
          <a:p>
            <a:pPr eaLnBrk="1" hangingPunct="1">
              <a:spcBef>
                <a:spcPct val="0"/>
              </a:spcBef>
              <a:buFontTx/>
              <a:buNone/>
              <a:defRPr/>
            </a:pPr>
            <a:endParaRPr lang="en-GB" altLang="en-US" sz="1292" dirty="0">
              <a:latin typeface="Arial" charset="0"/>
              <a:cs typeface="Arial" charset="0"/>
            </a:endParaRPr>
          </a:p>
          <a:p>
            <a:pPr eaLnBrk="1" hangingPunct="1">
              <a:spcBef>
                <a:spcPct val="0"/>
              </a:spcBef>
              <a:buFont typeface="Arial" charset="0"/>
              <a:buNone/>
              <a:defRPr/>
            </a:pPr>
            <a:r>
              <a:rPr lang="en-GB" altLang="en-US" sz="1292" dirty="0">
                <a:latin typeface="Arial" charset="0"/>
                <a:cs typeface="Arial" charset="0"/>
              </a:rPr>
              <a:t>"Hyper" and </a:t>
            </a:r>
            <a:r>
              <a:rPr lang="en-GB" altLang="en-US" sz="1292" dirty="0" smtClean="0">
                <a:latin typeface="Arial" charset="0"/>
                <a:cs typeface="Arial" charset="0"/>
              </a:rPr>
              <a:t>“hypo</a:t>
            </a:r>
            <a:r>
              <a:rPr lang="en-GB" altLang="en-US" sz="1292" dirty="0">
                <a:latin typeface="Arial" charset="0"/>
                <a:cs typeface="Arial" charset="0"/>
              </a:rPr>
              <a:t>" sensitivity balance could </a:t>
            </a:r>
            <a:r>
              <a:rPr lang="en-GB" altLang="en-US" sz="1292" dirty="0" smtClean="0">
                <a:latin typeface="Arial" charset="0"/>
                <a:cs typeface="Arial" charset="0"/>
              </a:rPr>
              <a:t>be:</a:t>
            </a:r>
            <a:endParaRPr lang="en-GB" altLang="en-US" sz="1292" dirty="0">
              <a:latin typeface="Arial" charset="0"/>
              <a:cs typeface="Arial" charset="0"/>
            </a:endParaRPr>
          </a:p>
          <a:p>
            <a:pPr eaLnBrk="1" hangingPunct="1">
              <a:spcBef>
                <a:spcPct val="0"/>
              </a:spcBef>
              <a:buFontTx/>
              <a:buNone/>
              <a:defRPr/>
            </a:pPr>
            <a:endParaRPr lang="en-GB" altLang="en-US" sz="1292" dirty="0">
              <a:latin typeface="Arial" charset="0"/>
              <a:cs typeface="Arial" charset="0"/>
            </a:endParaRPr>
          </a:p>
          <a:p>
            <a:pPr marL="285750" indent="-285750" eaLnBrk="1" hangingPunct="1">
              <a:spcBef>
                <a:spcPct val="0"/>
              </a:spcBef>
              <a:defRPr/>
            </a:pPr>
            <a:r>
              <a:rPr lang="en-GB" altLang="en-US" sz="1292" b="1" dirty="0">
                <a:solidFill>
                  <a:srgbClr val="000000"/>
                </a:solidFill>
                <a:latin typeface="Arial" charset="0"/>
                <a:cs typeface="Arial" charset="0"/>
              </a:rPr>
              <a:t>Hypersensitive</a:t>
            </a:r>
            <a:r>
              <a:rPr lang="en-GB" altLang="en-US" sz="1292" dirty="0">
                <a:latin typeface="Arial" charset="0"/>
                <a:cs typeface="Arial" charset="0"/>
              </a:rPr>
              <a:t> - </a:t>
            </a:r>
            <a:r>
              <a:rPr lang="en-GB" altLang="en-US" sz="1292" dirty="0" smtClean="0">
                <a:latin typeface="Arial" charset="0"/>
                <a:cs typeface="Arial" charset="0"/>
              </a:rPr>
              <a:t>expressing </a:t>
            </a:r>
            <a:r>
              <a:rPr lang="en-GB" altLang="en-US" sz="1292" dirty="0">
                <a:latin typeface="Arial" charset="0"/>
                <a:cs typeface="Arial" charset="0"/>
              </a:rPr>
              <a:t>fear and anxiety of having their feet leave the ground. Being poor at sports. </a:t>
            </a:r>
          </a:p>
          <a:p>
            <a:pPr eaLnBrk="1" hangingPunct="1">
              <a:spcBef>
                <a:spcPct val="0"/>
              </a:spcBef>
              <a:buFontTx/>
              <a:buChar char="•"/>
              <a:defRPr/>
            </a:pPr>
            <a:endParaRPr lang="en-GB" altLang="en-US" sz="1292" dirty="0">
              <a:latin typeface="Arial" charset="0"/>
              <a:cs typeface="Arial" charset="0"/>
            </a:endParaRPr>
          </a:p>
          <a:p>
            <a:pPr marL="285750" indent="-285750" eaLnBrk="1" hangingPunct="1">
              <a:spcBef>
                <a:spcPct val="0"/>
              </a:spcBef>
              <a:defRPr/>
            </a:pPr>
            <a:r>
              <a:rPr lang="en-GB" altLang="en-US" sz="1292" b="1" dirty="0">
                <a:latin typeface="Arial" charset="0"/>
                <a:cs typeface="Arial" charset="0"/>
              </a:rPr>
              <a:t>Hyposensitive</a:t>
            </a:r>
            <a:r>
              <a:rPr lang="en-GB" altLang="en-US" sz="1292" dirty="0">
                <a:latin typeface="Arial" charset="0"/>
                <a:cs typeface="Arial" charset="0"/>
              </a:rPr>
              <a:t> - </a:t>
            </a:r>
            <a:r>
              <a:rPr lang="en-GB" altLang="en-US" sz="1292" dirty="0" smtClean="0">
                <a:latin typeface="Arial" charset="0"/>
                <a:cs typeface="Arial" charset="0"/>
              </a:rPr>
              <a:t>enjoyment </a:t>
            </a:r>
            <a:r>
              <a:rPr lang="en-GB" altLang="en-US" sz="1292" dirty="0">
                <a:latin typeface="Arial" charset="0"/>
                <a:cs typeface="Arial" charset="0"/>
              </a:rPr>
              <a:t>in rocking back and </a:t>
            </a:r>
            <a:r>
              <a:rPr lang="en-GB" altLang="en-US" sz="1292" dirty="0" smtClean="0">
                <a:latin typeface="Arial" charset="0"/>
                <a:cs typeface="Arial" charset="0"/>
              </a:rPr>
              <a:t>forth, </a:t>
            </a:r>
            <a:r>
              <a:rPr lang="en-GB" altLang="en-US" sz="1292" dirty="0">
                <a:latin typeface="Arial" charset="0"/>
                <a:cs typeface="Arial" charset="0"/>
              </a:rPr>
              <a:t>or </a:t>
            </a:r>
            <a:r>
              <a:rPr lang="en-GB" altLang="en-US" sz="1292" dirty="0" smtClean="0">
                <a:latin typeface="Arial" charset="0"/>
                <a:cs typeface="Arial" charset="0"/>
              </a:rPr>
              <a:t>moving in </a:t>
            </a:r>
            <a:r>
              <a:rPr lang="en-GB" altLang="en-US" sz="1292" dirty="0">
                <a:latin typeface="Arial" charset="0"/>
                <a:cs typeface="Arial" charset="0"/>
              </a:rPr>
              <a:t>circles while rocking their body. Seeking and enjoying all sorts of movement.</a:t>
            </a:r>
          </a:p>
          <a:p>
            <a:pPr eaLnBrk="1" hangingPunct="1">
              <a:spcBef>
                <a:spcPct val="0"/>
              </a:spcBef>
              <a:buFontTx/>
              <a:buNone/>
              <a:defRPr/>
            </a:pPr>
            <a:r>
              <a:rPr lang="en-GB" altLang="en-US" sz="1292" dirty="0">
                <a:latin typeface="Arial" charset="0"/>
                <a:cs typeface="Arial" charset="0"/>
              </a:rPr>
              <a:t> </a:t>
            </a:r>
          </a:p>
          <a:p>
            <a:pPr eaLnBrk="1" hangingPunct="1">
              <a:spcBef>
                <a:spcPct val="0"/>
              </a:spcBef>
              <a:buFontTx/>
              <a:buNone/>
              <a:defRPr/>
            </a:pPr>
            <a:endParaRPr lang="en-GB" altLang="en-US" sz="1292" dirty="0">
              <a:latin typeface="Arial" charset="0"/>
              <a:cs typeface="Arial" charset="0"/>
            </a:endParaRPr>
          </a:p>
        </p:txBody>
      </p:sp>
      <p:pic>
        <p:nvPicPr>
          <p:cNvPr id="49157" name="Picture 7" descr="shoes on the ground. - stock phot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7894" y="1301680"/>
            <a:ext cx="1855307" cy="188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 descr="Parkour Man Jumping Climbing Leaping Acrobat Icon Symbol Sign Pictogram - stock vector">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7894" y="3357494"/>
            <a:ext cx="1963579" cy="205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462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1"/>
          <p:cNvSpPr>
            <a:spLocks noGrp="1"/>
          </p:cNvSpPr>
          <p:nvPr>
            <p:ph type="body" sz="quarter" idx="4294967295"/>
          </p:nvPr>
        </p:nvSpPr>
        <p:spPr>
          <a:xfrm>
            <a:off x="317989" y="934183"/>
            <a:ext cx="4360985" cy="357554"/>
          </a:xfrm>
        </p:spPr>
        <p:txBody>
          <a:bodyPr/>
          <a:lstStyle/>
          <a:p>
            <a:pPr marL="0" indent="0">
              <a:buNone/>
            </a:pPr>
            <a:r>
              <a:rPr lang="en-GB" altLang="en-US" sz="1292" b="1">
                <a:solidFill>
                  <a:srgbClr val="FFFFFF"/>
                </a:solidFill>
                <a:latin typeface="Arial Bold" panose="020B0704020202020204" pitchFamily="34" charset="0"/>
                <a:ea typeface="ＭＳ Ｐゴシック" panose="020B0600070205080204" pitchFamily="34" charset="-128"/>
              </a:rPr>
              <a:t>Body Awareness</a:t>
            </a:r>
          </a:p>
          <a:p>
            <a:pPr marL="0" indent="0">
              <a:buNone/>
            </a:pPr>
            <a:endParaRPr lang="en-GB" altLang="en-US" sz="1292" b="1">
              <a:solidFill>
                <a:srgbClr val="FFFFFF"/>
              </a:solidFill>
              <a:latin typeface="Arial Bold" panose="020B0704020202020204" pitchFamily="34" charset="0"/>
              <a:ea typeface="ＭＳ Ｐゴシック" panose="020B0600070205080204" pitchFamily="34" charset="-128"/>
            </a:endParaRPr>
          </a:p>
        </p:txBody>
      </p:sp>
      <p:sp>
        <p:nvSpPr>
          <p:cNvPr id="50179" name="Text Placeholder 2"/>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
        <p:nvSpPr>
          <p:cNvPr id="7" name="TextBox 10"/>
          <p:cNvSpPr txBox="1">
            <a:spLocks noChangeArrowheads="1"/>
          </p:cNvSpPr>
          <p:nvPr/>
        </p:nvSpPr>
        <p:spPr bwMode="auto">
          <a:xfrm>
            <a:off x="317989" y="1547447"/>
            <a:ext cx="4360985" cy="3330655"/>
          </a:xfrm>
          <a:prstGeom prst="rect">
            <a:avLst/>
          </a:prstGeom>
          <a:solidFill>
            <a:schemeClr val="bg1">
              <a:lumMod val="95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109"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pitchFamily="-109"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109"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109"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109"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9pPr>
          </a:lstStyle>
          <a:p>
            <a:pPr eaLnBrk="1" hangingPunct="1">
              <a:spcBef>
                <a:spcPct val="0"/>
              </a:spcBef>
              <a:buFontTx/>
              <a:buNone/>
              <a:defRPr/>
            </a:pPr>
            <a:r>
              <a:rPr lang="en-GB" altLang="en-US" sz="1292" dirty="0">
                <a:latin typeface="Arial" charset="0"/>
                <a:cs typeface="Arial" charset="0"/>
              </a:rPr>
              <a:t>Body a</a:t>
            </a:r>
            <a:r>
              <a:rPr lang="en-GB" altLang="en-US" sz="1292" dirty="0" smtClean="0">
                <a:latin typeface="Arial" charset="0"/>
                <a:cs typeface="Arial" charset="0"/>
              </a:rPr>
              <a:t>wareness (proprioception</a:t>
            </a:r>
            <a:r>
              <a:rPr lang="en-GB" altLang="en-US" sz="1292" dirty="0">
                <a:latin typeface="Arial" charset="0"/>
                <a:cs typeface="Arial" charset="0"/>
              </a:rPr>
              <a:t>)</a:t>
            </a:r>
          </a:p>
          <a:p>
            <a:pPr eaLnBrk="1" hangingPunct="1">
              <a:spcBef>
                <a:spcPct val="0"/>
              </a:spcBef>
              <a:buFontTx/>
              <a:buNone/>
              <a:defRPr/>
            </a:pPr>
            <a:r>
              <a:rPr lang="en-GB" altLang="en-US" sz="1292" dirty="0">
                <a:latin typeface="Arial" charset="0"/>
                <a:cs typeface="Arial" charset="0"/>
              </a:rPr>
              <a:t/>
            </a:r>
            <a:br>
              <a:rPr lang="en-GB" altLang="en-US" sz="1292" dirty="0">
                <a:latin typeface="Arial" charset="0"/>
                <a:cs typeface="Arial" charset="0"/>
              </a:rPr>
            </a:br>
            <a:r>
              <a:rPr lang="en-GB" altLang="en-US" sz="1292" dirty="0">
                <a:latin typeface="Arial" charset="0"/>
                <a:cs typeface="Arial" charset="0"/>
              </a:rPr>
              <a:t>The brain gathers information from our wide range of senses and then processes this information in order to compare it with a virtual body map, or body schema, stored in our memory. </a:t>
            </a:r>
            <a:br>
              <a:rPr lang="en-GB" altLang="en-US" sz="1292" dirty="0">
                <a:latin typeface="Arial" charset="0"/>
                <a:cs typeface="Arial" charset="0"/>
              </a:rPr>
            </a:br>
            <a:r>
              <a:rPr lang="en-GB" altLang="en-US" sz="1292" dirty="0">
                <a:latin typeface="Arial" charset="0"/>
                <a:cs typeface="Arial" charset="0"/>
              </a:rPr>
              <a:t/>
            </a:r>
            <a:br>
              <a:rPr lang="en-GB" altLang="en-US" sz="1292" dirty="0">
                <a:latin typeface="Arial" charset="0"/>
                <a:cs typeface="Arial" charset="0"/>
              </a:rPr>
            </a:br>
            <a:r>
              <a:rPr lang="en-GB" altLang="en-US" sz="1292" dirty="0">
                <a:latin typeface="Arial" charset="0"/>
                <a:cs typeface="Arial" charset="0"/>
              </a:rPr>
              <a:t>For example</a:t>
            </a:r>
            <a:r>
              <a:rPr lang="en-GB" altLang="en-US" sz="1292" dirty="0" smtClean="0">
                <a:latin typeface="Arial" charset="0"/>
                <a:cs typeface="Arial" charset="0"/>
              </a:rPr>
              <a:t>:</a:t>
            </a:r>
          </a:p>
          <a:p>
            <a:pPr eaLnBrk="1" hangingPunct="1">
              <a:spcBef>
                <a:spcPct val="0"/>
              </a:spcBef>
              <a:buFontTx/>
              <a:buNone/>
              <a:defRPr/>
            </a:pPr>
            <a:r>
              <a:rPr lang="en-GB" altLang="en-US" sz="1292" dirty="0">
                <a:latin typeface="Arial" charset="0"/>
                <a:cs typeface="Arial" charset="0"/>
              </a:rPr>
              <a:t/>
            </a:r>
            <a:br>
              <a:rPr lang="en-GB" altLang="en-US" sz="1292" dirty="0">
                <a:latin typeface="Arial" charset="0"/>
                <a:cs typeface="Arial" charset="0"/>
              </a:rPr>
            </a:br>
            <a:r>
              <a:rPr lang="en-GB" altLang="en-US" sz="1292" dirty="0">
                <a:latin typeface="Arial" charset="0"/>
                <a:cs typeface="Arial" charset="0"/>
              </a:rPr>
              <a:t>May not be aware of how much has been eaten.</a:t>
            </a:r>
          </a:p>
          <a:p>
            <a:pPr eaLnBrk="1" hangingPunct="1">
              <a:spcBef>
                <a:spcPct val="0"/>
              </a:spcBef>
              <a:buFontTx/>
              <a:buNone/>
              <a:defRPr/>
            </a:pPr>
            <a:r>
              <a:rPr lang="en-GB" altLang="en-US" sz="1292" dirty="0">
                <a:latin typeface="Arial" charset="0"/>
                <a:cs typeface="Arial" charset="0"/>
              </a:rPr>
              <a:t> </a:t>
            </a:r>
          </a:p>
          <a:p>
            <a:pPr eaLnBrk="1" hangingPunct="1">
              <a:spcBef>
                <a:spcPct val="0"/>
              </a:spcBef>
              <a:buFontTx/>
              <a:buNone/>
              <a:defRPr/>
            </a:pPr>
            <a:r>
              <a:rPr lang="en-GB" altLang="en-US" sz="1292" dirty="0">
                <a:latin typeface="Arial" charset="0"/>
                <a:cs typeface="Arial" charset="0"/>
              </a:rPr>
              <a:t>May not have an awareness of needing to go to the toilet.</a:t>
            </a:r>
          </a:p>
          <a:p>
            <a:pPr eaLnBrk="1" hangingPunct="1">
              <a:spcBef>
                <a:spcPct val="0"/>
              </a:spcBef>
              <a:buFontTx/>
              <a:buNone/>
              <a:defRPr/>
            </a:pPr>
            <a:endParaRPr lang="en-GB" altLang="en-US" sz="1292" dirty="0">
              <a:latin typeface="Arial" charset="0"/>
              <a:cs typeface="Arial" charset="0"/>
            </a:endParaRPr>
          </a:p>
          <a:p>
            <a:pPr eaLnBrk="1" hangingPunct="1">
              <a:spcBef>
                <a:spcPct val="0"/>
              </a:spcBef>
              <a:buFontTx/>
              <a:buNone/>
              <a:defRPr/>
            </a:pPr>
            <a:r>
              <a:rPr lang="en-GB" altLang="en-US" sz="1292" dirty="0">
                <a:latin typeface="Arial" charset="0"/>
                <a:cs typeface="Arial" charset="0"/>
              </a:rPr>
              <a:t>Lots of people with autism seek ‘deep pressure’ – as this has a calming effect on the nervous system. </a:t>
            </a:r>
          </a:p>
          <a:p>
            <a:pPr eaLnBrk="1" hangingPunct="1">
              <a:spcBef>
                <a:spcPct val="0"/>
              </a:spcBef>
              <a:buFontTx/>
              <a:buNone/>
              <a:defRPr/>
            </a:pPr>
            <a:endParaRPr lang="en-US" altLang="en-US" sz="1662" dirty="0">
              <a:latin typeface="Arial" charset="0"/>
              <a:cs typeface="Arial" charset="0"/>
            </a:endParaRPr>
          </a:p>
        </p:txBody>
      </p:sp>
      <p:pic>
        <p:nvPicPr>
          <p:cNvPr id="50181" name="Picture 7" descr="young man standing on top of a globe - elements of this image furnished by NASA - stock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754" y="1625112"/>
            <a:ext cx="2070589" cy="324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653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Sensory Differences Quiz</a:t>
            </a:r>
            <a:endParaRPr lang="en-GB" dirty="0"/>
          </a:p>
        </p:txBody>
      </p:sp>
      <p:sp>
        <p:nvSpPr>
          <p:cNvPr id="3" name="Text Placeholder 2"/>
          <p:cNvSpPr>
            <a:spLocks noGrp="1"/>
          </p:cNvSpPr>
          <p:nvPr>
            <p:ph type="body" sz="quarter" idx="16"/>
          </p:nvPr>
        </p:nvSpPr>
        <p:spPr/>
        <p:txBody>
          <a:bodyPr/>
          <a:lstStyle/>
          <a:p>
            <a:r>
              <a:rPr lang="en-GB" dirty="0" smtClean="0"/>
              <a:t>Autism Awareness</a:t>
            </a:r>
            <a:endParaRPr lang="en-GB" dirty="0"/>
          </a:p>
        </p:txBody>
      </p:sp>
      <p:sp>
        <p:nvSpPr>
          <p:cNvPr id="4" name="Text Placeholder 3"/>
          <p:cNvSpPr>
            <a:spLocks noGrp="1"/>
          </p:cNvSpPr>
          <p:nvPr>
            <p:ph type="body" sz="quarter" idx="10"/>
          </p:nvPr>
        </p:nvSpPr>
        <p:spPr>
          <a:xfrm>
            <a:off x="325120" y="1340768"/>
            <a:ext cx="8301485" cy="2708434"/>
          </a:xfrm>
        </p:spPr>
        <p:txBody>
          <a:bodyPr/>
          <a:lstStyle/>
          <a:p>
            <a:r>
              <a:rPr lang="en-GB" dirty="0" smtClean="0"/>
              <a:t>Which of the statements below are hypersensitive and which are hyposensitive?</a:t>
            </a:r>
          </a:p>
          <a:p>
            <a:endParaRPr lang="en-GB" dirty="0"/>
          </a:p>
          <a:p>
            <a:pPr marL="285750" indent="-285750">
              <a:buFont typeface="Arial" panose="020B0604020202020204" pitchFamily="34" charset="0"/>
              <a:buChar char="•"/>
            </a:pPr>
            <a:r>
              <a:rPr lang="en-GB" dirty="0" smtClean="0"/>
              <a:t>Keeps being woken in the night by noisy neighbours</a:t>
            </a:r>
          </a:p>
          <a:p>
            <a:pPr marL="285750" indent="-285750">
              <a:buFont typeface="Arial" panose="020B0604020202020204" pitchFamily="34" charset="0"/>
              <a:buChar char="•"/>
            </a:pPr>
            <a:r>
              <a:rPr lang="en-GB" dirty="0" smtClean="0"/>
              <a:t>Doesn’t brush her teeth</a:t>
            </a:r>
          </a:p>
          <a:p>
            <a:pPr marL="285750" indent="-285750">
              <a:buFont typeface="Arial" panose="020B0604020202020204" pitchFamily="34" charset="0"/>
              <a:buChar char="•"/>
            </a:pPr>
            <a:r>
              <a:rPr lang="en-GB" dirty="0" smtClean="0"/>
              <a:t>Breaks ankle but does not report it</a:t>
            </a:r>
          </a:p>
          <a:p>
            <a:pPr marL="285750" indent="-285750">
              <a:buFont typeface="Arial" panose="020B0604020202020204" pitchFamily="34" charset="0"/>
              <a:buChar char="•"/>
            </a:pPr>
            <a:r>
              <a:rPr lang="en-GB" dirty="0" smtClean="0"/>
              <a:t>Patient / service user is found using sour milk</a:t>
            </a:r>
          </a:p>
          <a:p>
            <a:pPr marL="285750" indent="-285750">
              <a:buFont typeface="Arial" panose="020B0604020202020204" pitchFamily="34" charset="0"/>
              <a:buChar char="•"/>
            </a:pPr>
            <a:r>
              <a:rPr lang="en-GB" dirty="0" smtClean="0"/>
              <a:t>He plays music very loud</a:t>
            </a:r>
          </a:p>
          <a:p>
            <a:pPr marL="285750" indent="-285750">
              <a:buFont typeface="Arial" panose="020B0604020202020204" pitchFamily="34" charset="0"/>
              <a:buChar char="•"/>
            </a:pPr>
            <a:r>
              <a:rPr lang="en-GB" dirty="0" smtClean="0"/>
              <a:t>She closes the curtains throughout the day</a:t>
            </a:r>
            <a:endParaRPr lang="en-GB" dirty="0"/>
          </a:p>
        </p:txBody>
      </p:sp>
    </p:spTree>
    <p:extLst>
      <p:ext uri="{BB962C8B-B14F-4D97-AF65-F5344CB8AC3E}">
        <p14:creationId xmlns:p14="http://schemas.microsoft.com/office/powerpoint/2010/main" val="3749966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p:cNvSpPr>
            <a:spLocks noGrp="1"/>
          </p:cNvSpPr>
          <p:nvPr>
            <p:ph type="body" sz="quarter" idx="14"/>
          </p:nvPr>
        </p:nvSpPr>
        <p:spPr>
          <a:xfrm>
            <a:off x="507122" y="910375"/>
            <a:ext cx="4139712" cy="266700"/>
          </a:xfrm>
        </p:spPr>
        <p:txBody>
          <a:bodyPr/>
          <a:lstStyle/>
          <a:p>
            <a:pPr eaLnBrk="1" hangingPunct="1"/>
            <a:r>
              <a:rPr lang="en-GB" altLang="en-US" dirty="0">
                <a:latin typeface="Arial Bold" panose="020B0704020202020204" pitchFamily="34" charset="0"/>
                <a:ea typeface="ＭＳ Ｐゴシック" panose="020B0600070205080204" pitchFamily="34" charset="-128"/>
              </a:rPr>
              <a:t>Sensory Differences – Quiz Feedback</a:t>
            </a:r>
          </a:p>
        </p:txBody>
      </p:sp>
      <p:sp>
        <p:nvSpPr>
          <p:cNvPr id="52227" name="Text Placeholder 2"/>
          <p:cNvSpPr>
            <a:spLocks noGrp="1"/>
          </p:cNvSpPr>
          <p:nvPr>
            <p:ph type="body" sz="quarter" idx="16"/>
          </p:nvPr>
        </p:nvSpPr>
        <p:spPr>
          <a:xfrm>
            <a:off x="517282" y="504093"/>
            <a:ext cx="2592265" cy="531935"/>
          </a:xfrm>
        </p:spPr>
        <p:txBody>
          <a:bodyPr/>
          <a:lstStyle/>
          <a:p>
            <a:pPr fontAlgn="base">
              <a:spcAft>
                <a:spcPct val="0"/>
              </a:spcAft>
            </a:pPr>
            <a:r>
              <a:rPr lang="en-GB" altLang="en-US">
                <a:solidFill>
                  <a:schemeClr val="bg1"/>
                </a:solidFill>
                <a:ea typeface="ＭＳ Ｐゴシック" panose="020B0600070205080204" pitchFamily="34" charset="-128"/>
              </a:rPr>
              <a:t>Autism Awareness</a:t>
            </a:r>
          </a:p>
          <a:p>
            <a:pPr fontAlgn="base">
              <a:spcAft>
                <a:spcPct val="0"/>
              </a:spcAft>
            </a:pPr>
            <a:endParaRPr lang="en-GB" altLang="en-US">
              <a:ea typeface="ＭＳ Ｐゴシック" panose="020B0600070205080204" pitchFamily="34" charset="-128"/>
            </a:endParaRPr>
          </a:p>
        </p:txBody>
      </p:sp>
      <p:sp>
        <p:nvSpPr>
          <p:cNvPr id="60420" name="TextBox 16"/>
          <p:cNvSpPr txBox="1">
            <a:spLocks noChangeArrowheads="1"/>
          </p:cNvSpPr>
          <p:nvPr/>
        </p:nvSpPr>
        <p:spPr bwMode="auto">
          <a:xfrm>
            <a:off x="317989" y="1342292"/>
            <a:ext cx="8200292" cy="4267900"/>
          </a:xfrm>
          <a:prstGeom prst="rect">
            <a:avLst/>
          </a:prstGeom>
          <a:solidFill>
            <a:schemeClr val="bg1">
              <a:lumMod val="95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109"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pitchFamily="-109"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109"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109"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109"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09" charset="-128"/>
              </a:defRPr>
            </a:lvl9pPr>
          </a:lstStyle>
          <a:p>
            <a:pPr eaLnBrk="1" hangingPunct="1">
              <a:spcBef>
                <a:spcPct val="0"/>
              </a:spcBef>
              <a:buFontTx/>
              <a:buNone/>
              <a:defRPr/>
            </a:pPr>
            <a:r>
              <a:rPr lang="en-GB" altLang="en-US" sz="1292" b="1" dirty="0">
                <a:solidFill>
                  <a:schemeClr val="accent2"/>
                </a:solidFill>
                <a:latin typeface="Arial" panose="020B0604020202020204" pitchFamily="34" charset="0"/>
              </a:rPr>
              <a:t>Keeps being woken in the night by neighbours </a:t>
            </a:r>
            <a:r>
              <a:rPr lang="en-GB" altLang="en-US" sz="1292" dirty="0">
                <a:solidFill>
                  <a:schemeClr val="accent2"/>
                </a:solidFill>
                <a:latin typeface="Arial" panose="020B0604020202020204" pitchFamily="34" charset="0"/>
              </a:rPr>
              <a:t>-</a:t>
            </a:r>
            <a:r>
              <a:rPr lang="en-GB" altLang="en-US" sz="1292" b="1" dirty="0">
                <a:solidFill>
                  <a:schemeClr val="accent2"/>
                </a:solidFill>
                <a:latin typeface="Arial" panose="020B0604020202020204" pitchFamily="34" charset="0"/>
              </a:rPr>
              <a:t> Hyper</a:t>
            </a:r>
            <a:r>
              <a:rPr lang="en-GB" altLang="en-US" sz="1292" dirty="0">
                <a:solidFill>
                  <a:schemeClr val="accent2"/>
                </a:solidFill>
                <a:latin typeface="Arial" panose="020B0604020202020204" pitchFamily="34" charset="0"/>
              </a:rPr>
              <a:t> - This could be due to hypersensitivity to noise as even slight noises may wake them up</a:t>
            </a:r>
          </a:p>
          <a:p>
            <a:pPr eaLnBrk="1" hangingPunct="1">
              <a:spcBef>
                <a:spcPct val="0"/>
              </a:spcBef>
              <a:buFontTx/>
              <a:buNone/>
              <a:defRPr/>
            </a:pPr>
            <a:endParaRPr lang="en-GB" altLang="en-US" sz="1292" dirty="0">
              <a:solidFill>
                <a:schemeClr val="accent2"/>
              </a:solidFill>
              <a:latin typeface="Arial" panose="020B0604020202020204" pitchFamily="34" charset="0"/>
            </a:endParaRPr>
          </a:p>
          <a:p>
            <a:pPr eaLnBrk="1" hangingPunct="1">
              <a:spcBef>
                <a:spcPct val="0"/>
              </a:spcBef>
              <a:buFontTx/>
              <a:buNone/>
              <a:defRPr/>
            </a:pPr>
            <a:r>
              <a:rPr lang="en-GB" altLang="en-US" sz="1292" b="1" dirty="0">
                <a:solidFill>
                  <a:schemeClr val="accent2"/>
                </a:solidFill>
                <a:latin typeface="Arial" panose="020B0604020202020204" pitchFamily="34" charset="0"/>
              </a:rPr>
              <a:t>Doesn’t brush her teeth </a:t>
            </a:r>
            <a:r>
              <a:rPr lang="en-GB" altLang="en-US" sz="1292" dirty="0">
                <a:solidFill>
                  <a:schemeClr val="accent2"/>
                </a:solidFill>
                <a:latin typeface="Arial" panose="020B0604020202020204" pitchFamily="34" charset="0"/>
              </a:rPr>
              <a:t>– </a:t>
            </a:r>
            <a:r>
              <a:rPr lang="en-GB" altLang="en-US" sz="1292" b="1" dirty="0">
                <a:solidFill>
                  <a:schemeClr val="accent2"/>
                </a:solidFill>
                <a:latin typeface="Arial" panose="020B0604020202020204" pitchFamily="34" charset="0"/>
              </a:rPr>
              <a:t>Hyper</a:t>
            </a:r>
            <a:r>
              <a:rPr lang="en-GB" altLang="en-US" sz="1292" dirty="0">
                <a:solidFill>
                  <a:schemeClr val="accent2"/>
                </a:solidFill>
                <a:latin typeface="Arial" panose="020B0604020202020204" pitchFamily="34" charset="0"/>
              </a:rPr>
              <a:t> - Even having the toothbrush in her mouth may be too much to tolerate. Not brushing teeth is a classic sign of being over sensitive to the feel of the brush or toothpaste in the mouth.</a:t>
            </a:r>
          </a:p>
          <a:p>
            <a:pPr eaLnBrk="1" hangingPunct="1">
              <a:spcBef>
                <a:spcPct val="0"/>
              </a:spcBef>
              <a:buFontTx/>
              <a:buNone/>
              <a:defRPr/>
            </a:pPr>
            <a:endParaRPr lang="en-GB" altLang="en-US" sz="1292" dirty="0">
              <a:solidFill>
                <a:schemeClr val="accent2"/>
              </a:solidFill>
              <a:latin typeface="Arial" panose="020B0604020202020204" pitchFamily="34" charset="0"/>
            </a:endParaRPr>
          </a:p>
          <a:p>
            <a:pPr eaLnBrk="1" hangingPunct="1">
              <a:spcBef>
                <a:spcPct val="0"/>
              </a:spcBef>
              <a:buFontTx/>
              <a:buNone/>
              <a:defRPr/>
            </a:pPr>
            <a:r>
              <a:rPr lang="en-GB" altLang="en-US" sz="1292" b="1" dirty="0">
                <a:solidFill>
                  <a:schemeClr val="accent2"/>
                </a:solidFill>
                <a:latin typeface="Arial" panose="020B0604020202020204" pitchFamily="34" charset="0"/>
              </a:rPr>
              <a:t>She closes the curtains throughout the day</a:t>
            </a:r>
            <a:r>
              <a:rPr lang="en-GB" altLang="en-US" sz="1292" dirty="0">
                <a:solidFill>
                  <a:schemeClr val="accent2"/>
                </a:solidFill>
                <a:latin typeface="Arial" panose="020B0604020202020204" pitchFamily="34" charset="0"/>
              </a:rPr>
              <a:t> – </a:t>
            </a:r>
            <a:r>
              <a:rPr lang="en-GB" altLang="en-US" sz="1292" b="1" dirty="0">
                <a:solidFill>
                  <a:schemeClr val="accent2"/>
                </a:solidFill>
                <a:latin typeface="Arial" panose="020B0604020202020204" pitchFamily="34" charset="0"/>
              </a:rPr>
              <a:t>Hyper - </a:t>
            </a:r>
            <a:r>
              <a:rPr lang="en-GB" altLang="en-US" sz="1292" dirty="0">
                <a:solidFill>
                  <a:schemeClr val="accent2"/>
                </a:solidFill>
                <a:latin typeface="Arial" panose="020B0604020202020204" pitchFamily="34" charset="0"/>
              </a:rPr>
              <a:t>This suggests an over sensitivity to light that others would find pleasing and natural. If someone displays this problem in one area of their life, there is a good chance you will see it in other aspects of their life too. </a:t>
            </a:r>
          </a:p>
          <a:p>
            <a:pPr eaLnBrk="1" hangingPunct="1">
              <a:spcBef>
                <a:spcPct val="0"/>
              </a:spcBef>
              <a:buFontTx/>
              <a:buNone/>
              <a:defRPr/>
            </a:pPr>
            <a:endParaRPr lang="en-GB" altLang="en-US" sz="1292" dirty="0">
              <a:solidFill>
                <a:srgbClr val="000000"/>
              </a:solidFill>
              <a:latin typeface="Arial" panose="020B0604020202020204" pitchFamily="34" charset="0"/>
            </a:endParaRPr>
          </a:p>
          <a:p>
            <a:pPr eaLnBrk="1" hangingPunct="1">
              <a:spcBef>
                <a:spcPct val="0"/>
              </a:spcBef>
              <a:buFontTx/>
              <a:buNone/>
              <a:defRPr/>
            </a:pPr>
            <a:r>
              <a:rPr lang="en-GB" altLang="en-US" sz="1292" b="1" dirty="0">
                <a:solidFill>
                  <a:srgbClr val="000000"/>
                </a:solidFill>
                <a:latin typeface="Arial" panose="020B0604020202020204" pitchFamily="34" charset="0"/>
              </a:rPr>
              <a:t>Breaks ankle but doesn’t report it as a problem </a:t>
            </a:r>
            <a:r>
              <a:rPr lang="en-GB" altLang="en-US" sz="1292" dirty="0">
                <a:solidFill>
                  <a:srgbClr val="000000"/>
                </a:solidFill>
                <a:latin typeface="Arial" panose="020B0604020202020204" pitchFamily="34" charset="0"/>
              </a:rPr>
              <a:t>– </a:t>
            </a:r>
            <a:r>
              <a:rPr lang="en-GB" altLang="en-US" sz="1292" b="1" dirty="0">
                <a:solidFill>
                  <a:srgbClr val="000000"/>
                </a:solidFill>
                <a:latin typeface="Arial" panose="020B0604020202020204" pitchFamily="34" charset="0"/>
              </a:rPr>
              <a:t>Hypo</a:t>
            </a:r>
            <a:r>
              <a:rPr lang="en-GB" altLang="en-US" sz="1292" dirty="0">
                <a:solidFill>
                  <a:srgbClr val="000000"/>
                </a:solidFill>
                <a:latin typeface="Arial" panose="020B0604020202020204" pitchFamily="34" charset="0"/>
              </a:rPr>
              <a:t> - Some </a:t>
            </a:r>
            <a:r>
              <a:rPr lang="en-GB" altLang="en-US" sz="1292" dirty="0">
                <a:latin typeface="Arial" panose="020B0604020202020204" pitchFamily="34" charset="0"/>
                <a:sym typeface="Wingdings" panose="05000000000000000000" pitchFamily="2" charset="2"/>
              </a:rPr>
              <a:t>autistic people</a:t>
            </a:r>
            <a:r>
              <a:rPr lang="en-GB" altLang="en-US" sz="1292" dirty="0">
                <a:latin typeface="Arial" panose="020B0604020202020204" pitchFamily="34" charset="0"/>
              </a:rPr>
              <a:t> don’t register </a:t>
            </a:r>
            <a:r>
              <a:rPr lang="en-GB" altLang="en-US" sz="1292" dirty="0">
                <a:solidFill>
                  <a:srgbClr val="000000"/>
                </a:solidFill>
                <a:latin typeface="Arial" panose="020B0604020202020204" pitchFamily="34" charset="0"/>
              </a:rPr>
              <a:t>pain or sensations as strongly as other people, and it can result in them not noticing pain, or cold weather for example. Others are hyper-sensitive and feel pain at the lightest of touches.</a:t>
            </a:r>
          </a:p>
          <a:p>
            <a:pPr eaLnBrk="1" hangingPunct="1">
              <a:spcBef>
                <a:spcPct val="0"/>
              </a:spcBef>
              <a:buFontTx/>
              <a:buNone/>
              <a:defRPr/>
            </a:pPr>
            <a:endParaRPr lang="en-GB" altLang="en-US" sz="1292" dirty="0">
              <a:solidFill>
                <a:srgbClr val="000000"/>
              </a:solidFill>
              <a:latin typeface="Arial" panose="020B0604020202020204" pitchFamily="34" charset="0"/>
            </a:endParaRPr>
          </a:p>
          <a:p>
            <a:pPr eaLnBrk="1" hangingPunct="1">
              <a:spcBef>
                <a:spcPct val="0"/>
              </a:spcBef>
              <a:buFontTx/>
              <a:buNone/>
              <a:defRPr/>
            </a:pPr>
            <a:r>
              <a:rPr lang="en-GB" altLang="en-US" sz="1292" b="1" dirty="0" smtClean="0">
                <a:solidFill>
                  <a:srgbClr val="000000"/>
                </a:solidFill>
                <a:latin typeface="Arial" panose="020B0604020202020204" pitchFamily="34" charset="0"/>
              </a:rPr>
              <a:t>She is</a:t>
            </a:r>
            <a:r>
              <a:rPr lang="en-GB" altLang="en-US" sz="1292" b="1" dirty="0" smtClean="0">
                <a:solidFill>
                  <a:srgbClr val="FF0000"/>
                </a:solidFill>
                <a:latin typeface="Arial" panose="020B0604020202020204" pitchFamily="34" charset="0"/>
              </a:rPr>
              <a:t> </a:t>
            </a:r>
            <a:r>
              <a:rPr lang="en-GB" altLang="en-US" sz="1292" b="1" dirty="0" smtClean="0">
                <a:solidFill>
                  <a:srgbClr val="000000"/>
                </a:solidFill>
                <a:latin typeface="Arial" panose="020B0604020202020204" pitchFamily="34" charset="0"/>
              </a:rPr>
              <a:t>found </a:t>
            </a:r>
            <a:r>
              <a:rPr lang="en-GB" altLang="en-US" sz="1292" b="1" dirty="0">
                <a:solidFill>
                  <a:srgbClr val="000000"/>
                </a:solidFill>
                <a:latin typeface="Arial" panose="020B0604020202020204" pitchFamily="34" charset="0"/>
              </a:rPr>
              <a:t>using off milk </a:t>
            </a:r>
            <a:r>
              <a:rPr lang="en-GB" altLang="en-US" sz="1292" dirty="0">
                <a:solidFill>
                  <a:srgbClr val="000000"/>
                </a:solidFill>
                <a:latin typeface="Arial" panose="020B0604020202020204" pitchFamily="34" charset="0"/>
              </a:rPr>
              <a:t>– </a:t>
            </a:r>
            <a:r>
              <a:rPr lang="en-GB" altLang="en-US" sz="1292" b="1" dirty="0">
                <a:solidFill>
                  <a:srgbClr val="000000"/>
                </a:solidFill>
                <a:latin typeface="Arial" panose="020B0604020202020204" pitchFamily="34" charset="0"/>
              </a:rPr>
              <a:t>Hypo</a:t>
            </a:r>
            <a:r>
              <a:rPr lang="en-GB" altLang="en-US" sz="1292" dirty="0">
                <a:solidFill>
                  <a:srgbClr val="000000"/>
                </a:solidFill>
                <a:latin typeface="Arial" panose="020B0604020202020204" pitchFamily="34" charset="0"/>
              </a:rPr>
              <a:t> - If their sense of taste and/or smell is less sensitive (hypo) then they may not notice tastes or smells that others would. They must be hypo (under) sensitive to taste or smell and not be noticing the sourness/bitterness.</a:t>
            </a:r>
          </a:p>
          <a:p>
            <a:pPr eaLnBrk="1" hangingPunct="1">
              <a:spcBef>
                <a:spcPct val="0"/>
              </a:spcBef>
              <a:buFontTx/>
              <a:buNone/>
              <a:defRPr/>
            </a:pPr>
            <a:endParaRPr lang="en-GB" altLang="en-US" sz="1292" dirty="0">
              <a:solidFill>
                <a:srgbClr val="000000"/>
              </a:solidFill>
              <a:latin typeface="Arial" panose="020B0604020202020204" pitchFamily="34" charset="0"/>
            </a:endParaRPr>
          </a:p>
          <a:p>
            <a:pPr eaLnBrk="1" hangingPunct="1">
              <a:spcBef>
                <a:spcPct val="0"/>
              </a:spcBef>
              <a:buFontTx/>
              <a:buNone/>
              <a:defRPr/>
            </a:pPr>
            <a:r>
              <a:rPr lang="en-GB" altLang="en-US" sz="1292" b="1" dirty="0">
                <a:solidFill>
                  <a:srgbClr val="000000"/>
                </a:solidFill>
                <a:latin typeface="Arial" panose="020B0604020202020204" pitchFamily="34" charset="0"/>
              </a:rPr>
              <a:t>He plays music very loud </a:t>
            </a:r>
            <a:r>
              <a:rPr lang="en-GB" altLang="en-US" sz="1292" dirty="0">
                <a:solidFill>
                  <a:srgbClr val="000000"/>
                </a:solidFill>
                <a:latin typeface="Arial" panose="020B0604020202020204" pitchFamily="34" charset="0"/>
              </a:rPr>
              <a:t>– </a:t>
            </a:r>
            <a:r>
              <a:rPr lang="en-GB" altLang="en-US" sz="1292" b="1" dirty="0">
                <a:solidFill>
                  <a:srgbClr val="000000"/>
                </a:solidFill>
                <a:latin typeface="Arial" panose="020B0604020202020204" pitchFamily="34" charset="0"/>
              </a:rPr>
              <a:t>Hypo</a:t>
            </a:r>
            <a:r>
              <a:rPr lang="en-GB" altLang="en-US" sz="1292" dirty="0">
                <a:solidFill>
                  <a:srgbClr val="000000"/>
                </a:solidFill>
                <a:latin typeface="Arial" panose="020B0604020202020204" pitchFamily="34" charset="0"/>
              </a:rPr>
              <a:t> - If he is not registering sounds as loudly, he may have to turn them up to really notice and appreciate them. </a:t>
            </a:r>
            <a:r>
              <a:rPr lang="en-GB" altLang="en-US" sz="1292" dirty="0">
                <a:latin typeface="Arial" panose="020B0604020202020204" pitchFamily="34" charset="0"/>
              </a:rPr>
              <a:t>If he was</a:t>
            </a:r>
            <a:r>
              <a:rPr lang="en-GB" altLang="en-US" sz="1292" dirty="0">
                <a:latin typeface="Arial" panose="020B0604020202020204" pitchFamily="34" charset="0"/>
                <a:sym typeface="Wingdings" panose="05000000000000000000" pitchFamily="2" charset="2"/>
              </a:rPr>
              <a:t> </a:t>
            </a:r>
            <a:r>
              <a:rPr lang="en-GB" altLang="en-US" sz="1292" dirty="0">
                <a:latin typeface="Arial" panose="020B0604020202020204" pitchFamily="34" charset="0"/>
              </a:rPr>
              <a:t>hyper-sensitive</a:t>
            </a:r>
            <a:r>
              <a:rPr lang="en-GB" altLang="en-US" sz="1292" dirty="0">
                <a:solidFill>
                  <a:srgbClr val="000000"/>
                </a:solidFill>
                <a:latin typeface="Arial" panose="020B0604020202020204" pitchFamily="34" charset="0"/>
              </a:rPr>
              <a:t>, he might have to have it lower volume, as it would sound too loud or even painful otherwise. </a:t>
            </a:r>
            <a:endParaRPr lang="en-US" altLang="en-US" sz="1292" dirty="0">
              <a:latin typeface="Arial" panose="020B0604020202020204" pitchFamily="34" charset="0"/>
            </a:endParaRPr>
          </a:p>
        </p:txBody>
      </p:sp>
    </p:spTree>
    <p:extLst>
      <p:ext uri="{BB962C8B-B14F-4D97-AF65-F5344CB8AC3E}">
        <p14:creationId xmlns:p14="http://schemas.microsoft.com/office/powerpoint/2010/main" val="212756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Learning Outcomes</a:t>
            </a:r>
            <a:endParaRPr lang="en-GB" dirty="0"/>
          </a:p>
        </p:txBody>
      </p:sp>
      <p:sp>
        <p:nvSpPr>
          <p:cNvPr id="4" name="Text Placeholder 3"/>
          <p:cNvSpPr>
            <a:spLocks noGrp="1"/>
          </p:cNvSpPr>
          <p:nvPr>
            <p:ph type="body" sz="quarter" idx="16"/>
          </p:nvPr>
        </p:nvSpPr>
        <p:spPr/>
        <p:txBody>
          <a:bodyPr/>
          <a:lstStyle/>
          <a:p>
            <a:r>
              <a:rPr lang="en-GB" dirty="0" smtClean="0"/>
              <a:t>Autism Awareness</a:t>
            </a:r>
            <a:endParaRPr lang="en-GB" dirty="0"/>
          </a:p>
        </p:txBody>
      </p:sp>
      <p:sp>
        <p:nvSpPr>
          <p:cNvPr id="5" name="Text Placeholder 4"/>
          <p:cNvSpPr>
            <a:spLocks noGrp="1"/>
          </p:cNvSpPr>
          <p:nvPr>
            <p:ph type="body" sz="quarter" idx="10"/>
          </p:nvPr>
        </p:nvSpPr>
        <p:spPr>
          <a:xfrm>
            <a:off x="517396" y="1340767"/>
            <a:ext cx="4054604" cy="4285789"/>
          </a:xfrm>
        </p:spPr>
        <p:txBody>
          <a:bodyPr/>
          <a:lstStyle/>
          <a:p>
            <a:r>
              <a:rPr lang="en-GB" dirty="0"/>
              <a:t>The course aims: To cover the ‘basic awareness’ level of skills and knowledge as described in the Autism Skills and Knowledge list produced by Skills for Health, Skills for Care.</a:t>
            </a:r>
          </a:p>
          <a:p>
            <a:r>
              <a:rPr lang="en-US" dirty="0" smtClean="0"/>
              <a:t>These are to:</a:t>
            </a:r>
          </a:p>
          <a:p>
            <a:pPr marL="285750" indent="-285750">
              <a:buFont typeface="Arial" pitchFamily="34" charset="0"/>
              <a:buChar char="•"/>
            </a:pPr>
            <a:r>
              <a:rPr lang="en-US" dirty="0" smtClean="0"/>
              <a:t>Understand </a:t>
            </a:r>
            <a:r>
              <a:rPr lang="en-US" dirty="0"/>
              <a:t>what autism is and how it might affect the individual’s social interaction, communication and imagination </a:t>
            </a:r>
            <a:endParaRPr lang="en-GB" dirty="0"/>
          </a:p>
          <a:p>
            <a:pPr marL="285750" indent="-285750">
              <a:buFont typeface="Arial" pitchFamily="34" charset="0"/>
              <a:buChar char="•"/>
            </a:pPr>
            <a:r>
              <a:rPr lang="en-US" dirty="0"/>
              <a:t>Understand how having autism can impact on mental health </a:t>
            </a:r>
            <a:endParaRPr lang="en-GB" dirty="0"/>
          </a:p>
          <a:p>
            <a:pPr marL="285750" indent="-285750">
              <a:buFont typeface="Arial" pitchFamily="34" charset="0"/>
              <a:buChar char="•"/>
            </a:pPr>
            <a:r>
              <a:rPr lang="en-US" dirty="0"/>
              <a:t>Be able to identify adults who may be on the autism spectrum</a:t>
            </a:r>
            <a:endParaRPr lang="en-GB" dirty="0"/>
          </a:p>
          <a:p>
            <a:pPr marL="285750" indent="-285750">
              <a:buFont typeface="Arial" pitchFamily="34" charset="0"/>
              <a:buChar char="•"/>
            </a:pPr>
            <a:r>
              <a:rPr lang="en-GB" dirty="0"/>
              <a:t>Understand different ways of supporting, interacting and communicating with autistic people</a:t>
            </a:r>
          </a:p>
          <a:p>
            <a:pPr marL="285750" indent="-285750">
              <a:buFont typeface="Arial" pitchFamily="34" charset="0"/>
              <a:buChar char="•"/>
            </a:pPr>
            <a:r>
              <a:rPr lang="en-GB" dirty="0"/>
              <a:t>Reflect on your own working practices and the client population you support. </a:t>
            </a:r>
          </a:p>
        </p:txBody>
      </p:sp>
      <p:pic>
        <p:nvPicPr>
          <p:cNvPr id="6" name="Picture 2" descr="A silhouette of a person with the letters A-U-T-I-S-M coming out of the head. EPS 10. File contains transparencies and a gradient mesh. - stock vec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398" y="2250027"/>
            <a:ext cx="2164374" cy="2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253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5" descr="stock-photo-brain-disease-with-memory-loss-due-to-dementia-and-alzheimer-s-illness-as-a-medical-icon-of-an-14061397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86047">
            <a:off x="6261199" y="1924050"/>
            <a:ext cx="1866900" cy="202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7"/>
          <p:cNvSpPr>
            <a:spLocks noChangeArrowheads="1"/>
          </p:cNvSpPr>
          <p:nvPr/>
        </p:nvSpPr>
        <p:spPr bwMode="auto">
          <a:xfrm>
            <a:off x="510457" y="920238"/>
            <a:ext cx="4418135"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92" b="1" dirty="0">
                <a:solidFill>
                  <a:schemeClr val="bg1"/>
                </a:solidFill>
                <a:latin typeface="Arial" panose="020B0604020202020204" pitchFamily="34" charset="0"/>
              </a:rPr>
              <a:t>Autism and Mental Health</a:t>
            </a:r>
            <a:endParaRPr lang="en-GB" altLang="en-US" sz="1292" b="1" dirty="0">
              <a:latin typeface="Arial" panose="020B0604020202020204" pitchFamily="34" charset="0"/>
            </a:endParaRPr>
          </a:p>
        </p:txBody>
      </p:sp>
      <p:sp>
        <p:nvSpPr>
          <p:cNvPr id="10" name="Text Placeholder 9"/>
          <p:cNvSpPr>
            <a:spLocks noGrp="1"/>
          </p:cNvSpPr>
          <p:nvPr>
            <p:ph type="body" sz="quarter" idx="10"/>
          </p:nvPr>
        </p:nvSpPr>
        <p:spPr>
          <a:xfrm>
            <a:off x="350960" y="1262208"/>
            <a:ext cx="5355359" cy="4498512"/>
          </a:xfrm>
        </p:spPr>
        <p:txBody>
          <a:bodyPr/>
          <a:lstStyle/>
          <a:p>
            <a:pPr>
              <a:lnSpc>
                <a:spcPct val="80000"/>
              </a:lnSpc>
              <a:buFont typeface="Arial" charset="0"/>
              <a:buNone/>
              <a:defRPr/>
            </a:pPr>
            <a:r>
              <a:rPr lang="en-GB" altLang="en-US" dirty="0">
                <a:latin typeface="Arial" charset="0"/>
              </a:rPr>
              <a:t>Adults on the autism spectrum appear to have </a:t>
            </a:r>
            <a:r>
              <a:rPr lang="en-GB" altLang="en-US" dirty="0" smtClean="0">
                <a:latin typeface="Arial" charset="0"/>
              </a:rPr>
              <a:t>increased  </a:t>
            </a:r>
            <a:r>
              <a:rPr lang="en-GB" altLang="en-US" dirty="0">
                <a:latin typeface="Arial" charset="0"/>
              </a:rPr>
              <a:t>vulnerability to mental health difficulties (Ghaziuddin, 2005). Difficulties with communication and social interaction can result in increased stress and development of mental health problems. Often adults with autism have fewer social ‘buffers’ to help them to manage life stressors (Groden, 2006)</a:t>
            </a:r>
          </a:p>
          <a:p>
            <a:pPr>
              <a:lnSpc>
                <a:spcPct val="80000"/>
              </a:lnSpc>
              <a:buFont typeface="Arial" charset="0"/>
              <a:buNone/>
              <a:defRPr/>
            </a:pPr>
            <a:r>
              <a:rPr lang="en-GB" altLang="en-US" dirty="0">
                <a:latin typeface="Arial" charset="0"/>
              </a:rPr>
              <a:t>Due to difficulties with communication, </a:t>
            </a:r>
            <a:r>
              <a:rPr lang="en-GB" altLang="en-US" dirty="0">
                <a:latin typeface="Arial" charset="0"/>
                <a:sym typeface="Wingdings" panose="05000000000000000000" pitchFamily="2" charset="2"/>
              </a:rPr>
              <a:t>autistic people  </a:t>
            </a:r>
            <a:r>
              <a:rPr lang="en-GB" altLang="en-US" dirty="0">
                <a:latin typeface="Arial" charset="0"/>
              </a:rPr>
              <a:t>often find it difficult</a:t>
            </a:r>
            <a:r>
              <a:rPr altLang="en-US" dirty="0">
                <a:latin typeface="Arial" charset="0"/>
              </a:rPr>
              <a:t> not only to identify their distress, but to communicate it to others</a:t>
            </a:r>
            <a:r>
              <a:rPr lang="en-GB" altLang="en-US" dirty="0">
                <a:latin typeface="Arial" charset="0"/>
              </a:rPr>
              <a:t> (Howlin, 2004). Presentation of mental health difficulties may be different for adults with autism compared to others in the general population. </a:t>
            </a:r>
          </a:p>
          <a:p>
            <a:pPr>
              <a:lnSpc>
                <a:spcPct val="80000"/>
              </a:lnSpc>
              <a:buFont typeface="Arial" charset="0"/>
              <a:buNone/>
              <a:defRPr/>
            </a:pPr>
            <a:r>
              <a:rPr altLang="en-US" dirty="0">
                <a:latin typeface="Arial" charset="0"/>
              </a:rPr>
              <a:t>Common signs to look out for </a:t>
            </a:r>
            <a:r>
              <a:rPr altLang="en-US" dirty="0" smtClean="0">
                <a:latin typeface="Arial" charset="0"/>
              </a:rPr>
              <a:t>include:</a:t>
            </a:r>
            <a:endParaRPr altLang="en-US" dirty="0">
              <a:latin typeface="Arial" charset="0"/>
            </a:endParaRPr>
          </a:p>
          <a:p>
            <a:pPr marL="285750" indent="-285750">
              <a:lnSpc>
                <a:spcPct val="80000"/>
              </a:lnSpc>
              <a:buFont typeface="Arial" panose="020B0604020202020204" pitchFamily="34" charset="0"/>
              <a:buChar char="•"/>
              <a:defRPr/>
            </a:pPr>
            <a:r>
              <a:rPr altLang="en-US" dirty="0">
                <a:latin typeface="Arial" charset="0"/>
              </a:rPr>
              <a:t>Increased </a:t>
            </a:r>
            <a:r>
              <a:rPr lang="en-GB" altLang="en-US" dirty="0">
                <a:latin typeface="Arial" charset="0"/>
              </a:rPr>
              <a:t>social withdrawal </a:t>
            </a:r>
          </a:p>
          <a:p>
            <a:pPr marL="285750" indent="-285750">
              <a:lnSpc>
                <a:spcPct val="80000"/>
              </a:lnSpc>
              <a:buFont typeface="Arial" panose="020B0604020202020204" pitchFamily="34" charset="0"/>
              <a:buChar char="•"/>
              <a:defRPr/>
            </a:pPr>
            <a:r>
              <a:rPr lang="en-GB" altLang="en-US" dirty="0">
                <a:latin typeface="Arial" charset="0"/>
              </a:rPr>
              <a:t>Increased </a:t>
            </a:r>
            <a:r>
              <a:rPr lang="en-GB" altLang="en-US" dirty="0" smtClean="0">
                <a:latin typeface="Arial" charset="0"/>
              </a:rPr>
              <a:t>obsessionality</a:t>
            </a:r>
            <a:endParaRPr lang="en-GB" altLang="en-US" dirty="0">
              <a:latin typeface="Arial" charset="0"/>
            </a:endParaRPr>
          </a:p>
          <a:p>
            <a:pPr marL="285750" indent="-285750">
              <a:lnSpc>
                <a:spcPct val="80000"/>
              </a:lnSpc>
              <a:buFont typeface="Arial" panose="020B0604020202020204" pitchFamily="34" charset="0"/>
              <a:buChar char="•"/>
              <a:defRPr/>
            </a:pPr>
            <a:r>
              <a:rPr lang="en-GB" altLang="en-US" dirty="0">
                <a:latin typeface="Arial" charset="0"/>
              </a:rPr>
              <a:t>Increased perseveration (talking on and on about the same subject, repeating questions)</a:t>
            </a:r>
          </a:p>
          <a:p>
            <a:pPr marL="285750" indent="-285750">
              <a:lnSpc>
                <a:spcPct val="80000"/>
              </a:lnSpc>
              <a:buFont typeface="Arial" panose="020B0604020202020204" pitchFamily="34" charset="0"/>
              <a:buChar char="•"/>
              <a:defRPr/>
            </a:pPr>
            <a:r>
              <a:rPr lang="en-GB" altLang="en-US" dirty="0">
                <a:latin typeface="Arial" charset="0"/>
              </a:rPr>
              <a:t>Changes in social behaviour (such as placing increasing demands on services: police, A&amp;E, GP surgeries, </a:t>
            </a:r>
            <a:r>
              <a:rPr lang="en-GB" altLang="en-US" dirty="0" smtClean="0">
                <a:latin typeface="Arial" charset="0"/>
              </a:rPr>
              <a:t>walk-in </a:t>
            </a:r>
            <a:r>
              <a:rPr lang="en-GB" altLang="en-US" dirty="0">
                <a:latin typeface="Arial" charset="0"/>
              </a:rPr>
              <a:t>clinics, social care offices, helplines </a:t>
            </a:r>
            <a:r>
              <a:rPr lang="en-GB" altLang="en-US" dirty="0" smtClean="0">
                <a:latin typeface="Arial" charset="0"/>
              </a:rPr>
              <a:t>etc.)</a:t>
            </a:r>
            <a:endParaRPr lang="en-GB" altLang="en-US" dirty="0">
              <a:latin typeface="Arial" charset="0"/>
            </a:endParaRPr>
          </a:p>
          <a:p>
            <a:pPr marL="285750" indent="-285750">
              <a:lnSpc>
                <a:spcPct val="80000"/>
              </a:lnSpc>
              <a:buFont typeface="Arial" panose="020B0604020202020204" pitchFamily="34" charset="0"/>
              <a:buChar char="•"/>
              <a:defRPr/>
            </a:pPr>
            <a:r>
              <a:rPr lang="en-GB" altLang="en-US" dirty="0">
                <a:latin typeface="Arial" charset="0"/>
              </a:rPr>
              <a:t>Increased self harm and suicidal ideation / catastrophic thinking. </a:t>
            </a:r>
          </a:p>
          <a:p>
            <a:pPr>
              <a:buFont typeface="Arial" charset="0"/>
              <a:buNone/>
              <a:defRPr/>
            </a:pPr>
            <a:endParaRPr lang="en-GB" dirty="0"/>
          </a:p>
        </p:txBody>
      </p:sp>
      <p:sp>
        <p:nvSpPr>
          <p:cNvPr id="53254"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821494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922477" y="1853712"/>
            <a:ext cx="1595804" cy="731226"/>
          </a:xfrm>
          <a:prstGeom prst="roundRect">
            <a:avLst>
              <a:gd name="adj" fmla="val 5038"/>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Substance Misuse</a:t>
            </a:r>
          </a:p>
        </p:txBody>
      </p:sp>
      <p:sp>
        <p:nvSpPr>
          <p:cNvPr id="18" name="Rounded Rectangle 17"/>
          <p:cNvSpPr/>
          <p:nvPr/>
        </p:nvSpPr>
        <p:spPr>
          <a:xfrm>
            <a:off x="379535" y="1861039"/>
            <a:ext cx="1594338" cy="731227"/>
          </a:xfrm>
          <a:prstGeom prst="roundRect">
            <a:avLst>
              <a:gd name="adj" fmla="val 5038"/>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Depression</a:t>
            </a:r>
          </a:p>
        </p:txBody>
      </p:sp>
      <p:sp>
        <p:nvSpPr>
          <p:cNvPr id="10" name="Rounded Rectangle 9"/>
          <p:cNvSpPr/>
          <p:nvPr/>
        </p:nvSpPr>
        <p:spPr>
          <a:xfrm>
            <a:off x="2020767" y="1856643"/>
            <a:ext cx="1595803" cy="731226"/>
          </a:xfrm>
          <a:prstGeom prst="roundRect">
            <a:avLst>
              <a:gd name="adj" fmla="val 5038"/>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Anxiety</a:t>
            </a:r>
          </a:p>
        </p:txBody>
      </p:sp>
      <p:sp>
        <p:nvSpPr>
          <p:cNvPr id="54277" name="Text Placeholder 1"/>
          <p:cNvSpPr>
            <a:spLocks noGrp="1"/>
          </p:cNvSpPr>
          <p:nvPr>
            <p:ph type="body" sz="quarter" idx="14"/>
          </p:nvPr>
        </p:nvSpPr>
        <p:spPr>
          <a:xfrm>
            <a:off x="379535" y="887633"/>
            <a:ext cx="4139711" cy="266700"/>
          </a:xfrm>
        </p:spPr>
        <p:txBody>
          <a:bodyPr/>
          <a:lstStyle/>
          <a:p>
            <a:pPr eaLnBrk="1" hangingPunct="1"/>
            <a:r>
              <a:rPr lang="en-GB" altLang="en-US" dirty="0">
                <a:solidFill>
                  <a:schemeClr val="bg1"/>
                </a:solidFill>
                <a:latin typeface="Arial" panose="020B0604020202020204" pitchFamily="34" charset="0"/>
                <a:cs typeface="Arial" panose="020B0604020202020204" pitchFamily="34" charset="0"/>
              </a:rPr>
              <a:t>Common Mental Health conditions</a:t>
            </a:r>
            <a:endParaRPr lang="en-GB" altLang="en-US" i="1" dirty="0">
              <a:latin typeface="Arial Bold" panose="020B0704020202020204" pitchFamily="34" charset="0"/>
              <a:cs typeface="Arial" panose="020B0604020202020204" pitchFamily="34" charset="0"/>
            </a:endParaRPr>
          </a:p>
        </p:txBody>
      </p:sp>
      <p:sp>
        <p:nvSpPr>
          <p:cNvPr id="11" name="Rounded Rectangle 10"/>
          <p:cNvSpPr/>
          <p:nvPr/>
        </p:nvSpPr>
        <p:spPr>
          <a:xfrm>
            <a:off x="3644413" y="1856643"/>
            <a:ext cx="1595803" cy="731226"/>
          </a:xfrm>
          <a:prstGeom prst="roundRect">
            <a:avLst>
              <a:gd name="adj" fmla="val 5038"/>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Sleep Difficulties </a:t>
            </a:r>
          </a:p>
        </p:txBody>
      </p:sp>
      <p:sp>
        <p:nvSpPr>
          <p:cNvPr id="12" name="Rounded Rectangle 11"/>
          <p:cNvSpPr/>
          <p:nvPr/>
        </p:nvSpPr>
        <p:spPr>
          <a:xfrm>
            <a:off x="5279782" y="1861039"/>
            <a:ext cx="1595803" cy="731227"/>
          </a:xfrm>
          <a:prstGeom prst="roundRect">
            <a:avLst>
              <a:gd name="adj" fmla="val 5038"/>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Eating Disorders </a:t>
            </a:r>
          </a:p>
        </p:txBody>
      </p:sp>
      <p:sp>
        <p:nvSpPr>
          <p:cNvPr id="8" name="Rounded Rectangle 7"/>
          <p:cNvSpPr/>
          <p:nvPr/>
        </p:nvSpPr>
        <p:spPr>
          <a:xfrm>
            <a:off x="379536" y="2498778"/>
            <a:ext cx="8138746" cy="3256085"/>
          </a:xfrm>
          <a:prstGeom prst="roundRect">
            <a:avLst>
              <a:gd name="adj" fmla="val 5038"/>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tx1"/>
              </a:solidFill>
              <a:latin typeface="Arial" charset="0"/>
            </a:endParaRPr>
          </a:p>
          <a:p>
            <a:pPr marL="0" lvl="1">
              <a:defRPr/>
            </a:pPr>
            <a:endParaRPr lang="en-GB" altLang="en-US" sz="1292" b="1" dirty="0">
              <a:solidFill>
                <a:schemeClr val="accent3">
                  <a:lumMod val="75000"/>
                </a:schemeClr>
              </a:solidFill>
              <a:latin typeface="Arial" charset="0"/>
            </a:endParaRPr>
          </a:p>
          <a:p>
            <a:pPr marL="0" lvl="1">
              <a:defRPr/>
            </a:pPr>
            <a:endParaRPr lang="en-GB" altLang="en-US" sz="1292" b="1" dirty="0">
              <a:solidFill>
                <a:schemeClr val="accent3">
                  <a:lumMod val="75000"/>
                </a:schemeClr>
              </a:solidFill>
              <a:latin typeface="Arial" charset="0"/>
            </a:endParaRPr>
          </a:p>
          <a:p>
            <a:pPr marL="0" lvl="1">
              <a:defRPr/>
            </a:pPr>
            <a:endParaRPr lang="en-GB" altLang="en-US" sz="1292" b="1" dirty="0">
              <a:solidFill>
                <a:schemeClr val="tx1"/>
              </a:solidFill>
            </a:endParaRPr>
          </a:p>
        </p:txBody>
      </p:sp>
      <p:sp>
        <p:nvSpPr>
          <p:cNvPr id="54281"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
        <p:nvSpPr>
          <p:cNvPr id="54282" name="TextBox 1"/>
          <p:cNvSpPr txBox="1">
            <a:spLocks noChangeArrowheads="1"/>
          </p:cNvSpPr>
          <p:nvPr/>
        </p:nvSpPr>
        <p:spPr bwMode="auto">
          <a:xfrm>
            <a:off x="829797" y="2801453"/>
            <a:ext cx="3001423" cy="273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92" dirty="0">
                <a:latin typeface="Arial" panose="020B0604020202020204" pitchFamily="34" charset="0"/>
              </a:rPr>
              <a:t>Adults on the autism spectrum can experience all kinds of mental health difficulties. They can be most vulnerable to anxiety and depression in particular, and it is important to be aware of changes in presentation which may indicate these. It is also important to be aware of sleep difficulties in autism, and vulnerability to conditions such as substance misuse and eating disorders (which may be related to undiagnosed autism). </a:t>
            </a:r>
          </a:p>
        </p:txBody>
      </p:sp>
      <p:pic>
        <p:nvPicPr>
          <p:cNvPr id="54283" name="Picture 5" descr="stock-photo-brain-disease-with-memory-loss-due-to-dementia-and-alzheimer-s-illness-as-a-medical-icon-of-an-14061397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86047">
            <a:off x="5466618" y="2847759"/>
            <a:ext cx="2140926" cy="23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745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922477" y="1853712"/>
            <a:ext cx="1595804"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Substance Misuse</a:t>
            </a:r>
          </a:p>
        </p:txBody>
      </p:sp>
      <p:sp>
        <p:nvSpPr>
          <p:cNvPr id="18" name="Rounded Rectangle 17"/>
          <p:cNvSpPr/>
          <p:nvPr/>
        </p:nvSpPr>
        <p:spPr>
          <a:xfrm>
            <a:off x="379535" y="1861039"/>
            <a:ext cx="1594338" cy="731227"/>
          </a:xfrm>
          <a:prstGeom prst="roundRect">
            <a:avLst>
              <a:gd name="adj" fmla="val 50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Depression</a:t>
            </a:r>
          </a:p>
        </p:txBody>
      </p:sp>
      <p:sp>
        <p:nvSpPr>
          <p:cNvPr id="10" name="Rounded Rectangle 9"/>
          <p:cNvSpPr/>
          <p:nvPr/>
        </p:nvSpPr>
        <p:spPr>
          <a:xfrm>
            <a:off x="2020767" y="1856643"/>
            <a:ext cx="1595803"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Anxiety</a:t>
            </a:r>
          </a:p>
        </p:txBody>
      </p:sp>
      <p:sp>
        <p:nvSpPr>
          <p:cNvPr id="55301" name="Text Placeholder 1"/>
          <p:cNvSpPr>
            <a:spLocks noGrp="1"/>
          </p:cNvSpPr>
          <p:nvPr>
            <p:ph type="body" sz="quarter" idx="14"/>
          </p:nvPr>
        </p:nvSpPr>
        <p:spPr>
          <a:xfrm>
            <a:off x="517282" y="902678"/>
            <a:ext cx="4139712" cy="266700"/>
          </a:xfrm>
        </p:spPr>
        <p:txBody>
          <a:bodyPr/>
          <a:lstStyle/>
          <a:p>
            <a:pPr eaLnBrk="1" hangingPunct="1"/>
            <a:r>
              <a:rPr lang="en-GB" altLang="en-US">
                <a:solidFill>
                  <a:schemeClr val="bg1"/>
                </a:solidFill>
                <a:latin typeface="Arial" panose="020B0604020202020204" pitchFamily="34" charset="0"/>
                <a:cs typeface="Arial" panose="020B0604020202020204" pitchFamily="34" charset="0"/>
              </a:rPr>
              <a:t>Common Mental Health conditions</a:t>
            </a:r>
            <a:endParaRPr lang="en-GB" altLang="en-US" i="1">
              <a:latin typeface="Arial Bold" panose="020B0704020202020204" pitchFamily="34" charset="0"/>
              <a:cs typeface="Arial" panose="020B0604020202020204" pitchFamily="34" charset="0"/>
            </a:endParaRPr>
          </a:p>
        </p:txBody>
      </p:sp>
      <p:sp>
        <p:nvSpPr>
          <p:cNvPr id="11" name="Rounded Rectangle 10"/>
          <p:cNvSpPr/>
          <p:nvPr/>
        </p:nvSpPr>
        <p:spPr>
          <a:xfrm>
            <a:off x="3644413" y="1856643"/>
            <a:ext cx="1595803"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Sleep Difficulties </a:t>
            </a:r>
          </a:p>
        </p:txBody>
      </p:sp>
      <p:sp>
        <p:nvSpPr>
          <p:cNvPr id="12" name="Rounded Rectangle 11"/>
          <p:cNvSpPr/>
          <p:nvPr/>
        </p:nvSpPr>
        <p:spPr>
          <a:xfrm>
            <a:off x="5279782" y="1861039"/>
            <a:ext cx="1595803" cy="731227"/>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Eating Disorders </a:t>
            </a:r>
          </a:p>
        </p:txBody>
      </p:sp>
      <p:sp>
        <p:nvSpPr>
          <p:cNvPr id="8" name="Rounded Rectangle 7"/>
          <p:cNvSpPr/>
          <p:nvPr/>
        </p:nvSpPr>
        <p:spPr>
          <a:xfrm>
            <a:off x="317989" y="2521928"/>
            <a:ext cx="8508023" cy="3256085"/>
          </a:xfrm>
          <a:prstGeom prst="roundRect">
            <a:avLst>
              <a:gd name="adj" fmla="val 5038"/>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spcBef>
                <a:spcPts val="0"/>
              </a:spcBef>
              <a:defRPr/>
            </a:pPr>
            <a:r>
              <a:rPr lang="en-GB" altLang="en-US" sz="1292" dirty="0">
                <a:solidFill>
                  <a:schemeClr val="tx1"/>
                </a:solidFill>
                <a:latin typeface="Arial" panose="020B0604020202020204" pitchFamily="34" charset="0"/>
                <a:cs typeface="Arial" panose="020B0604020202020204" pitchFamily="34" charset="0"/>
              </a:rPr>
              <a:t>Depression is the most common co-occurring mental health condition for adults on the autism spectrum. This can be related to awareness of being different from other people, difficulties developing and maintaining social and intimate relationships, due to a history of harassment or bullying.</a:t>
            </a:r>
          </a:p>
          <a:p>
            <a:pPr marL="0" lvl="1">
              <a:spcBef>
                <a:spcPts val="0"/>
              </a:spcBef>
              <a:defRPr/>
            </a:pPr>
            <a:endParaRPr lang="en-GB" altLang="en-US" sz="1292" dirty="0">
              <a:solidFill>
                <a:schemeClr val="tx1"/>
              </a:solidFill>
              <a:latin typeface="Arial" panose="020B0604020202020204" pitchFamily="34" charset="0"/>
              <a:cs typeface="Arial" panose="020B0604020202020204" pitchFamily="34" charset="0"/>
            </a:endParaRPr>
          </a:p>
          <a:p>
            <a:pPr marL="0" lvl="1">
              <a:spcBef>
                <a:spcPts val="0"/>
              </a:spcBef>
              <a:defRPr/>
            </a:pPr>
            <a:r>
              <a:rPr lang="en-GB" altLang="en-US" sz="1292" dirty="0">
                <a:solidFill>
                  <a:schemeClr val="tx1"/>
                </a:solidFill>
                <a:latin typeface="Arial" panose="020B0604020202020204" pitchFamily="34" charset="0"/>
                <a:cs typeface="Arial" panose="020B0604020202020204" pitchFamily="34" charset="0"/>
              </a:rPr>
              <a:t>Other causes can include under stimulation, lack of opportunity to engage in activities of interest, social isolation, lack of routine and predictability in life.  </a:t>
            </a:r>
          </a:p>
          <a:p>
            <a:pPr marL="0" lvl="1">
              <a:spcBef>
                <a:spcPts val="0"/>
              </a:spcBef>
              <a:defRPr/>
            </a:pPr>
            <a:endParaRPr lang="en-GB" altLang="en-US" sz="1292" dirty="0">
              <a:solidFill>
                <a:schemeClr val="tx1"/>
              </a:solidFill>
              <a:latin typeface="Arial" panose="020B0604020202020204" pitchFamily="34" charset="0"/>
              <a:cs typeface="Arial" panose="020B0604020202020204" pitchFamily="34" charset="0"/>
            </a:endParaRPr>
          </a:p>
          <a:p>
            <a:pPr marL="0" lvl="1">
              <a:spcBef>
                <a:spcPts val="0"/>
              </a:spcBef>
              <a:defRPr/>
            </a:pPr>
            <a:r>
              <a:rPr lang="en-GB" altLang="en-US" sz="1292" dirty="0">
                <a:solidFill>
                  <a:schemeClr val="tx1"/>
                </a:solidFill>
                <a:latin typeface="Arial" panose="020B0604020202020204" pitchFamily="34" charset="0"/>
                <a:cs typeface="Arial" panose="020B0604020202020204" pitchFamily="34" charset="0"/>
              </a:rPr>
              <a:t>The presentation of depression in a</a:t>
            </a:r>
            <a:r>
              <a:rPr lang="en-US" altLang="en-US" sz="1292" dirty="0">
                <a:solidFill>
                  <a:schemeClr val="tx1"/>
                </a:solidFill>
                <a:latin typeface="Arial" panose="020B0604020202020204" pitchFamily="34" charset="0"/>
                <a:cs typeface="Arial" panose="020B0604020202020204" pitchFamily="34" charset="0"/>
              </a:rPr>
              <a:t> person with autism might be quite different to that of other people. </a:t>
            </a:r>
            <a:r>
              <a:rPr lang="en-GB" altLang="en-US" sz="1292" dirty="0">
                <a:solidFill>
                  <a:schemeClr val="tx1"/>
                </a:solidFill>
                <a:latin typeface="Arial" panose="020B0604020202020204" pitchFamily="34" charset="0"/>
                <a:cs typeface="Arial" panose="020B0604020202020204" pitchFamily="34" charset="0"/>
              </a:rPr>
              <a:t>This can make the identification of depression in a </a:t>
            </a:r>
            <a:r>
              <a:rPr lang="en-US" altLang="en-US" sz="1292" dirty="0">
                <a:solidFill>
                  <a:schemeClr val="tx1"/>
                </a:solidFill>
                <a:latin typeface="Arial" panose="020B0604020202020204" pitchFamily="34" charset="0"/>
                <a:cs typeface="Arial" panose="020B0604020202020204" pitchFamily="34" charset="0"/>
              </a:rPr>
              <a:t>person with autism difficult. Often vocal tones can be low and flat typically so it is difficult to detect a change in their speech </a:t>
            </a:r>
            <a:r>
              <a:rPr lang="en-GB" altLang="en-US" sz="1292" dirty="0">
                <a:solidFill>
                  <a:schemeClr val="tx1"/>
                </a:solidFill>
                <a:latin typeface="Arial" panose="020B0604020202020204" pitchFamily="34" charset="0"/>
                <a:cs typeface="Arial" panose="020B0604020202020204" pitchFamily="34" charset="0"/>
              </a:rPr>
              <a:t>(Tantam, 1991)</a:t>
            </a:r>
            <a:r>
              <a:rPr lang="en-US" altLang="en-US" sz="1292" dirty="0">
                <a:solidFill>
                  <a:schemeClr val="tx1"/>
                </a:solidFill>
                <a:latin typeface="Arial" panose="020B0604020202020204" pitchFamily="34" charset="0"/>
                <a:cs typeface="Arial" panose="020B0604020202020204" pitchFamily="34" charset="0"/>
              </a:rPr>
              <a:t>. The person may not usually display a range of facial expressions, so a reduction in these can be difficult to notice. If the individual typically does not interact with other people on a regular basis, social withdrawal can also be difficult to identify.</a:t>
            </a:r>
          </a:p>
          <a:p>
            <a:pPr marL="0" lvl="1">
              <a:spcBef>
                <a:spcPts val="0"/>
              </a:spcBef>
              <a:defRPr/>
            </a:pPr>
            <a:endParaRPr lang="en-US" altLang="en-US" sz="1292" dirty="0">
              <a:solidFill>
                <a:schemeClr val="tx1"/>
              </a:solidFill>
              <a:latin typeface="Arial" panose="020B0604020202020204" pitchFamily="34" charset="0"/>
              <a:cs typeface="Arial" panose="020B0604020202020204" pitchFamily="34" charset="0"/>
            </a:endParaRPr>
          </a:p>
          <a:p>
            <a:pPr marL="0" lvl="1">
              <a:spcBef>
                <a:spcPts val="0"/>
              </a:spcBef>
              <a:defRPr/>
            </a:pPr>
            <a:r>
              <a:rPr lang="en-US" altLang="en-US" sz="1292" dirty="0">
                <a:solidFill>
                  <a:schemeClr val="tx1"/>
                </a:solidFill>
                <a:latin typeface="Arial" panose="020B0604020202020204" pitchFamily="34" charset="0"/>
                <a:cs typeface="Arial" panose="020B0604020202020204" pitchFamily="34" charset="0"/>
              </a:rPr>
              <a:t>It is important to understand what is usual for the person, in order to identify whether there has been a change in their presentation. </a:t>
            </a:r>
          </a:p>
        </p:txBody>
      </p:sp>
      <p:sp>
        <p:nvSpPr>
          <p:cNvPr id="55305"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766985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922477" y="1853712"/>
            <a:ext cx="1595804"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Substance Misuse</a:t>
            </a:r>
          </a:p>
        </p:txBody>
      </p:sp>
      <p:sp>
        <p:nvSpPr>
          <p:cNvPr id="18" name="Rounded Rectangle 17"/>
          <p:cNvSpPr/>
          <p:nvPr/>
        </p:nvSpPr>
        <p:spPr>
          <a:xfrm>
            <a:off x="379535" y="1861039"/>
            <a:ext cx="1594338" cy="731227"/>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Depression</a:t>
            </a:r>
          </a:p>
        </p:txBody>
      </p:sp>
      <p:sp>
        <p:nvSpPr>
          <p:cNvPr id="10" name="Rounded Rectangle 9"/>
          <p:cNvSpPr/>
          <p:nvPr/>
        </p:nvSpPr>
        <p:spPr>
          <a:xfrm>
            <a:off x="2020767" y="1856643"/>
            <a:ext cx="1595803" cy="731226"/>
          </a:xfrm>
          <a:prstGeom prst="roundRect">
            <a:avLst>
              <a:gd name="adj" fmla="val 50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Anxiety</a:t>
            </a:r>
          </a:p>
        </p:txBody>
      </p:sp>
      <p:sp>
        <p:nvSpPr>
          <p:cNvPr id="56325" name="Text Placeholder 1"/>
          <p:cNvSpPr>
            <a:spLocks noGrp="1"/>
          </p:cNvSpPr>
          <p:nvPr>
            <p:ph type="body" sz="quarter" idx="14"/>
          </p:nvPr>
        </p:nvSpPr>
        <p:spPr>
          <a:xfrm>
            <a:off x="517282" y="912838"/>
            <a:ext cx="4139712" cy="266700"/>
          </a:xfrm>
        </p:spPr>
        <p:txBody>
          <a:bodyPr/>
          <a:lstStyle/>
          <a:p>
            <a:pPr eaLnBrk="1" hangingPunct="1"/>
            <a:r>
              <a:rPr lang="en-GB" altLang="en-US" dirty="0">
                <a:solidFill>
                  <a:schemeClr val="bg1"/>
                </a:solidFill>
                <a:latin typeface="Arial" panose="020B0604020202020204" pitchFamily="34" charset="0"/>
                <a:cs typeface="Arial" panose="020B0604020202020204" pitchFamily="34" charset="0"/>
              </a:rPr>
              <a:t>Common Mental Health conditions</a:t>
            </a:r>
            <a:endParaRPr lang="en-GB" altLang="en-US" i="1" dirty="0">
              <a:latin typeface="Arial Bold" panose="020B0704020202020204" pitchFamily="34" charset="0"/>
              <a:cs typeface="Arial" panose="020B0604020202020204" pitchFamily="34" charset="0"/>
            </a:endParaRPr>
          </a:p>
        </p:txBody>
      </p:sp>
      <p:sp>
        <p:nvSpPr>
          <p:cNvPr id="11" name="Rounded Rectangle 10"/>
          <p:cNvSpPr/>
          <p:nvPr/>
        </p:nvSpPr>
        <p:spPr>
          <a:xfrm>
            <a:off x="3644413" y="1856643"/>
            <a:ext cx="1595803"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Sleep Difficulties </a:t>
            </a:r>
          </a:p>
        </p:txBody>
      </p:sp>
      <p:sp>
        <p:nvSpPr>
          <p:cNvPr id="12" name="Rounded Rectangle 11"/>
          <p:cNvSpPr/>
          <p:nvPr/>
        </p:nvSpPr>
        <p:spPr>
          <a:xfrm>
            <a:off x="5279782" y="1861039"/>
            <a:ext cx="1595803" cy="731227"/>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Eating Disorders </a:t>
            </a:r>
          </a:p>
        </p:txBody>
      </p:sp>
      <p:sp>
        <p:nvSpPr>
          <p:cNvPr id="8" name="Rounded Rectangle 7"/>
          <p:cNvSpPr/>
          <p:nvPr/>
        </p:nvSpPr>
        <p:spPr>
          <a:xfrm>
            <a:off x="317989" y="2521928"/>
            <a:ext cx="8508023" cy="3256085"/>
          </a:xfrm>
          <a:prstGeom prst="roundRect">
            <a:avLst>
              <a:gd name="adj" fmla="val 5038"/>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tabLst>
                <a:tab pos="413249" algn="l"/>
              </a:tabLst>
              <a:defRPr/>
            </a:pPr>
            <a:r>
              <a:rPr lang="en-GB" altLang="en-US" sz="1292" dirty="0">
                <a:solidFill>
                  <a:schemeClr val="tx1"/>
                </a:solidFill>
                <a:latin typeface="Arial" charset="0"/>
              </a:rPr>
              <a:t>Many </a:t>
            </a:r>
            <a:r>
              <a:rPr lang="en-GB" altLang="en-US" sz="1292" dirty="0">
                <a:solidFill>
                  <a:schemeClr val="tx1"/>
                </a:solidFill>
                <a:latin typeface="Arial" charset="0"/>
                <a:sym typeface="Wingdings" panose="05000000000000000000" pitchFamily="2" charset="2"/>
              </a:rPr>
              <a:t>autistic people </a:t>
            </a:r>
            <a:r>
              <a:rPr lang="en-GB" altLang="en-US" sz="1292" dirty="0">
                <a:solidFill>
                  <a:schemeClr val="tx1"/>
                </a:solidFill>
                <a:latin typeface="Arial" charset="0"/>
              </a:rPr>
              <a:t>experience high levels of anxiety and stress. Anxiety can be triggered by trying to understand non-autistic social </a:t>
            </a:r>
            <a:r>
              <a:rPr lang="en-GB" altLang="en-US" sz="1292" dirty="0" smtClean="0">
                <a:solidFill>
                  <a:schemeClr val="tx1"/>
                </a:solidFill>
                <a:latin typeface="Arial" charset="0"/>
              </a:rPr>
              <a:t>communication </a:t>
            </a:r>
            <a:r>
              <a:rPr lang="en-GB" altLang="en-US" sz="1292" dirty="0">
                <a:solidFill>
                  <a:schemeClr val="tx1"/>
                </a:solidFill>
                <a:latin typeface="Arial" charset="0"/>
              </a:rPr>
              <a:t>and manage social situations.</a:t>
            </a:r>
          </a:p>
          <a:p>
            <a:pPr marL="0" lvl="1">
              <a:tabLst>
                <a:tab pos="413249" algn="l"/>
              </a:tabLst>
              <a:defRPr/>
            </a:pPr>
            <a:endParaRPr lang="en-GB" altLang="en-US" sz="1292" dirty="0">
              <a:solidFill>
                <a:schemeClr val="tx1"/>
              </a:solidFill>
              <a:latin typeface="Arial" charset="0"/>
            </a:endParaRPr>
          </a:p>
          <a:p>
            <a:pPr marL="0" lvl="1">
              <a:tabLst>
                <a:tab pos="413249" algn="l"/>
              </a:tabLst>
              <a:defRPr/>
            </a:pPr>
            <a:r>
              <a:rPr lang="en-GB" altLang="en-US" sz="1292" dirty="0">
                <a:solidFill>
                  <a:schemeClr val="tx1"/>
                </a:solidFill>
                <a:latin typeface="Arial" charset="0"/>
              </a:rPr>
              <a:t>Anxiety can also be caused by changes in routines, new people, and new situations, or confusing and inconsistent information. If a person is not able to engage in routines, rituals, interests or activities which usually help them to cope, this can also be a source of stress (Ghaziuddin, 2005).</a:t>
            </a:r>
          </a:p>
          <a:p>
            <a:pPr marL="0" lvl="1">
              <a:tabLst>
                <a:tab pos="413249" algn="l"/>
              </a:tabLst>
              <a:defRPr/>
            </a:pPr>
            <a:endParaRPr lang="en-GB" altLang="en-US" sz="1292" dirty="0">
              <a:solidFill>
                <a:schemeClr val="tx1"/>
              </a:solidFill>
              <a:latin typeface="Arial" charset="0"/>
            </a:endParaRPr>
          </a:p>
          <a:p>
            <a:pPr marL="0" lvl="1">
              <a:tabLst>
                <a:tab pos="413249" algn="l"/>
              </a:tabLst>
              <a:defRPr/>
            </a:pPr>
            <a:r>
              <a:rPr lang="en-GB" altLang="en-US" sz="1292" dirty="0">
                <a:solidFill>
                  <a:schemeClr val="tx1"/>
                </a:solidFill>
                <a:latin typeface="Arial" charset="0"/>
              </a:rPr>
              <a:t>It is important to recognise </a:t>
            </a:r>
            <a:r>
              <a:rPr lang="en-GB" altLang="en-US" sz="1292" dirty="0" smtClean="0">
                <a:solidFill>
                  <a:schemeClr val="tx1"/>
                </a:solidFill>
                <a:latin typeface="Arial" charset="0"/>
              </a:rPr>
              <a:t>any strategies </a:t>
            </a:r>
            <a:r>
              <a:rPr lang="en-GB" altLang="en-US" sz="1292" dirty="0">
                <a:solidFill>
                  <a:schemeClr val="tx1"/>
                </a:solidFill>
                <a:latin typeface="Arial" charset="0"/>
              </a:rPr>
              <a:t>the </a:t>
            </a:r>
            <a:r>
              <a:rPr lang="en-GB" altLang="en-US" sz="1292" dirty="0">
                <a:solidFill>
                  <a:schemeClr val="tx1"/>
                </a:solidFill>
                <a:latin typeface="Arial" charset="0"/>
                <a:sym typeface="Wingdings" panose="05000000000000000000" pitchFamily="2" charset="2"/>
              </a:rPr>
              <a:t>autistic person </a:t>
            </a:r>
            <a:r>
              <a:rPr lang="en-GB" altLang="en-US" sz="1292" dirty="0" smtClean="0">
                <a:solidFill>
                  <a:schemeClr val="tx1"/>
                </a:solidFill>
                <a:latin typeface="Arial" charset="0"/>
                <a:sym typeface="Wingdings" panose="05000000000000000000" pitchFamily="2" charset="2"/>
              </a:rPr>
              <a:t>may have </a:t>
            </a:r>
            <a:r>
              <a:rPr lang="en-GB" altLang="en-US" sz="1292" dirty="0" smtClean="0">
                <a:solidFill>
                  <a:schemeClr val="tx1"/>
                </a:solidFill>
                <a:latin typeface="Arial" charset="0"/>
              </a:rPr>
              <a:t>to </a:t>
            </a:r>
            <a:r>
              <a:rPr lang="en-GB" altLang="en-US" sz="1292" dirty="0">
                <a:solidFill>
                  <a:schemeClr val="tx1"/>
                </a:solidFill>
                <a:latin typeface="Arial" charset="0"/>
              </a:rPr>
              <a:t>manage their stress and </a:t>
            </a:r>
            <a:r>
              <a:rPr lang="en-GB" altLang="en-US" sz="1292" dirty="0" smtClean="0">
                <a:solidFill>
                  <a:schemeClr val="tx1"/>
                </a:solidFill>
                <a:latin typeface="Arial" charset="0"/>
              </a:rPr>
              <a:t>anxiety, </a:t>
            </a:r>
            <a:r>
              <a:rPr lang="en-GB" altLang="en-US" sz="1292" dirty="0">
                <a:solidFill>
                  <a:schemeClr val="tx1"/>
                </a:solidFill>
                <a:latin typeface="Arial" charset="0"/>
              </a:rPr>
              <a:t>such as their routines and activities. However, this does not mean that routines need to remain the same at all costs. In the world we live in change is inevitable. </a:t>
            </a:r>
            <a:r>
              <a:rPr lang="en-GB" altLang="en-US" sz="1292" dirty="0" smtClean="0">
                <a:solidFill>
                  <a:schemeClr val="tx1"/>
                </a:solidFill>
                <a:latin typeface="Arial" charset="0"/>
              </a:rPr>
              <a:t>However, </a:t>
            </a:r>
            <a:r>
              <a:rPr lang="en-GB" altLang="en-US" sz="1292" dirty="0">
                <a:solidFill>
                  <a:schemeClr val="tx1"/>
                </a:solidFill>
                <a:latin typeface="Arial" charset="0"/>
              </a:rPr>
              <a:t>adjustments often need to be made to accommodate the person enough to reduce their anxiety to a manageable level.</a:t>
            </a:r>
          </a:p>
          <a:p>
            <a:pPr marL="0" lvl="1">
              <a:tabLst>
                <a:tab pos="413249" algn="l"/>
              </a:tabLst>
              <a:defRPr/>
            </a:pPr>
            <a:endParaRPr lang="en-GB" altLang="en-US" sz="1292" dirty="0">
              <a:solidFill>
                <a:schemeClr val="tx1"/>
              </a:solidFill>
              <a:latin typeface="Arial" charset="0"/>
            </a:endParaRPr>
          </a:p>
          <a:p>
            <a:pPr marL="0" lvl="1">
              <a:tabLst>
                <a:tab pos="413249" algn="l"/>
              </a:tabLst>
              <a:defRPr/>
            </a:pPr>
            <a:r>
              <a:rPr lang="en-GB" altLang="en-US" sz="1292" dirty="0">
                <a:solidFill>
                  <a:schemeClr val="tx1"/>
                </a:solidFill>
                <a:latin typeface="Arial" charset="0"/>
              </a:rPr>
              <a:t>It is important to try to help the person develop the skills to cope with change. </a:t>
            </a:r>
          </a:p>
        </p:txBody>
      </p:sp>
      <p:sp>
        <p:nvSpPr>
          <p:cNvPr id="56329"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110719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922477" y="1853712"/>
            <a:ext cx="1595804"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Substance Misuse</a:t>
            </a:r>
          </a:p>
        </p:txBody>
      </p:sp>
      <p:sp>
        <p:nvSpPr>
          <p:cNvPr id="18" name="Rounded Rectangle 17"/>
          <p:cNvSpPr/>
          <p:nvPr/>
        </p:nvSpPr>
        <p:spPr>
          <a:xfrm>
            <a:off x="379535" y="1861039"/>
            <a:ext cx="1594338" cy="731227"/>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Depression</a:t>
            </a:r>
          </a:p>
        </p:txBody>
      </p:sp>
      <p:sp>
        <p:nvSpPr>
          <p:cNvPr id="10" name="Rounded Rectangle 9"/>
          <p:cNvSpPr/>
          <p:nvPr/>
        </p:nvSpPr>
        <p:spPr>
          <a:xfrm>
            <a:off x="2020767" y="1856643"/>
            <a:ext cx="1595803"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Anxiety</a:t>
            </a:r>
          </a:p>
        </p:txBody>
      </p:sp>
      <p:sp>
        <p:nvSpPr>
          <p:cNvPr id="57349" name="Text Placeholder 1"/>
          <p:cNvSpPr>
            <a:spLocks noGrp="1"/>
          </p:cNvSpPr>
          <p:nvPr>
            <p:ph type="body" sz="quarter" idx="14"/>
          </p:nvPr>
        </p:nvSpPr>
        <p:spPr>
          <a:xfrm>
            <a:off x="517282" y="902678"/>
            <a:ext cx="4139712" cy="266700"/>
          </a:xfrm>
        </p:spPr>
        <p:txBody>
          <a:bodyPr/>
          <a:lstStyle/>
          <a:p>
            <a:pPr eaLnBrk="1" hangingPunct="1"/>
            <a:r>
              <a:rPr lang="en-GB" altLang="en-US">
                <a:solidFill>
                  <a:schemeClr val="bg1"/>
                </a:solidFill>
                <a:latin typeface="Arial" panose="020B0604020202020204" pitchFamily="34" charset="0"/>
                <a:cs typeface="Arial" panose="020B0604020202020204" pitchFamily="34" charset="0"/>
              </a:rPr>
              <a:t>Common Mental Health conditions</a:t>
            </a:r>
            <a:endParaRPr lang="en-GB" altLang="en-US" i="1">
              <a:latin typeface="Arial Bold" panose="020B0704020202020204" pitchFamily="34" charset="0"/>
              <a:cs typeface="Arial" panose="020B0604020202020204" pitchFamily="34" charset="0"/>
            </a:endParaRPr>
          </a:p>
        </p:txBody>
      </p:sp>
      <p:sp>
        <p:nvSpPr>
          <p:cNvPr id="11" name="Rounded Rectangle 10"/>
          <p:cNvSpPr/>
          <p:nvPr/>
        </p:nvSpPr>
        <p:spPr>
          <a:xfrm>
            <a:off x="3644413" y="1856643"/>
            <a:ext cx="1595803" cy="731226"/>
          </a:xfrm>
          <a:prstGeom prst="roundRect">
            <a:avLst>
              <a:gd name="adj" fmla="val 50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Sleep Difficulties </a:t>
            </a:r>
          </a:p>
        </p:txBody>
      </p:sp>
      <p:sp>
        <p:nvSpPr>
          <p:cNvPr id="12" name="Rounded Rectangle 11"/>
          <p:cNvSpPr/>
          <p:nvPr/>
        </p:nvSpPr>
        <p:spPr>
          <a:xfrm>
            <a:off x="5279782" y="1861039"/>
            <a:ext cx="1595803" cy="731227"/>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Eating Disorders </a:t>
            </a:r>
          </a:p>
        </p:txBody>
      </p:sp>
      <p:sp>
        <p:nvSpPr>
          <p:cNvPr id="8" name="Rounded Rectangle 7"/>
          <p:cNvSpPr/>
          <p:nvPr/>
        </p:nvSpPr>
        <p:spPr>
          <a:xfrm>
            <a:off x="317989" y="2521928"/>
            <a:ext cx="8508023" cy="3256085"/>
          </a:xfrm>
          <a:prstGeom prst="roundRect">
            <a:avLst>
              <a:gd name="adj" fmla="val 5038"/>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defRPr/>
            </a:pPr>
            <a:r>
              <a:rPr lang="en-GB" altLang="en-US" sz="1292" dirty="0">
                <a:solidFill>
                  <a:schemeClr val="tx1"/>
                </a:solidFill>
                <a:latin typeface="Arial" charset="0"/>
              </a:rPr>
              <a:t>Sleep </a:t>
            </a:r>
            <a:r>
              <a:rPr lang="en-GB" altLang="en-US" sz="1292" dirty="0" smtClean="0">
                <a:solidFill>
                  <a:schemeClr val="tx1"/>
                </a:solidFill>
                <a:latin typeface="Arial" charset="0"/>
              </a:rPr>
              <a:t>difficulties</a:t>
            </a:r>
            <a:r>
              <a:rPr lang="en-US" altLang="en-US" sz="1292" dirty="0" smtClean="0">
                <a:solidFill>
                  <a:schemeClr val="tx1"/>
                </a:solidFill>
                <a:latin typeface="Arial" charset="0"/>
              </a:rPr>
              <a:t> </a:t>
            </a:r>
            <a:r>
              <a:rPr lang="en-US" altLang="en-US" sz="1292" dirty="0">
                <a:solidFill>
                  <a:schemeClr val="tx1"/>
                </a:solidFill>
                <a:latin typeface="Arial" charset="0"/>
              </a:rPr>
              <a:t>are common for people on the autism spectrum. </a:t>
            </a:r>
            <a:r>
              <a:rPr lang="en-GB" altLang="en-US" sz="1292" dirty="0">
                <a:solidFill>
                  <a:schemeClr val="tx1"/>
                </a:solidFill>
                <a:latin typeface="Arial" charset="0"/>
              </a:rPr>
              <a:t>This </a:t>
            </a:r>
            <a:r>
              <a:rPr lang="en-US" altLang="en-US" sz="1292" dirty="0">
                <a:solidFill>
                  <a:schemeClr val="tx1"/>
                </a:solidFill>
                <a:latin typeface="Arial" charset="0"/>
              </a:rPr>
              <a:t>can include difficulties settling to sleep, night time waking, and difficulties waking in the morning. Circadian </a:t>
            </a:r>
            <a:r>
              <a:rPr lang="en-GB" altLang="en-US" sz="1292" dirty="0">
                <a:solidFill>
                  <a:schemeClr val="tx1"/>
                </a:solidFill>
                <a:latin typeface="Arial" charset="0"/>
              </a:rPr>
              <a:t>rhythms can often be </a:t>
            </a:r>
            <a:r>
              <a:rPr lang="en-GB" altLang="en-US" sz="1292" dirty="0" smtClean="0">
                <a:solidFill>
                  <a:schemeClr val="tx1"/>
                </a:solidFill>
                <a:latin typeface="Arial" charset="0"/>
              </a:rPr>
              <a:t>out </a:t>
            </a:r>
            <a:r>
              <a:rPr lang="en-GB" altLang="en-US" sz="1292" dirty="0">
                <a:solidFill>
                  <a:schemeClr val="tx1"/>
                </a:solidFill>
                <a:latin typeface="Arial" charset="0"/>
              </a:rPr>
              <a:t>of </a:t>
            </a:r>
            <a:r>
              <a:rPr lang="en-GB" altLang="en-US" sz="1292" dirty="0" smtClean="0">
                <a:solidFill>
                  <a:schemeClr val="tx1"/>
                </a:solidFill>
                <a:latin typeface="Arial" charset="0"/>
              </a:rPr>
              <a:t>synch,</a:t>
            </a:r>
            <a:r>
              <a:rPr lang="en-US" altLang="en-US" sz="1292" dirty="0" smtClean="0">
                <a:solidFill>
                  <a:schemeClr val="tx1"/>
                </a:solidFill>
                <a:latin typeface="Arial" charset="0"/>
              </a:rPr>
              <a:t> </a:t>
            </a:r>
            <a:r>
              <a:rPr lang="en-US" altLang="en-US" sz="1292" dirty="0">
                <a:solidFill>
                  <a:schemeClr val="tx1"/>
                </a:solidFill>
                <a:latin typeface="Arial" charset="0"/>
              </a:rPr>
              <a:t>with the person staying up until the early hours of the morning, and sleeping well into the next day.</a:t>
            </a:r>
          </a:p>
          <a:p>
            <a:pPr marL="0" lvl="1">
              <a:defRPr/>
            </a:pPr>
            <a:endParaRPr lang="en-US" altLang="en-US" sz="1292" dirty="0">
              <a:solidFill>
                <a:schemeClr val="tx1"/>
              </a:solidFill>
              <a:latin typeface="Arial" charset="0"/>
            </a:endParaRPr>
          </a:p>
          <a:p>
            <a:pPr marL="0" lvl="1">
              <a:defRPr/>
            </a:pPr>
            <a:r>
              <a:rPr lang="en-US" altLang="en-US" sz="1292" dirty="0">
                <a:solidFill>
                  <a:schemeClr val="tx1"/>
                </a:solidFill>
                <a:latin typeface="Arial" charset="0"/>
              </a:rPr>
              <a:t>For some people this is deliberate as they find it easier to be up late at night when there are fewer social demands and less sensory </a:t>
            </a:r>
            <a:r>
              <a:rPr lang="en-US" altLang="en-US" sz="1292" dirty="0" smtClean="0">
                <a:solidFill>
                  <a:schemeClr val="tx1"/>
                </a:solidFill>
                <a:latin typeface="Arial" charset="0"/>
              </a:rPr>
              <a:t>stimulation, </a:t>
            </a:r>
            <a:r>
              <a:rPr lang="en-US" altLang="en-US" sz="1292" dirty="0">
                <a:solidFill>
                  <a:schemeClr val="tx1"/>
                </a:solidFill>
                <a:latin typeface="Arial" charset="0"/>
              </a:rPr>
              <a:t>such as external noise.  Some individuals with autism do not appear to need very much sleep. </a:t>
            </a:r>
          </a:p>
          <a:p>
            <a:pPr marL="0" lvl="1">
              <a:defRPr/>
            </a:pPr>
            <a:endParaRPr lang="en-GB" altLang="en-US" sz="1292" dirty="0">
              <a:solidFill>
                <a:schemeClr val="tx1"/>
              </a:solidFill>
              <a:latin typeface="Arial" charset="0"/>
            </a:endParaRPr>
          </a:p>
          <a:p>
            <a:pPr marL="0" lvl="1">
              <a:defRPr/>
            </a:pPr>
            <a:r>
              <a:rPr lang="en-GB" altLang="en-US" sz="1292" b="1" dirty="0">
                <a:solidFill>
                  <a:schemeClr val="tx1"/>
                </a:solidFill>
                <a:latin typeface="Arial" charset="0"/>
              </a:rPr>
              <a:t>There are currently no NICE guidelines for the treatment of insomnia, so symptoms should be treated according to NICE guidelines for depression or the guidance on use of hypnotics for insomnia.</a:t>
            </a:r>
          </a:p>
        </p:txBody>
      </p:sp>
      <p:sp>
        <p:nvSpPr>
          <p:cNvPr id="57353"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dirty="0">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dirty="0">
              <a:solidFill>
                <a:srgbClr val="FFFFFF"/>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744664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922477" y="1853712"/>
            <a:ext cx="1595804"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Substance Misuse</a:t>
            </a:r>
          </a:p>
        </p:txBody>
      </p:sp>
      <p:sp>
        <p:nvSpPr>
          <p:cNvPr id="18" name="Rounded Rectangle 17"/>
          <p:cNvSpPr/>
          <p:nvPr/>
        </p:nvSpPr>
        <p:spPr>
          <a:xfrm>
            <a:off x="379535" y="1861039"/>
            <a:ext cx="1594338" cy="731227"/>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Depression</a:t>
            </a:r>
          </a:p>
        </p:txBody>
      </p:sp>
      <p:sp>
        <p:nvSpPr>
          <p:cNvPr id="10" name="Rounded Rectangle 9"/>
          <p:cNvSpPr/>
          <p:nvPr/>
        </p:nvSpPr>
        <p:spPr>
          <a:xfrm>
            <a:off x="2020767" y="1856643"/>
            <a:ext cx="1595803"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Anxiety</a:t>
            </a:r>
          </a:p>
        </p:txBody>
      </p:sp>
      <p:sp>
        <p:nvSpPr>
          <p:cNvPr id="58373" name="Text Placeholder 1"/>
          <p:cNvSpPr>
            <a:spLocks noGrp="1"/>
          </p:cNvSpPr>
          <p:nvPr>
            <p:ph type="body" sz="quarter" idx="14"/>
          </p:nvPr>
        </p:nvSpPr>
        <p:spPr>
          <a:xfrm>
            <a:off x="517282" y="902678"/>
            <a:ext cx="4139712" cy="266700"/>
          </a:xfrm>
        </p:spPr>
        <p:txBody>
          <a:bodyPr/>
          <a:lstStyle/>
          <a:p>
            <a:pPr eaLnBrk="1" hangingPunct="1"/>
            <a:r>
              <a:rPr lang="en-GB" altLang="en-US" dirty="0">
                <a:solidFill>
                  <a:schemeClr val="bg1"/>
                </a:solidFill>
                <a:latin typeface="Arial" panose="020B0604020202020204" pitchFamily="34" charset="0"/>
                <a:cs typeface="Arial" panose="020B0604020202020204" pitchFamily="34" charset="0"/>
              </a:rPr>
              <a:t>Common Mental Health conditions</a:t>
            </a:r>
            <a:endParaRPr lang="en-GB" altLang="en-US" i="1" dirty="0">
              <a:latin typeface="Arial Bold" panose="020B0704020202020204" pitchFamily="34" charset="0"/>
              <a:cs typeface="Arial" panose="020B0604020202020204" pitchFamily="34" charset="0"/>
            </a:endParaRPr>
          </a:p>
        </p:txBody>
      </p:sp>
      <p:sp>
        <p:nvSpPr>
          <p:cNvPr id="11" name="Rounded Rectangle 10"/>
          <p:cNvSpPr/>
          <p:nvPr/>
        </p:nvSpPr>
        <p:spPr>
          <a:xfrm>
            <a:off x="3644413" y="1856643"/>
            <a:ext cx="1595803"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Sleep Difficulties </a:t>
            </a:r>
          </a:p>
        </p:txBody>
      </p:sp>
      <p:sp>
        <p:nvSpPr>
          <p:cNvPr id="12" name="Rounded Rectangle 11"/>
          <p:cNvSpPr/>
          <p:nvPr/>
        </p:nvSpPr>
        <p:spPr>
          <a:xfrm>
            <a:off x="5279782" y="1861039"/>
            <a:ext cx="1595803" cy="731227"/>
          </a:xfrm>
          <a:prstGeom prst="roundRect">
            <a:avLst>
              <a:gd name="adj" fmla="val 50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Eating Disorders </a:t>
            </a:r>
          </a:p>
        </p:txBody>
      </p:sp>
      <p:sp>
        <p:nvSpPr>
          <p:cNvPr id="8" name="Rounded Rectangle 7"/>
          <p:cNvSpPr/>
          <p:nvPr/>
        </p:nvSpPr>
        <p:spPr>
          <a:xfrm>
            <a:off x="317989" y="2521928"/>
            <a:ext cx="8508023" cy="3256085"/>
          </a:xfrm>
          <a:prstGeom prst="roundRect">
            <a:avLst>
              <a:gd name="adj" fmla="val 5038"/>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956">
              <a:spcBef>
                <a:spcPts val="0"/>
              </a:spcBef>
              <a:defRPr/>
            </a:pPr>
            <a:r>
              <a:rPr lang="en-GB" altLang="en-US" sz="1292" dirty="0">
                <a:solidFill>
                  <a:schemeClr val="tx1"/>
                </a:solidFill>
                <a:latin typeface="Arial" charset="0"/>
              </a:rPr>
              <a:t>Many individuals with autism eat only specific foods, and have rituals related to eating such as eating at specific </a:t>
            </a:r>
            <a:r>
              <a:rPr lang="en-GB" altLang="en-US" sz="1292" dirty="0" smtClean="0">
                <a:solidFill>
                  <a:schemeClr val="tx1"/>
                </a:solidFill>
                <a:latin typeface="Arial" charset="0"/>
              </a:rPr>
              <a:t>times, </a:t>
            </a:r>
            <a:r>
              <a:rPr lang="en-GB" altLang="en-US" sz="1292" dirty="0">
                <a:solidFill>
                  <a:schemeClr val="tx1"/>
                </a:solidFill>
                <a:latin typeface="Arial" charset="0"/>
              </a:rPr>
              <a:t>using specific crockery and cutlery. This is part of their autism.</a:t>
            </a:r>
          </a:p>
          <a:p>
            <a:pPr marL="95956">
              <a:spcBef>
                <a:spcPts val="0"/>
              </a:spcBef>
              <a:defRPr/>
            </a:pPr>
            <a:endParaRPr lang="en-GB" altLang="en-US" sz="1292" dirty="0">
              <a:solidFill>
                <a:schemeClr val="tx1"/>
              </a:solidFill>
              <a:latin typeface="Arial" charset="0"/>
            </a:endParaRPr>
          </a:p>
          <a:p>
            <a:pPr marL="95956">
              <a:spcBef>
                <a:spcPts val="0"/>
              </a:spcBef>
              <a:defRPr/>
            </a:pPr>
            <a:r>
              <a:rPr lang="en-GB" altLang="en-US" sz="1292" dirty="0">
                <a:solidFill>
                  <a:schemeClr val="tx1"/>
                </a:solidFill>
                <a:latin typeface="Arial" charset="0"/>
              </a:rPr>
              <a:t>However, </a:t>
            </a:r>
            <a:r>
              <a:rPr lang="en-US" altLang="en-US" sz="1292" dirty="0">
                <a:solidFill>
                  <a:schemeClr val="tx1"/>
                </a:solidFill>
                <a:latin typeface="Arial" charset="0"/>
              </a:rPr>
              <a:t>some people with autism do develop eating disorders, including anorexia and bulimia. Though certainly not all men and women with an eating disorder have autism, where there are other indicators for autism, such as difficulties with communication and interaction, it is useful to consider whether the eating disorder may be indicative of autism</a:t>
            </a:r>
            <a:r>
              <a:rPr lang="en-GB" altLang="en-US" sz="1292" dirty="0">
                <a:solidFill>
                  <a:schemeClr val="tx1"/>
                </a:solidFill>
                <a:latin typeface="Arial" charset="0"/>
              </a:rPr>
              <a:t>.</a:t>
            </a:r>
          </a:p>
          <a:p>
            <a:pPr marL="95956">
              <a:spcBef>
                <a:spcPts val="0"/>
              </a:spcBef>
              <a:defRPr/>
            </a:pPr>
            <a:endParaRPr lang="en-GB" altLang="en-US" sz="1292" dirty="0">
              <a:solidFill>
                <a:schemeClr val="tx1"/>
              </a:solidFill>
              <a:latin typeface="Arial" charset="0"/>
            </a:endParaRPr>
          </a:p>
          <a:p>
            <a:pPr marL="95956">
              <a:spcBef>
                <a:spcPts val="0"/>
              </a:spcBef>
              <a:defRPr/>
            </a:pPr>
            <a:r>
              <a:rPr lang="en-GB" altLang="en-US" sz="1292" dirty="0">
                <a:solidFill>
                  <a:schemeClr val="tx1"/>
                </a:solidFill>
                <a:latin typeface="Arial" charset="0"/>
              </a:rPr>
              <a:t>There is increasing evidence that a significant proportion of women receiving eating disorder services, particularly so-called “treatment resistant” anorexia nervosa, show signs of having </a:t>
            </a:r>
            <a:r>
              <a:rPr lang="en-GB" altLang="en-US" sz="1292" dirty="0" smtClean="0">
                <a:solidFill>
                  <a:schemeClr val="tx1"/>
                </a:solidFill>
                <a:latin typeface="Arial" charset="0"/>
              </a:rPr>
              <a:t>Asperger’s </a:t>
            </a:r>
            <a:r>
              <a:rPr lang="en-GB" altLang="en-US" sz="1292" dirty="0">
                <a:solidFill>
                  <a:schemeClr val="tx1"/>
                </a:solidFill>
                <a:latin typeface="Arial" charset="0"/>
              </a:rPr>
              <a:t>syndrome (Wentz, 2005).</a:t>
            </a:r>
          </a:p>
        </p:txBody>
      </p:sp>
      <p:sp>
        <p:nvSpPr>
          <p:cNvPr id="58377"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dirty="0">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dirty="0">
              <a:solidFill>
                <a:srgbClr val="FFFFFF"/>
              </a:solidFill>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673100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922477" y="1853712"/>
            <a:ext cx="1595804" cy="731226"/>
          </a:xfrm>
          <a:prstGeom prst="roundRect">
            <a:avLst>
              <a:gd name="adj" fmla="val 50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Substance Misuse</a:t>
            </a:r>
          </a:p>
        </p:txBody>
      </p:sp>
      <p:sp>
        <p:nvSpPr>
          <p:cNvPr id="18" name="Rounded Rectangle 17"/>
          <p:cNvSpPr/>
          <p:nvPr/>
        </p:nvSpPr>
        <p:spPr>
          <a:xfrm>
            <a:off x="379535" y="1861039"/>
            <a:ext cx="1594338" cy="731227"/>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Depression</a:t>
            </a:r>
          </a:p>
        </p:txBody>
      </p:sp>
      <p:sp>
        <p:nvSpPr>
          <p:cNvPr id="10" name="Rounded Rectangle 9"/>
          <p:cNvSpPr/>
          <p:nvPr/>
        </p:nvSpPr>
        <p:spPr>
          <a:xfrm>
            <a:off x="2020767" y="1856643"/>
            <a:ext cx="1595803"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Anxiety</a:t>
            </a:r>
          </a:p>
        </p:txBody>
      </p:sp>
      <p:sp>
        <p:nvSpPr>
          <p:cNvPr id="11" name="Rounded Rectangle 10"/>
          <p:cNvSpPr/>
          <p:nvPr/>
        </p:nvSpPr>
        <p:spPr>
          <a:xfrm>
            <a:off x="3644413" y="1856643"/>
            <a:ext cx="1595803" cy="731226"/>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Sleep Difficulties </a:t>
            </a:r>
          </a:p>
        </p:txBody>
      </p:sp>
      <p:sp>
        <p:nvSpPr>
          <p:cNvPr id="12" name="Rounded Rectangle 11"/>
          <p:cNvSpPr/>
          <p:nvPr/>
        </p:nvSpPr>
        <p:spPr>
          <a:xfrm>
            <a:off x="5279782" y="1861039"/>
            <a:ext cx="1595803" cy="731227"/>
          </a:xfrm>
          <a:prstGeom prst="roundRect">
            <a:avLst>
              <a:gd name="adj" fmla="val 50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92" dirty="0">
                <a:latin typeface="Arial" pitchFamily="34" charset="0"/>
                <a:cs typeface="Arial" pitchFamily="34" charset="0"/>
              </a:rPr>
              <a:t>Eating Disorders </a:t>
            </a:r>
          </a:p>
        </p:txBody>
      </p:sp>
      <p:sp>
        <p:nvSpPr>
          <p:cNvPr id="8" name="Rounded Rectangle 7"/>
          <p:cNvSpPr/>
          <p:nvPr/>
        </p:nvSpPr>
        <p:spPr>
          <a:xfrm>
            <a:off x="317989" y="2521928"/>
            <a:ext cx="8508023" cy="3256085"/>
          </a:xfrm>
          <a:prstGeom prst="roundRect">
            <a:avLst>
              <a:gd name="adj" fmla="val 5038"/>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spcBef>
                <a:spcPts val="0"/>
              </a:spcBef>
              <a:defRPr/>
            </a:pPr>
            <a:r>
              <a:rPr lang="en-GB" altLang="en-US" sz="1292" dirty="0">
                <a:solidFill>
                  <a:schemeClr val="tx1"/>
                </a:solidFill>
                <a:latin typeface="Arial" charset="0"/>
              </a:rPr>
              <a:t>Some </a:t>
            </a:r>
            <a:r>
              <a:rPr lang="en-GB" altLang="en-US" sz="1292" dirty="0">
                <a:solidFill>
                  <a:schemeClr val="tx1"/>
                </a:solidFill>
                <a:latin typeface="Arial" charset="0"/>
                <a:sym typeface="Wingdings" panose="05000000000000000000" pitchFamily="2" charset="2"/>
              </a:rPr>
              <a:t>people on the autism spectrum</a:t>
            </a:r>
            <a:r>
              <a:rPr lang="en-GB" altLang="en-US" sz="1292" dirty="0">
                <a:solidFill>
                  <a:schemeClr val="tx1"/>
                </a:solidFill>
                <a:latin typeface="Arial" charset="0"/>
              </a:rPr>
              <a:t> will misuse substances. </a:t>
            </a:r>
            <a:r>
              <a:rPr lang="en-US" altLang="en-US" sz="1292" dirty="0">
                <a:solidFill>
                  <a:schemeClr val="tx1"/>
                </a:solidFill>
                <a:latin typeface="Arial" charset="0"/>
              </a:rPr>
              <a:t>Common substances include cannabis, alcohol, prescription drugs, amphetamines, and solvents. Some individuals with autism appear to be more vulnerable to misusing substances Hofvander </a:t>
            </a:r>
            <a:r>
              <a:rPr lang="en-US" altLang="en-US" sz="1292" i="1" dirty="0">
                <a:solidFill>
                  <a:schemeClr val="tx1"/>
                </a:solidFill>
                <a:latin typeface="Arial" charset="0"/>
              </a:rPr>
              <a:t>et al. (2009).</a:t>
            </a:r>
          </a:p>
          <a:p>
            <a:pPr marL="0" lvl="1">
              <a:spcBef>
                <a:spcPts val="0"/>
              </a:spcBef>
              <a:defRPr/>
            </a:pPr>
            <a:r>
              <a:rPr lang="en-US" altLang="en-US" sz="1292" b="1" i="1" dirty="0">
                <a:solidFill>
                  <a:schemeClr val="tx1"/>
                </a:solidFill>
                <a:latin typeface="Arial" charset="0"/>
              </a:rPr>
              <a:t> </a:t>
            </a:r>
            <a:endParaRPr lang="en-US" altLang="en-US" sz="1292" dirty="0">
              <a:solidFill>
                <a:schemeClr val="tx1"/>
              </a:solidFill>
              <a:latin typeface="Arial" charset="0"/>
            </a:endParaRPr>
          </a:p>
          <a:p>
            <a:pPr marL="0" lvl="1">
              <a:spcBef>
                <a:spcPts val="0"/>
              </a:spcBef>
              <a:defRPr/>
            </a:pPr>
            <a:r>
              <a:rPr lang="en-US" altLang="en-US" sz="1292" dirty="0">
                <a:solidFill>
                  <a:schemeClr val="tx1"/>
                </a:solidFill>
                <a:latin typeface="Arial" charset="0"/>
              </a:rPr>
              <a:t>Reasons for substance </a:t>
            </a:r>
            <a:r>
              <a:rPr lang="en-US" altLang="en-US" sz="1292" dirty="0" smtClean="0">
                <a:solidFill>
                  <a:schemeClr val="tx1"/>
                </a:solidFill>
                <a:latin typeface="Arial" charset="0"/>
              </a:rPr>
              <a:t>misuse </a:t>
            </a:r>
            <a:r>
              <a:rPr lang="en-US" altLang="en-US" sz="1292" dirty="0">
                <a:solidFill>
                  <a:schemeClr val="tx1"/>
                </a:solidFill>
                <a:latin typeface="Arial" charset="0"/>
              </a:rPr>
              <a:t>in </a:t>
            </a:r>
            <a:r>
              <a:rPr lang="en-US" altLang="en-US" sz="1292" dirty="0">
                <a:solidFill>
                  <a:schemeClr val="tx1"/>
                </a:solidFill>
                <a:latin typeface="Arial" charset="0"/>
                <a:sym typeface="Wingdings" panose="05000000000000000000" pitchFamily="2" charset="2"/>
              </a:rPr>
              <a:t>autistic adults</a:t>
            </a:r>
            <a:r>
              <a:rPr lang="en-US" altLang="en-US" sz="1292" dirty="0">
                <a:solidFill>
                  <a:schemeClr val="tx1"/>
                </a:solidFill>
                <a:latin typeface="Arial" charset="0"/>
              </a:rPr>
              <a:t> include:</a:t>
            </a:r>
          </a:p>
          <a:p>
            <a:pPr marL="422041" lvl="3">
              <a:spcBef>
                <a:spcPts val="0"/>
              </a:spcBef>
              <a:buFontTx/>
              <a:buChar char="•"/>
              <a:defRPr/>
            </a:pPr>
            <a:endParaRPr lang="en-US" altLang="en-US" sz="1292" dirty="0">
              <a:solidFill>
                <a:schemeClr val="tx1"/>
              </a:solidFill>
              <a:latin typeface="Arial" charset="0"/>
            </a:endParaRPr>
          </a:p>
          <a:p>
            <a:pPr marL="263776" lvl="2" indent="-263776">
              <a:spcBef>
                <a:spcPts val="0"/>
              </a:spcBef>
              <a:buFont typeface="Arial" panose="020B0604020202020204" pitchFamily="34" charset="0"/>
              <a:buChar char="•"/>
              <a:defRPr/>
            </a:pPr>
            <a:r>
              <a:rPr lang="en-GB" altLang="en-US" sz="1292" dirty="0">
                <a:solidFill>
                  <a:schemeClr val="tx1"/>
                </a:solidFill>
                <a:latin typeface="Arial" charset="0"/>
              </a:rPr>
              <a:t>Coping</a:t>
            </a:r>
            <a:r>
              <a:rPr lang="en-US" altLang="en-US" sz="1292" dirty="0">
                <a:solidFill>
                  <a:schemeClr val="tx1"/>
                </a:solidFill>
                <a:latin typeface="Arial" charset="0"/>
              </a:rPr>
              <a:t> with mental health problems</a:t>
            </a:r>
          </a:p>
          <a:p>
            <a:pPr marL="263776" lvl="2" indent="-263776">
              <a:spcBef>
                <a:spcPts val="0"/>
              </a:spcBef>
              <a:buFont typeface="Arial" panose="020B0604020202020204" pitchFamily="34" charset="0"/>
              <a:buChar char="•"/>
              <a:defRPr/>
            </a:pPr>
            <a:r>
              <a:rPr lang="en-GB" altLang="en-US" sz="1292" dirty="0">
                <a:solidFill>
                  <a:schemeClr val="tx1"/>
                </a:solidFill>
                <a:latin typeface="Arial" charset="0"/>
              </a:rPr>
              <a:t>To increase social confidence</a:t>
            </a:r>
          </a:p>
          <a:p>
            <a:pPr marL="263776" lvl="2" indent="-263776">
              <a:spcBef>
                <a:spcPts val="0"/>
              </a:spcBef>
              <a:buFont typeface="Arial" panose="020B0604020202020204" pitchFamily="34" charset="0"/>
              <a:buChar char="•"/>
              <a:defRPr/>
            </a:pPr>
            <a:r>
              <a:rPr lang="en-US" altLang="en-US" sz="1292" dirty="0">
                <a:solidFill>
                  <a:schemeClr val="tx1"/>
                </a:solidFill>
                <a:latin typeface="Arial" charset="0"/>
              </a:rPr>
              <a:t>A way to interact with other people</a:t>
            </a:r>
          </a:p>
          <a:p>
            <a:pPr marL="263776" lvl="2" indent="-263776">
              <a:spcBef>
                <a:spcPts val="0"/>
              </a:spcBef>
              <a:buFont typeface="Arial" panose="020B0604020202020204" pitchFamily="34" charset="0"/>
              <a:buChar char="•"/>
              <a:defRPr/>
            </a:pPr>
            <a:r>
              <a:rPr lang="en-GB" altLang="en-US" sz="1292" dirty="0">
                <a:solidFill>
                  <a:schemeClr val="tx1"/>
                </a:solidFill>
                <a:latin typeface="Arial" charset="0"/>
              </a:rPr>
              <a:t>To dampen sensory overload</a:t>
            </a:r>
          </a:p>
          <a:p>
            <a:pPr marL="263776" lvl="2" indent="-263776">
              <a:spcBef>
                <a:spcPts val="0"/>
              </a:spcBef>
              <a:buFont typeface="Arial" panose="020B0604020202020204" pitchFamily="34" charset="0"/>
              <a:buChar char="•"/>
              <a:defRPr/>
            </a:pPr>
            <a:r>
              <a:rPr lang="en-GB" altLang="en-US" sz="1292" dirty="0">
                <a:solidFill>
                  <a:schemeClr val="tx1"/>
                </a:solidFill>
                <a:latin typeface="Arial" charset="0"/>
              </a:rPr>
              <a:t>To ‘block out’ difficult emotion</a:t>
            </a:r>
          </a:p>
          <a:p>
            <a:pPr marL="263776" lvl="2" indent="-263776">
              <a:spcBef>
                <a:spcPts val="0"/>
              </a:spcBef>
              <a:buFont typeface="Arial" panose="020B0604020202020204" pitchFamily="34" charset="0"/>
              <a:buChar char="•"/>
              <a:defRPr/>
            </a:pPr>
            <a:r>
              <a:rPr lang="en-GB" altLang="en-US" sz="1292" dirty="0">
                <a:solidFill>
                  <a:schemeClr val="tx1"/>
                </a:solidFill>
                <a:latin typeface="Arial" charset="0"/>
              </a:rPr>
              <a:t>A misunderstanding of social norms (</a:t>
            </a:r>
            <a:r>
              <a:rPr lang="en-GB" altLang="en-US" sz="1292" dirty="0" smtClean="0">
                <a:solidFill>
                  <a:schemeClr val="tx1"/>
                </a:solidFill>
                <a:latin typeface="Arial" charset="0"/>
              </a:rPr>
              <a:t>e.g. </a:t>
            </a:r>
            <a:r>
              <a:rPr lang="en-GB" altLang="en-US" sz="1292" dirty="0">
                <a:solidFill>
                  <a:schemeClr val="tx1"/>
                </a:solidFill>
                <a:latin typeface="Arial" charset="0"/>
              </a:rPr>
              <a:t>drinking alone in a pub</a:t>
            </a:r>
            <a:r>
              <a:rPr lang="en-GB" altLang="en-US" sz="1292" dirty="0" smtClean="0">
                <a:solidFill>
                  <a:schemeClr val="tx1"/>
                </a:solidFill>
                <a:latin typeface="Arial" charset="0"/>
              </a:rPr>
              <a:t>).</a:t>
            </a:r>
            <a:endParaRPr lang="en-GB" altLang="en-US" sz="1292" dirty="0">
              <a:solidFill>
                <a:schemeClr val="tx1"/>
              </a:solidFill>
              <a:latin typeface="Arial" charset="0"/>
            </a:endParaRPr>
          </a:p>
        </p:txBody>
      </p:sp>
      <p:sp>
        <p:nvSpPr>
          <p:cNvPr id="59401"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
        <p:nvSpPr>
          <p:cNvPr id="14" name="Text Placeholder 1"/>
          <p:cNvSpPr>
            <a:spLocks noGrp="1"/>
          </p:cNvSpPr>
          <p:nvPr>
            <p:ph type="body" sz="quarter" idx="14"/>
          </p:nvPr>
        </p:nvSpPr>
        <p:spPr>
          <a:xfrm>
            <a:off x="517282" y="902678"/>
            <a:ext cx="4139712" cy="266700"/>
          </a:xfrm>
        </p:spPr>
        <p:txBody>
          <a:bodyPr/>
          <a:lstStyle/>
          <a:p>
            <a:pPr eaLnBrk="1" hangingPunct="1"/>
            <a:r>
              <a:rPr lang="en-GB" altLang="en-US" dirty="0">
                <a:solidFill>
                  <a:schemeClr val="bg1"/>
                </a:solidFill>
                <a:latin typeface="Arial" panose="020B0604020202020204" pitchFamily="34" charset="0"/>
                <a:cs typeface="Arial" panose="020B0604020202020204" pitchFamily="34" charset="0"/>
              </a:rPr>
              <a:t>Common Mental Health conditions</a:t>
            </a:r>
            <a:endParaRPr lang="en-GB" altLang="en-US" i="1" dirty="0">
              <a:latin typeface="Arial Bold" panose="020B0704020202020204" pitchFamily="34" charset="0"/>
              <a:cs typeface="Arial" panose="020B0604020202020204" pitchFamily="34" charset="0"/>
            </a:endParaRPr>
          </a:p>
        </p:txBody>
      </p:sp>
    </p:spTree>
    <p:extLst>
      <p:ext uri="{BB962C8B-B14F-4D97-AF65-F5344CB8AC3E}">
        <p14:creationId xmlns:p14="http://schemas.microsoft.com/office/powerpoint/2010/main" val="3259710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p:cNvSpPr>
          <p:nvPr>
            <p:ph type="body" idx="4294967295"/>
          </p:nvPr>
        </p:nvSpPr>
        <p:spPr>
          <a:xfrm>
            <a:off x="383931" y="1567962"/>
            <a:ext cx="4520712" cy="3722077"/>
          </a:xfrm>
          <a:extLst>
            <a:ext uri="{909E8E84-426E-40DD-AFC4-6F175D3DCCD1}">
              <a14:hiddenFill xmlns:a14="http://schemas.microsoft.com/office/drawing/2010/main">
                <a:solidFill>
                  <a:srgbClr val="FFFF00"/>
                </a:solidFill>
              </a14:hiddenFill>
            </a:ext>
          </a:extLst>
        </p:spPr>
        <p:txBody>
          <a:bodyPr/>
          <a:lstStyle/>
          <a:p>
            <a:pPr marL="0" indent="0">
              <a:buNone/>
            </a:pPr>
            <a:r>
              <a:rPr lang="en-GB" altLang="en-US" sz="1292">
                <a:latin typeface="Arial" panose="020B0604020202020204" pitchFamily="34" charset="0"/>
                <a:ea typeface="ＭＳ Ｐゴシック" panose="020B0600070205080204" pitchFamily="34" charset="-128"/>
              </a:rPr>
              <a:t>Autism can be diagnosed in early childhood. Early intervention has found to be invaluable in the management and self-management of autism. Symptoms can often be identified from around 3 years of age when social and communication skills typically develop.</a:t>
            </a:r>
          </a:p>
          <a:p>
            <a:pPr marL="0" indent="0">
              <a:buNone/>
            </a:pPr>
            <a:endParaRPr lang="en-GB" altLang="en-US" sz="1292">
              <a:latin typeface="Arial" panose="020B0604020202020204" pitchFamily="34" charset="0"/>
              <a:ea typeface="ＭＳ Ｐゴシック" panose="020B0600070205080204" pitchFamily="34" charset="-128"/>
            </a:endParaRPr>
          </a:p>
          <a:p>
            <a:pPr marL="0" indent="0">
              <a:buNone/>
            </a:pPr>
            <a:r>
              <a:rPr lang="en-GB" altLang="en-US" sz="1292">
                <a:latin typeface="Arial" panose="020B0604020202020204" pitchFamily="34" charset="0"/>
                <a:ea typeface="ＭＳ Ｐゴシック" panose="020B0600070205080204" pitchFamily="34" charset="-128"/>
              </a:rPr>
              <a:t>However, for many, characteristics of autism are not identified or considered until much later in life. People have been diagnosed in their 60’s, 70’s and 80’s even.</a:t>
            </a:r>
          </a:p>
          <a:p>
            <a:pPr marL="0" indent="0">
              <a:buNone/>
            </a:pPr>
            <a:endParaRPr lang="en-GB" altLang="en-US" sz="1292">
              <a:latin typeface="Arial" panose="020B0604020202020204" pitchFamily="34" charset="0"/>
              <a:ea typeface="ＭＳ Ｐゴシック" panose="020B0600070205080204" pitchFamily="34" charset="-128"/>
            </a:endParaRPr>
          </a:p>
          <a:p>
            <a:pPr marL="0" indent="0">
              <a:buNone/>
            </a:pPr>
            <a:r>
              <a:rPr lang="en-GB" altLang="en-US" sz="1292">
                <a:latin typeface="Arial" panose="020B0604020202020204" pitchFamily="34" charset="0"/>
                <a:ea typeface="ＭＳ Ｐゴシック" panose="020B0600070205080204" pitchFamily="34" charset="-128"/>
              </a:rPr>
              <a:t>Many adults remain undiagnosed, but adult diagnosis is on the increase due to media coverage and increased public awareness.</a:t>
            </a:r>
          </a:p>
        </p:txBody>
      </p:sp>
      <p:sp>
        <p:nvSpPr>
          <p:cNvPr id="60419"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
        <p:nvSpPr>
          <p:cNvPr id="60420" name="Rectangle 2"/>
          <p:cNvSpPr txBox="1">
            <a:spLocks/>
          </p:cNvSpPr>
          <p:nvPr/>
        </p:nvSpPr>
        <p:spPr bwMode="auto">
          <a:xfrm>
            <a:off x="383931" y="869706"/>
            <a:ext cx="4319954" cy="33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1292" b="1">
                <a:solidFill>
                  <a:schemeClr val="bg1"/>
                </a:solidFill>
                <a:latin typeface="Arial" panose="020B0604020202020204" pitchFamily="34" charset="0"/>
              </a:rPr>
              <a:t>Identification of autism</a:t>
            </a:r>
          </a:p>
        </p:txBody>
      </p:sp>
      <p:pic>
        <p:nvPicPr>
          <p:cNvPr id="60421" name="Picture 9" descr="drawn light bulb representing an idea on a white background - stock vec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0883">
            <a:off x="5958254" y="2032489"/>
            <a:ext cx="2291862" cy="239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75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375140" y="902434"/>
            <a:ext cx="7908680" cy="332643"/>
          </a:xfrm>
        </p:spPr>
        <p:txBody>
          <a:bodyPr/>
          <a:lstStyle/>
          <a:p>
            <a:pPr algn="l"/>
            <a:r>
              <a:rPr lang="en-GB" altLang="en-US" sz="1292"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Some red flags for autism</a:t>
            </a:r>
          </a:p>
        </p:txBody>
      </p:sp>
      <p:sp>
        <p:nvSpPr>
          <p:cNvPr id="70659" name="Rectangle 4"/>
          <p:cNvSpPr>
            <a:spLocks noGrp="1"/>
          </p:cNvSpPr>
          <p:nvPr>
            <p:ph type="body" sz="half" idx="4294967295"/>
          </p:nvPr>
        </p:nvSpPr>
        <p:spPr>
          <a:xfrm>
            <a:off x="317989" y="1341120"/>
            <a:ext cx="5449765" cy="4328160"/>
          </a:xfrm>
          <a:solidFill>
            <a:schemeClr val="bg1">
              <a:lumMod val="95000"/>
            </a:schemeClr>
          </a:solidFill>
        </p:spPr>
        <p:txBody>
          <a:bodyPr/>
          <a:lstStyle/>
          <a:p>
            <a:pPr>
              <a:lnSpc>
                <a:spcPct val="80000"/>
              </a:lnSpc>
              <a:buFont typeface="Arial" charset="0"/>
              <a:buChar char="•"/>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Takes what is said too literally (misses humour, irony, and sarcasm)</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Speaks in an unusual  tone of voice, or with an unusual rhythm or pitch</a:t>
            </a:r>
            <a:r>
              <a:rPr lang="en-US" altLang="en-US" sz="1292" dirty="0">
                <a:latin typeface="Arial" charset="0"/>
              </a:rPr>
              <a:t>, or copies speech (echolalia)</a:t>
            </a:r>
            <a:r>
              <a:rPr lang="en-GB" altLang="en-US" sz="1292" dirty="0">
                <a:latin typeface="Arial" charset="0"/>
              </a:rPr>
              <a:t> </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Unusual eye contact (too little, too much, indirect such as focusing on </a:t>
            </a:r>
            <a:r>
              <a:rPr lang="en-GB" altLang="en-US" sz="1292" dirty="0" smtClean="0">
                <a:latin typeface="Arial" charset="0"/>
              </a:rPr>
              <a:t>people’s </a:t>
            </a:r>
            <a:r>
              <a:rPr lang="en-GB" altLang="en-US" sz="1292" dirty="0">
                <a:latin typeface="Arial" charset="0"/>
              </a:rPr>
              <a:t>cheeks)</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Doesn’t pick up on other people’s facial expressions, tone of voice, and gestures</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Preoccupation with a narrow topic of interest</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Follows a rigid routine or has difficulty adapting to changes in routine or environment</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Reacts unusually to sights, smells, textures, and sounds. May be especially sensitive to loud </a:t>
            </a:r>
            <a:r>
              <a:rPr lang="en-GB" altLang="en-US" sz="1292" dirty="0" smtClean="0">
                <a:latin typeface="Arial" charset="0"/>
              </a:rPr>
              <a:t>noises.</a:t>
            </a:r>
            <a:endParaRPr lang="en-GB" altLang="en-US" sz="1292" b="1" dirty="0">
              <a:solidFill>
                <a:srgbClr val="00B050"/>
              </a:solidFill>
              <a:latin typeface="Arial" charset="0"/>
            </a:endParaRPr>
          </a:p>
          <a:p>
            <a:pPr>
              <a:lnSpc>
                <a:spcPct val="80000"/>
              </a:lnSpc>
              <a:buFont typeface="Arial" charset="0"/>
              <a:buChar char="•"/>
              <a:defRPr/>
            </a:pPr>
            <a:endParaRPr lang="en-GB" altLang="en-US" sz="1292" dirty="0">
              <a:solidFill>
                <a:srgbClr val="FF0000"/>
              </a:solidFill>
              <a:latin typeface="Arial" charset="0"/>
            </a:endParaRPr>
          </a:p>
          <a:p>
            <a:pPr>
              <a:lnSpc>
                <a:spcPct val="80000"/>
              </a:lnSpc>
              <a:buFont typeface="Arial" charset="0"/>
              <a:buChar char="•"/>
              <a:defRPr/>
            </a:pPr>
            <a:endParaRPr lang="en-GB" altLang="en-US" sz="1292" dirty="0">
              <a:latin typeface="Arial" charset="0"/>
            </a:endParaRPr>
          </a:p>
          <a:p>
            <a:pPr>
              <a:lnSpc>
                <a:spcPct val="80000"/>
              </a:lnSpc>
              <a:buFont typeface="Arial" charset="0"/>
              <a:buNone/>
              <a:defRPr/>
            </a:pPr>
            <a:endParaRPr lang="en-GB" altLang="en-US" sz="1292" dirty="0">
              <a:latin typeface="Arial" charset="0"/>
            </a:endParaRPr>
          </a:p>
        </p:txBody>
      </p:sp>
      <p:sp>
        <p:nvSpPr>
          <p:cNvPr id="61444"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pic>
        <p:nvPicPr>
          <p:cNvPr id="61445" name="Picture 9" descr="MC9004347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754" y="1752405"/>
            <a:ext cx="2858966"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187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p:cNvSpPr>
          <p:nvPr>
            <p:ph type="body" sz="half" idx="4294967295"/>
          </p:nvPr>
        </p:nvSpPr>
        <p:spPr>
          <a:xfrm>
            <a:off x="317989" y="1341121"/>
            <a:ext cx="8175380" cy="4365198"/>
          </a:xfrm>
          <a:solidFill>
            <a:schemeClr val="bg1">
              <a:lumMod val="95000"/>
            </a:schemeClr>
          </a:solidFill>
        </p:spPr>
        <p:txBody>
          <a:bodyPr/>
          <a:lstStyle/>
          <a:p>
            <a:pPr>
              <a:lnSpc>
                <a:spcPct val="80000"/>
              </a:lnSpc>
              <a:buFont typeface="Arial" charset="0"/>
              <a:buChar char="•"/>
              <a:defRPr/>
            </a:pPr>
            <a:r>
              <a:rPr lang="en-GB" altLang="en-US" sz="1292" dirty="0" smtClean="0">
                <a:latin typeface="Arial" charset="0"/>
              </a:rPr>
              <a:t>Uses </a:t>
            </a:r>
            <a:r>
              <a:rPr lang="en-GB" altLang="en-US" sz="1292" dirty="0">
                <a:latin typeface="Arial" charset="0"/>
              </a:rPr>
              <a:t>facial expressions that don't match what they are saying</a:t>
            </a:r>
            <a:endParaRPr lang="en-US" altLang="en-US" sz="1292" dirty="0">
              <a:latin typeface="Arial" charset="0"/>
            </a:endParaRP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Makes very few gestures (such as pointing)</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D</a:t>
            </a:r>
            <a:r>
              <a:rPr lang="en-GB" altLang="en-US" sz="1292" dirty="0">
                <a:latin typeface="Arial" charset="0"/>
                <a:sym typeface="Wingdings" panose="05000000000000000000" pitchFamily="2" charset="2"/>
              </a:rPr>
              <a:t>ifferences in </a:t>
            </a:r>
            <a:r>
              <a:rPr lang="en-GB" altLang="en-US" sz="1292" dirty="0">
                <a:latin typeface="Arial" charset="0"/>
              </a:rPr>
              <a:t>reciprocal communication often characterised by either passivity in communication or overbearing manner </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Excessive anxiety, often seemingly unresponsive to reassurance or consolation</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Unusual attachments to objects such as childhood toys, or unusual items such as sink </a:t>
            </a:r>
            <a:r>
              <a:rPr lang="en-GB" altLang="en-US" sz="1292" dirty="0" smtClean="0">
                <a:latin typeface="Arial" charset="0"/>
              </a:rPr>
              <a:t>plugs </a:t>
            </a:r>
            <a:r>
              <a:rPr lang="en-GB" altLang="en-US" sz="1292" dirty="0">
                <a:latin typeface="Arial" charset="0"/>
              </a:rPr>
              <a:t>or stones</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Unusual posture, clumsiness, or eccentric ways of moving (e.g. walking exclusively on tiptoe)</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Obsessively lines things up or arranges them in a certain order</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Repeats the same actions or movements over and over again, such as flapping hands, rocking, or twirling</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Repeats the same words or phrases over and over (echolalia)</a:t>
            </a:r>
          </a:p>
          <a:p>
            <a:pPr marL="0" indent="0">
              <a:lnSpc>
                <a:spcPct val="80000"/>
              </a:lnSpc>
              <a:buNone/>
              <a:defRPr/>
            </a:pPr>
            <a:endParaRPr lang="en-GB" altLang="en-US" sz="1292" dirty="0">
              <a:latin typeface="Arial" charset="0"/>
            </a:endParaRPr>
          </a:p>
          <a:p>
            <a:pPr>
              <a:lnSpc>
                <a:spcPct val="80000"/>
              </a:lnSpc>
              <a:buFont typeface="Arial" charset="0"/>
              <a:buChar char="•"/>
              <a:defRPr/>
            </a:pPr>
            <a:r>
              <a:rPr lang="en-GB" altLang="en-US" sz="1292" dirty="0">
                <a:latin typeface="Arial" charset="0"/>
              </a:rPr>
              <a:t>Refers to themselves in the third person</a:t>
            </a:r>
          </a:p>
          <a:p>
            <a:pPr>
              <a:lnSpc>
                <a:spcPct val="80000"/>
              </a:lnSpc>
              <a:buFont typeface="Arial" charset="0"/>
              <a:buNone/>
              <a:defRPr/>
            </a:pPr>
            <a:endParaRPr lang="en-GB" altLang="en-US" sz="1292" dirty="0">
              <a:latin typeface="Arial" charset="0"/>
            </a:endParaRPr>
          </a:p>
        </p:txBody>
      </p:sp>
      <p:sp>
        <p:nvSpPr>
          <p:cNvPr id="62468" name="Text Placeholder 3"/>
          <p:cNvSpPr>
            <a:spLocks noGrp="1"/>
          </p:cNvSpPr>
          <p:nvPr>
            <p:ph type="body" sz="quarter" idx="4294967295"/>
          </p:nvPr>
        </p:nvSpPr>
        <p:spPr>
          <a:xfrm>
            <a:off x="517282" y="504094"/>
            <a:ext cx="2592265" cy="375138"/>
          </a:xfrm>
        </p:spPr>
        <p:txBody>
          <a:bodyPr/>
          <a:lstStyle/>
          <a:p>
            <a:pPr marL="0" indent="0">
              <a:buNone/>
            </a:pPr>
            <a:r>
              <a:rPr lang="en-GB" altLang="en-US" sz="1292" b="1" dirty="0">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dirty="0">
              <a:solidFill>
                <a:srgbClr val="FFFFFF"/>
              </a:solidFill>
              <a:latin typeface="Verdana" panose="020B0604030504040204" pitchFamily="34" charset="0"/>
              <a:ea typeface="ＭＳ Ｐゴシック" panose="020B0600070205080204" pitchFamily="34" charset="-128"/>
            </a:endParaRPr>
          </a:p>
        </p:txBody>
      </p:sp>
      <p:sp>
        <p:nvSpPr>
          <p:cNvPr id="2" name="Rectangle 1"/>
          <p:cNvSpPr/>
          <p:nvPr/>
        </p:nvSpPr>
        <p:spPr>
          <a:xfrm>
            <a:off x="471892" y="928715"/>
            <a:ext cx="2145139" cy="251159"/>
          </a:xfrm>
          <a:prstGeom prst="rect">
            <a:avLst/>
          </a:prstGeom>
        </p:spPr>
        <p:txBody>
          <a:bodyPr wrap="none">
            <a:spAutoFit/>
          </a:bodyPr>
          <a:lstStyle/>
          <a:p>
            <a:pPr>
              <a:lnSpc>
                <a:spcPct val="80000"/>
              </a:lnSpc>
              <a:defRPr/>
            </a:pPr>
            <a:r>
              <a:rPr lang="en-GB" altLang="en-US" sz="1290" b="1" dirty="0">
                <a:solidFill>
                  <a:schemeClr val="bg1"/>
                </a:solidFill>
                <a:latin typeface="Verdana" pitchFamily="34" charset="0"/>
                <a:ea typeface="Verdana" pitchFamily="34" charset="0"/>
                <a:cs typeface="Verdana" pitchFamily="34" charset="0"/>
              </a:rPr>
              <a:t>Red Flags Continued</a:t>
            </a:r>
          </a:p>
        </p:txBody>
      </p:sp>
    </p:spTree>
    <p:extLst>
      <p:ext uri="{BB962C8B-B14F-4D97-AF65-F5344CB8AC3E}">
        <p14:creationId xmlns:p14="http://schemas.microsoft.com/office/powerpoint/2010/main" val="606080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Feedback</a:t>
            </a:r>
            <a:endParaRPr lang="en-GB" dirty="0"/>
          </a:p>
        </p:txBody>
      </p:sp>
      <p:sp>
        <p:nvSpPr>
          <p:cNvPr id="4" name="Text Placeholder 3"/>
          <p:cNvSpPr>
            <a:spLocks noGrp="1"/>
          </p:cNvSpPr>
          <p:nvPr>
            <p:ph type="body" sz="quarter" idx="16"/>
          </p:nvPr>
        </p:nvSpPr>
        <p:spPr/>
        <p:txBody>
          <a:bodyPr/>
          <a:lstStyle/>
          <a:p>
            <a:r>
              <a:rPr lang="en-GB" dirty="0" smtClean="0"/>
              <a:t>Autism Awareness</a:t>
            </a:r>
            <a:endParaRPr lang="en-GB" dirty="0"/>
          </a:p>
        </p:txBody>
      </p:sp>
      <p:sp>
        <p:nvSpPr>
          <p:cNvPr id="5" name="Text Placeholder 4"/>
          <p:cNvSpPr>
            <a:spLocks noGrp="1"/>
          </p:cNvSpPr>
          <p:nvPr>
            <p:ph type="body" sz="quarter" idx="10"/>
          </p:nvPr>
        </p:nvSpPr>
        <p:spPr>
          <a:xfrm>
            <a:off x="517397" y="1340767"/>
            <a:ext cx="3383272" cy="3054682"/>
          </a:xfrm>
        </p:spPr>
        <p:txBody>
          <a:bodyPr/>
          <a:lstStyle/>
          <a:p>
            <a:r>
              <a:rPr lang="en-GB" dirty="0"/>
              <a:t> </a:t>
            </a:r>
            <a:endParaRPr lang="en-GB" dirty="0" smtClean="0"/>
          </a:p>
          <a:p>
            <a:r>
              <a:rPr lang="en-GB" dirty="0" smtClean="0"/>
              <a:t>There is a </a:t>
            </a:r>
            <a:r>
              <a:rPr lang="en-GB" dirty="0"/>
              <a:t>feedback form to complete following this training. </a:t>
            </a:r>
            <a:r>
              <a:rPr lang="en-GB" dirty="0" smtClean="0"/>
              <a:t>  Although this is completely </a:t>
            </a:r>
            <a:r>
              <a:rPr lang="en-GB" dirty="0"/>
              <a:t>optional for you to complete, it would be very useful if you </a:t>
            </a:r>
            <a:r>
              <a:rPr lang="en-GB" dirty="0" smtClean="0"/>
              <a:t>did, </a:t>
            </a:r>
            <a:r>
              <a:rPr lang="en-GB" dirty="0"/>
              <a:t>especially if you provide services in </a:t>
            </a:r>
            <a:r>
              <a:rPr lang="en-GB" dirty="0" smtClean="0"/>
              <a:t>Nottinghamshire.</a:t>
            </a:r>
          </a:p>
          <a:p>
            <a:r>
              <a:rPr lang="en-GB" dirty="0" smtClean="0"/>
              <a:t>This is because </a:t>
            </a:r>
            <a:r>
              <a:rPr lang="en-GB" dirty="0"/>
              <a:t>we can then track how many people have completed the training from different kinds of </a:t>
            </a:r>
            <a:r>
              <a:rPr lang="en-GB" dirty="0" smtClean="0"/>
              <a:t>services, </a:t>
            </a:r>
            <a:r>
              <a:rPr lang="en-GB" dirty="0"/>
              <a:t>and we can also make changes/adaptations to the course where these are </a:t>
            </a:r>
            <a:r>
              <a:rPr lang="en-GB" dirty="0" smtClean="0"/>
              <a:t>necessary, following your feedback.</a:t>
            </a:r>
            <a:endParaRPr lang="en-GB" dirty="0"/>
          </a:p>
          <a:p>
            <a:endParaRPr lang="en-GB" dirty="0"/>
          </a:p>
        </p:txBody>
      </p:sp>
      <p:pic>
        <p:nvPicPr>
          <p:cNvPr id="6" name="Picture 2" descr="A silhouette of a person with the letters A-U-T-I-S-M coming out of the head. EPS 10. File contains transparencies and a gradient mesh. - stock vector">
            <a:hlinkClick r:id="rId2"/>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26" t="-227" r="626" b="1120"/>
          <a:stretch/>
        </p:blipFill>
        <p:spPr bwMode="auto">
          <a:xfrm rot="21422884">
            <a:off x="5028723" y="1502242"/>
            <a:ext cx="2942306" cy="256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472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621454" y="1414097"/>
            <a:ext cx="4019994" cy="3922805"/>
          </a:xfrm>
        </p:spPr>
        <p:txBody>
          <a:bodyPr/>
          <a:lstStyle/>
          <a:p>
            <a:pPr>
              <a:lnSpc>
                <a:spcPct val="80000"/>
              </a:lnSpc>
              <a:buFont typeface="Arial" charset="0"/>
              <a:buNone/>
              <a:defRPr/>
            </a:pPr>
            <a:r>
              <a:rPr lang="en-GB" altLang="en-US" dirty="0">
                <a:latin typeface="Arial" charset="0"/>
              </a:rPr>
              <a:t>Identifying and diagnosing autism is often important for the individual and others in their lives. This can help them to understand why they are the way they are, and to access appropriate support.</a:t>
            </a:r>
          </a:p>
          <a:p>
            <a:pPr>
              <a:lnSpc>
                <a:spcPct val="80000"/>
              </a:lnSpc>
              <a:buFont typeface="Arial" charset="0"/>
              <a:buNone/>
              <a:defRPr/>
            </a:pPr>
            <a:r>
              <a:rPr lang="en-GB" altLang="en-US" dirty="0">
                <a:latin typeface="Arial" charset="0"/>
              </a:rPr>
              <a:t>Diagnosing autism in adults can be complex, particularly where there are additional mental health issues which may mask or mimic characteristics of autism.</a:t>
            </a:r>
          </a:p>
          <a:p>
            <a:pPr>
              <a:lnSpc>
                <a:spcPct val="80000"/>
              </a:lnSpc>
              <a:buFont typeface="Arial" charset="0"/>
              <a:buNone/>
              <a:defRPr/>
            </a:pPr>
            <a:r>
              <a:rPr lang="en-GB" altLang="en-US" dirty="0">
                <a:latin typeface="Arial" charset="0"/>
              </a:rPr>
              <a:t>Where autism is suspected, it can be useful to complete a screening assessment. The NICE guideline for </a:t>
            </a:r>
            <a:r>
              <a:rPr lang="en-GB" altLang="en-US" dirty="0" smtClean="0">
                <a:latin typeface="Arial" charset="0"/>
              </a:rPr>
              <a:t>autism </a:t>
            </a:r>
            <a:r>
              <a:rPr lang="en-GB" altLang="en-US" dirty="0">
                <a:latin typeface="Arial" charset="0"/>
              </a:rPr>
              <a:t>recommends the AQ-10 (Allison et al., 2011) which is available freely online.</a:t>
            </a:r>
          </a:p>
          <a:p>
            <a:pPr>
              <a:lnSpc>
                <a:spcPct val="80000"/>
              </a:lnSpc>
              <a:buFont typeface="Arial" charset="0"/>
              <a:buNone/>
              <a:defRPr/>
            </a:pPr>
            <a:r>
              <a:rPr lang="en-GB" altLang="en-US" dirty="0">
                <a:latin typeface="Arial" charset="0"/>
              </a:rPr>
              <a:t>Screening alone is not sufficient to diagnose an adult with autism. Diagnostic assessment should be undertaken by a clinician trained in the diagnosis of </a:t>
            </a:r>
            <a:r>
              <a:rPr lang="en-GB" altLang="en-US" dirty="0" smtClean="0">
                <a:latin typeface="Arial" charset="0"/>
              </a:rPr>
              <a:t>autism</a:t>
            </a:r>
            <a:r>
              <a:rPr lang="en-GB" altLang="en-US" dirty="0">
                <a:latin typeface="Arial" charset="0"/>
              </a:rPr>
              <a:t>. Where possible, this should include a developmental history, observation of the individual and assessment of the core characteristics of autism. </a:t>
            </a:r>
            <a:endParaRPr lang="en-GB" altLang="en-US" dirty="0">
              <a:solidFill>
                <a:srgbClr val="FF0000"/>
              </a:solidFill>
              <a:latin typeface="Arial" charset="0"/>
            </a:endParaRPr>
          </a:p>
          <a:p>
            <a:pPr>
              <a:buFont typeface="Arial" charset="0"/>
              <a:buNone/>
              <a:defRPr/>
            </a:pPr>
            <a:endParaRPr lang="en-GB" dirty="0"/>
          </a:p>
        </p:txBody>
      </p:sp>
      <p:sp>
        <p:nvSpPr>
          <p:cNvPr id="63491" name="Rectangle 2"/>
          <p:cNvSpPr txBox="1">
            <a:spLocks/>
          </p:cNvSpPr>
          <p:nvPr/>
        </p:nvSpPr>
        <p:spPr bwMode="auto">
          <a:xfrm>
            <a:off x="456782" y="882162"/>
            <a:ext cx="7366488" cy="3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1292" b="1">
                <a:solidFill>
                  <a:schemeClr val="bg1"/>
                </a:solidFill>
                <a:latin typeface="Arial" panose="020B0604020202020204" pitchFamily="34" charset="0"/>
              </a:rPr>
              <a:t>Diagnosing autism</a:t>
            </a:r>
          </a:p>
        </p:txBody>
      </p:sp>
      <p:sp>
        <p:nvSpPr>
          <p:cNvPr id="63492"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pic>
        <p:nvPicPr>
          <p:cNvPr id="634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742" y="1448821"/>
            <a:ext cx="2918862" cy="340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056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1"/>
          <p:cNvSpPr>
            <a:spLocks noGrp="1"/>
          </p:cNvSpPr>
          <p:nvPr>
            <p:ph type="body" sz="quarter" idx="14"/>
          </p:nvPr>
        </p:nvSpPr>
        <p:spPr>
          <a:xfrm>
            <a:off x="309098" y="1135674"/>
            <a:ext cx="4139712" cy="266700"/>
          </a:xfrm>
          <a:solidFill>
            <a:srgbClr val="0070C0"/>
          </a:solidFill>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Supporting a person on the autism spectrum</a:t>
            </a:r>
          </a:p>
          <a:p>
            <a:endParaRPr lang="en-GB" altLang="en-US" dirty="0">
              <a:latin typeface="Arial Bold" panose="020B0704020202020204" pitchFamily="34" charset="0"/>
              <a:ea typeface="ＭＳ Ｐゴシック" panose="020B0600070205080204" pitchFamily="34" charset="-128"/>
            </a:endParaRPr>
          </a:p>
        </p:txBody>
      </p:sp>
      <p:sp>
        <p:nvSpPr>
          <p:cNvPr id="64515" name="Rectangle 5"/>
          <p:cNvSpPr>
            <a:spLocks noChangeArrowheads="1"/>
          </p:cNvSpPr>
          <p:nvPr/>
        </p:nvSpPr>
        <p:spPr bwMode="auto">
          <a:xfrm>
            <a:off x="383931" y="1434613"/>
            <a:ext cx="8109438" cy="6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662" dirty="0">
                <a:latin typeface="Arial" panose="020B0604020202020204" pitchFamily="34" charset="0"/>
              </a:rPr>
              <a:t>It is important to consider how having autism can affect the individual you are supporting and how this might impact on the way you give that support. </a:t>
            </a:r>
          </a:p>
        </p:txBody>
      </p:sp>
      <p:graphicFrame>
        <p:nvGraphicFramePr>
          <p:cNvPr id="7" name="Table 6"/>
          <p:cNvGraphicFramePr>
            <a:graphicFrameLocks noGrp="1"/>
          </p:cNvGraphicFramePr>
          <p:nvPr/>
        </p:nvGraphicFramePr>
        <p:xfrm>
          <a:off x="405913" y="2299189"/>
          <a:ext cx="5917223" cy="2841382"/>
        </p:xfrm>
        <a:graphic>
          <a:graphicData uri="http://schemas.openxmlformats.org/drawingml/2006/table">
            <a:tbl>
              <a:tblPr firstRow="1" bandRow="1">
                <a:tableStyleId>{5C22544A-7EE6-4342-B048-85BDC9FD1C3A}</a:tableStyleId>
              </a:tblPr>
              <a:tblGrid>
                <a:gridCol w="5917223"/>
              </a:tblGrid>
              <a:tr h="594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300" dirty="0" smtClean="0">
                          <a:latin typeface="Arial" charset="0"/>
                          <a:ea typeface="ＭＳ Ｐゴシック" pitchFamily="-109" charset="-128"/>
                          <a:cs typeface="Arial" charset="0"/>
                        </a:rPr>
                        <a:t>Key things to remember when supporting a person on the autism spectrum</a:t>
                      </a:r>
                      <a:endParaRPr lang="en-GB" sz="1300" dirty="0">
                        <a:solidFill>
                          <a:schemeClr val="tx1"/>
                        </a:solidFill>
                      </a:endParaRPr>
                    </a:p>
                  </a:txBody>
                  <a:tcPr marL="84420" marR="84420" marT="42209" marB="42209"/>
                </a:tc>
              </a:tr>
              <a:tr h="387881">
                <a:tc>
                  <a:txBody>
                    <a:bodyPr/>
                    <a:lstStyle/>
                    <a:p>
                      <a:r>
                        <a:rPr lang="en-GB" altLang="en-US" sz="1300" b="1" dirty="0" smtClean="0">
                          <a:solidFill>
                            <a:schemeClr val="tx1"/>
                          </a:solidFill>
                          <a:latin typeface="Arial" charset="0"/>
                          <a:ea typeface="ＭＳ Ｐゴシック" pitchFamily="-109" charset="-128"/>
                          <a:cs typeface="Arial" charset="0"/>
                        </a:rPr>
                        <a:t>Verbal communication</a:t>
                      </a:r>
                      <a:r>
                        <a:rPr lang="en-GB" altLang="en-US" sz="1300" dirty="0" smtClean="0">
                          <a:solidFill>
                            <a:schemeClr val="tx1"/>
                          </a:solidFill>
                          <a:latin typeface="Arial" charset="0"/>
                          <a:ea typeface="ＭＳ Ｐゴシック" pitchFamily="-109" charset="-128"/>
                          <a:cs typeface="Arial" charset="0"/>
                        </a:rPr>
                        <a:t> </a:t>
                      </a:r>
                      <a:endParaRPr lang="en-GB" sz="1300" dirty="0">
                        <a:solidFill>
                          <a:schemeClr val="tx1"/>
                        </a:solidFill>
                      </a:endParaRPr>
                    </a:p>
                  </a:txBody>
                  <a:tcPr marL="84420" marR="84420" marT="42209" marB="42209"/>
                </a:tc>
              </a:tr>
              <a:tr h="382294">
                <a:tc>
                  <a:txBody>
                    <a:bodyPr/>
                    <a:lstStyle/>
                    <a:p>
                      <a:r>
                        <a:rPr lang="en-GB" altLang="en-US" sz="1300" b="1" dirty="0" smtClean="0">
                          <a:solidFill>
                            <a:schemeClr val="tx1"/>
                          </a:solidFill>
                          <a:latin typeface="Arial" charset="0"/>
                          <a:ea typeface="ＭＳ Ｐゴシック" pitchFamily="-109" charset="-128"/>
                          <a:cs typeface="Arial" charset="0"/>
                        </a:rPr>
                        <a:t>Nonverbal communication</a:t>
                      </a:r>
                      <a:r>
                        <a:rPr lang="en-GB" altLang="en-US" sz="1300" dirty="0" smtClean="0">
                          <a:solidFill>
                            <a:schemeClr val="tx1"/>
                          </a:solidFill>
                          <a:latin typeface="Arial" charset="0"/>
                          <a:ea typeface="ＭＳ Ｐゴシック" pitchFamily="-109" charset="-128"/>
                          <a:cs typeface="Arial" charset="0"/>
                        </a:rPr>
                        <a:t> </a:t>
                      </a:r>
                      <a:endParaRPr lang="en-GB" sz="1300" dirty="0">
                        <a:solidFill>
                          <a:schemeClr val="tx1"/>
                        </a:solidFill>
                      </a:endParaRPr>
                    </a:p>
                  </a:txBody>
                  <a:tcPr marL="84420" marR="84420" marT="42209" marB="42209">
                    <a:solidFill>
                      <a:schemeClr val="accent1"/>
                    </a:solidFill>
                  </a:tcPr>
                </a:tc>
              </a:tr>
              <a:tr h="382294">
                <a:tc>
                  <a:txBody>
                    <a:bodyPr/>
                    <a:lstStyle/>
                    <a:p>
                      <a:r>
                        <a:rPr lang="en-GB" altLang="en-US" sz="1300" b="1" dirty="0" smtClean="0">
                          <a:solidFill>
                            <a:schemeClr val="tx1"/>
                          </a:solidFill>
                          <a:latin typeface="Arial" charset="0"/>
                          <a:ea typeface="ＭＳ Ｐゴシック" pitchFamily="-109" charset="-128"/>
                          <a:cs typeface="Arial" charset="0"/>
                        </a:rPr>
                        <a:t>Environment </a:t>
                      </a:r>
                      <a:endParaRPr lang="en-GB" sz="1300" dirty="0">
                        <a:solidFill>
                          <a:schemeClr val="tx1"/>
                        </a:solidFill>
                      </a:endParaRPr>
                    </a:p>
                  </a:txBody>
                  <a:tcPr marL="84420" marR="84420" marT="42209" marB="42209">
                    <a:solidFill>
                      <a:schemeClr val="accent1">
                        <a:lumMod val="20000"/>
                        <a:lumOff val="80000"/>
                      </a:schemeClr>
                    </a:solidFill>
                  </a:tcPr>
                </a:tc>
              </a:tr>
              <a:tr h="382294">
                <a:tc>
                  <a:txBody>
                    <a:bodyPr/>
                    <a:lstStyle/>
                    <a:p>
                      <a:r>
                        <a:rPr lang="en-GB" altLang="en-US" sz="1300" b="1" dirty="0" smtClean="0">
                          <a:solidFill>
                            <a:schemeClr val="tx1"/>
                          </a:solidFill>
                          <a:latin typeface="Arial" charset="0"/>
                          <a:ea typeface="ＭＳ Ｐゴシック" pitchFamily="-109" charset="-128"/>
                          <a:cs typeface="Arial" charset="0"/>
                        </a:rPr>
                        <a:t>Use of Touch</a:t>
                      </a:r>
                      <a:r>
                        <a:rPr lang="en-GB" altLang="en-US" sz="1300" dirty="0" smtClean="0">
                          <a:solidFill>
                            <a:schemeClr val="tx1"/>
                          </a:solidFill>
                          <a:latin typeface="Arial" charset="0"/>
                          <a:ea typeface="ＭＳ Ｐゴシック" pitchFamily="-109" charset="-128"/>
                          <a:cs typeface="Arial" charset="0"/>
                        </a:rPr>
                        <a:t> </a:t>
                      </a:r>
                      <a:endParaRPr lang="en-GB" sz="1300" dirty="0">
                        <a:solidFill>
                          <a:schemeClr val="tx1"/>
                        </a:solidFill>
                      </a:endParaRPr>
                    </a:p>
                  </a:txBody>
                  <a:tcPr marL="84420" marR="84420" marT="42209" marB="42209">
                    <a:solidFill>
                      <a:schemeClr val="accent1"/>
                    </a:solidFill>
                  </a:tcPr>
                </a:tc>
              </a:tr>
              <a:tr h="382294">
                <a:tc>
                  <a:txBody>
                    <a:bodyPr/>
                    <a:lstStyle/>
                    <a:p>
                      <a:r>
                        <a:rPr lang="en-GB" altLang="en-US" sz="1300" b="1" dirty="0" smtClean="0">
                          <a:solidFill>
                            <a:schemeClr val="tx1"/>
                          </a:solidFill>
                          <a:latin typeface="Arial" charset="0"/>
                          <a:ea typeface="ＭＳ Ｐゴシック" pitchFamily="-109" charset="-128"/>
                          <a:cs typeface="Arial" charset="0"/>
                        </a:rPr>
                        <a:t>Predictability and Routines</a:t>
                      </a:r>
                      <a:r>
                        <a:rPr lang="en-GB" altLang="en-US" sz="1300" dirty="0" smtClean="0">
                          <a:solidFill>
                            <a:schemeClr val="tx1"/>
                          </a:solidFill>
                          <a:latin typeface="Arial" charset="0"/>
                          <a:ea typeface="ＭＳ Ｐゴシック" pitchFamily="-109" charset="-128"/>
                          <a:cs typeface="Arial" charset="0"/>
                        </a:rPr>
                        <a:t> </a:t>
                      </a:r>
                      <a:endParaRPr lang="en-GB" sz="1300" dirty="0">
                        <a:solidFill>
                          <a:schemeClr val="tx1"/>
                        </a:solidFill>
                      </a:endParaRPr>
                    </a:p>
                  </a:txBody>
                  <a:tcPr marL="84420" marR="84420" marT="42209" marB="42209">
                    <a:solidFill>
                      <a:schemeClr val="accent1">
                        <a:lumMod val="20000"/>
                        <a:lumOff val="80000"/>
                      </a:schemeClr>
                    </a:solidFill>
                  </a:tcPr>
                </a:tc>
              </a:tr>
              <a:tr h="329540">
                <a:tc>
                  <a:txBody>
                    <a:bodyPr/>
                    <a:lstStyle/>
                    <a:p>
                      <a:r>
                        <a:rPr lang="en-GB" altLang="en-US" sz="1300" b="1" dirty="0" smtClean="0">
                          <a:solidFill>
                            <a:schemeClr val="tx1"/>
                          </a:solidFill>
                          <a:latin typeface="Arial" charset="0"/>
                          <a:ea typeface="ＭＳ Ｐゴシック" pitchFamily="-109" charset="-128"/>
                          <a:cs typeface="Arial" charset="0"/>
                        </a:rPr>
                        <a:t>Emotions</a:t>
                      </a:r>
                      <a:r>
                        <a:rPr lang="en-GB" altLang="en-US" sz="1300" dirty="0" smtClean="0">
                          <a:solidFill>
                            <a:schemeClr val="tx1"/>
                          </a:solidFill>
                          <a:latin typeface="Arial" charset="0"/>
                          <a:ea typeface="ＭＳ Ｐゴシック" pitchFamily="-109" charset="-128"/>
                          <a:cs typeface="Arial" charset="0"/>
                        </a:rPr>
                        <a:t> </a:t>
                      </a:r>
                      <a:endParaRPr lang="en-GB" sz="1300" dirty="0">
                        <a:solidFill>
                          <a:schemeClr val="tx1"/>
                        </a:solidFill>
                      </a:endParaRPr>
                    </a:p>
                  </a:txBody>
                  <a:tcPr marL="84420" marR="84420" marT="42209" marB="42209">
                    <a:solidFill>
                      <a:schemeClr val="accent1"/>
                    </a:solidFill>
                  </a:tcPr>
                </a:tc>
              </a:tr>
            </a:tbl>
          </a:graphicData>
        </a:graphic>
      </p:graphicFrame>
      <p:sp>
        <p:nvSpPr>
          <p:cNvPr id="8" name="Flowchart: Extract 7"/>
          <p:cNvSpPr/>
          <p:nvPr/>
        </p:nvSpPr>
        <p:spPr>
          <a:xfrm rot="10800000">
            <a:off x="5832231" y="3028950"/>
            <a:ext cx="357554" cy="180242"/>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64535" name="Picture 39" descr="Teenage Girl Visits Doctor's Office Suffering With Depression - stock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274" y="2233247"/>
            <a:ext cx="182440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6" name="Text Placeholder 2"/>
          <p:cNvSpPr>
            <a:spLocks noGrp="1"/>
          </p:cNvSpPr>
          <p:nvPr>
            <p:ph type="body" sz="quarter" idx="16"/>
          </p:nvPr>
        </p:nvSpPr>
        <p:spPr>
          <a:xfrm>
            <a:off x="517282" y="504093"/>
            <a:ext cx="2592265" cy="531935"/>
          </a:xfrm>
        </p:spPr>
        <p:txBody>
          <a:bodyPr/>
          <a:lstStyle/>
          <a:p>
            <a:r>
              <a:rPr lang="en-GB" altLang="en-US">
                <a:solidFill>
                  <a:schemeClr val="bg1"/>
                </a:solidFill>
                <a:ea typeface="ＭＳ Ｐゴシック" panose="020B0600070205080204" pitchFamily="34" charset="-128"/>
              </a:rPr>
              <a:t>Autism Awareness</a:t>
            </a:r>
          </a:p>
          <a:p>
            <a:endParaRPr lang="en-GB" altLang="en-US">
              <a:ea typeface="ＭＳ Ｐゴシック" panose="020B0600070205080204" pitchFamily="34" charset="-128"/>
            </a:endParaRPr>
          </a:p>
        </p:txBody>
      </p:sp>
      <p:sp>
        <p:nvSpPr>
          <p:cNvPr id="11" name="Flowchart: Extract 10"/>
          <p:cNvSpPr/>
          <p:nvPr/>
        </p:nvSpPr>
        <p:spPr>
          <a:xfrm rot="10800000">
            <a:off x="5829300" y="3399693"/>
            <a:ext cx="357554" cy="178777"/>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2" name="Flowchart: Extract 11"/>
          <p:cNvSpPr/>
          <p:nvPr/>
        </p:nvSpPr>
        <p:spPr>
          <a:xfrm rot="10800000">
            <a:off x="5843954" y="3761643"/>
            <a:ext cx="357554" cy="180242"/>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4" name="Flowchart: Extract 13"/>
          <p:cNvSpPr/>
          <p:nvPr/>
        </p:nvSpPr>
        <p:spPr>
          <a:xfrm rot="10800000">
            <a:off x="5843954" y="4558812"/>
            <a:ext cx="357554" cy="180242"/>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5" name="Flowchart: Extract 14"/>
          <p:cNvSpPr/>
          <p:nvPr/>
        </p:nvSpPr>
        <p:spPr>
          <a:xfrm rot="10800000">
            <a:off x="5843954" y="4910504"/>
            <a:ext cx="357554" cy="180242"/>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6" name="Flowchart: Extract 15"/>
          <p:cNvSpPr/>
          <p:nvPr/>
        </p:nvSpPr>
        <p:spPr>
          <a:xfrm rot="10800000">
            <a:off x="5843954" y="4094285"/>
            <a:ext cx="357554" cy="178777"/>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94890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1"/>
          <p:cNvSpPr>
            <a:spLocks noGrp="1"/>
          </p:cNvSpPr>
          <p:nvPr>
            <p:ph type="body" sz="quarter" idx="14"/>
          </p:nvPr>
        </p:nvSpPr>
        <p:spPr>
          <a:xfrm>
            <a:off x="317989" y="1101970"/>
            <a:ext cx="6248400" cy="266700"/>
          </a:xfrm>
          <a:solidFill>
            <a:srgbClr val="0070C0"/>
          </a:solidFill>
        </p:spPr>
        <p:txBody>
          <a:bodyPr/>
          <a:lstStyle/>
          <a:p>
            <a:r>
              <a:rPr lang="en-GB" altLang="en-US">
                <a:latin typeface="Arial" panose="020B0604020202020204" pitchFamily="34" charset="0"/>
                <a:ea typeface="ＭＳ Ｐゴシック" panose="020B0600070205080204" pitchFamily="34" charset="-128"/>
                <a:cs typeface="Arial" panose="020B0604020202020204" pitchFamily="34" charset="0"/>
              </a:rPr>
              <a:t>Key things to remember when supporting a person on the autism spectrum: </a:t>
            </a:r>
          </a:p>
          <a:p>
            <a:endParaRPr lang="en-GB" altLang="en-US">
              <a:latin typeface="Arial Bold" panose="020B0704020202020204" pitchFamily="34" charset="0"/>
              <a:ea typeface="ＭＳ Ｐゴシック" panose="020B0600070205080204" pitchFamily="34" charset="-128"/>
            </a:endParaRPr>
          </a:p>
        </p:txBody>
      </p:sp>
      <p:sp>
        <p:nvSpPr>
          <p:cNvPr id="65539" name="Text Placeholder 2"/>
          <p:cNvSpPr>
            <a:spLocks noGrp="1"/>
          </p:cNvSpPr>
          <p:nvPr>
            <p:ph type="body" sz="quarter" idx="16"/>
          </p:nvPr>
        </p:nvSpPr>
        <p:spPr>
          <a:xfrm>
            <a:off x="517282" y="504093"/>
            <a:ext cx="2592265" cy="531935"/>
          </a:xfrm>
        </p:spPr>
        <p:txBody>
          <a:bodyPr/>
          <a:lstStyle/>
          <a:p>
            <a:pPr fontAlgn="base">
              <a:spcAft>
                <a:spcPct val="0"/>
              </a:spcAft>
            </a:pPr>
            <a:r>
              <a:rPr lang="en-GB" altLang="en-US">
                <a:solidFill>
                  <a:schemeClr val="bg1"/>
                </a:solidFill>
                <a:ea typeface="ＭＳ Ｐゴシック" panose="020B0600070205080204" pitchFamily="34" charset="-128"/>
              </a:rPr>
              <a:t>Autism Awareness</a:t>
            </a:r>
          </a:p>
          <a:p>
            <a:pPr fontAlgn="base">
              <a:spcAft>
                <a:spcPct val="0"/>
              </a:spcAft>
            </a:pPr>
            <a:endParaRPr lang="en-GB" altLang="en-US">
              <a:ea typeface="ＭＳ Ｐゴシック" panose="020B0600070205080204" pitchFamily="34" charset="-128"/>
            </a:endParaRPr>
          </a:p>
        </p:txBody>
      </p:sp>
      <p:sp>
        <p:nvSpPr>
          <p:cNvPr id="4" name="Text Placeholder 3"/>
          <p:cNvSpPr>
            <a:spLocks noGrp="1"/>
          </p:cNvSpPr>
          <p:nvPr>
            <p:ph type="body" sz="quarter" idx="10"/>
          </p:nvPr>
        </p:nvSpPr>
        <p:spPr>
          <a:xfrm>
            <a:off x="317989" y="1434612"/>
            <a:ext cx="8508023" cy="4157296"/>
          </a:xfrm>
        </p:spPr>
        <p:txBody>
          <a:bodyPr/>
          <a:lstStyle/>
          <a:p>
            <a:pPr>
              <a:buFont typeface="Arial" charset="0"/>
              <a:buNone/>
              <a:defRPr/>
            </a:pPr>
            <a:r>
              <a:rPr lang="en-GB" altLang="en-US" b="1" dirty="0">
                <a:latin typeface="Arial" charset="0"/>
                <a:ea typeface="ＭＳ Ｐゴシック" pitchFamily="-109" charset="-128"/>
                <a:cs typeface="Arial" charset="0"/>
              </a:rPr>
              <a:t>Verbal communication</a:t>
            </a:r>
            <a:r>
              <a:rPr lang="en-GB" altLang="en-US" dirty="0">
                <a:latin typeface="Arial" charset="0"/>
                <a:ea typeface="ＭＳ Ｐゴシック" pitchFamily="-109" charset="-128"/>
                <a:cs typeface="Arial" charset="0"/>
              </a:rPr>
              <a:t> - Keep verbal communication as clear as possible as </a:t>
            </a:r>
            <a:r>
              <a:rPr lang="en-GB" altLang="en-US" dirty="0">
                <a:latin typeface="Arial" charset="0"/>
                <a:ea typeface="ＭＳ Ｐゴシック" pitchFamily="-109" charset="-128"/>
                <a:cs typeface="Arial" charset="0"/>
                <a:sym typeface="Wingdings" panose="05000000000000000000" pitchFamily="2" charset="2"/>
              </a:rPr>
              <a:t>autistic people </a:t>
            </a:r>
            <a:r>
              <a:rPr lang="en-GB" altLang="en-US" dirty="0">
                <a:latin typeface="Arial" charset="0"/>
                <a:ea typeface="ＭＳ Ｐゴシック" pitchFamily="-109" charset="-128"/>
                <a:cs typeface="Arial" charset="0"/>
              </a:rPr>
              <a:t>can be very literal and may not understand your humour, or indirect comments </a:t>
            </a:r>
          </a:p>
          <a:p>
            <a:pPr>
              <a:buFont typeface="Arial" charset="0"/>
              <a:buNone/>
              <a:defRPr/>
            </a:pPr>
            <a:r>
              <a:rPr lang="en-GB" altLang="en-US" b="1" dirty="0">
                <a:latin typeface="Arial" charset="0"/>
                <a:ea typeface="ＭＳ Ｐゴシック" pitchFamily="-109" charset="-128"/>
                <a:cs typeface="Arial" charset="0"/>
              </a:rPr>
              <a:t>Nonverbal communication</a:t>
            </a:r>
            <a:r>
              <a:rPr lang="en-GB" altLang="en-US" dirty="0">
                <a:latin typeface="Arial" charset="0"/>
                <a:ea typeface="ＭＳ Ｐゴシック" pitchFamily="-109" charset="-128"/>
                <a:cs typeface="Arial" charset="0"/>
              </a:rPr>
              <a:t> – Be mindful of how you use non-verbal communication as the person may not always make sense of it </a:t>
            </a:r>
          </a:p>
          <a:p>
            <a:pPr>
              <a:buFont typeface="Arial" charset="0"/>
              <a:buNone/>
              <a:defRPr/>
            </a:pPr>
            <a:r>
              <a:rPr lang="en-GB" altLang="en-US" b="1" dirty="0">
                <a:latin typeface="Arial" charset="0"/>
                <a:ea typeface="ＭＳ Ｐゴシック" pitchFamily="-109" charset="-128"/>
                <a:cs typeface="Arial" charset="0"/>
              </a:rPr>
              <a:t>Environment </a:t>
            </a:r>
            <a:r>
              <a:rPr lang="en-GB" altLang="en-US" dirty="0">
                <a:latin typeface="Arial" charset="0"/>
                <a:ea typeface="ＭＳ Ｐゴシック" pitchFamily="-109" charset="-128"/>
                <a:cs typeface="Arial" charset="0"/>
              </a:rPr>
              <a:t>– consider potential sensory overload such as noise and bright lights. These can increase anxiety and make it harder for the person to engage in communication</a:t>
            </a:r>
          </a:p>
          <a:p>
            <a:pPr>
              <a:buFont typeface="Arial" charset="0"/>
              <a:buNone/>
              <a:defRPr/>
            </a:pPr>
            <a:r>
              <a:rPr lang="en-GB" altLang="en-US" b="1" dirty="0">
                <a:latin typeface="Arial" charset="0"/>
                <a:ea typeface="ＭＳ Ｐゴシック" pitchFamily="-109" charset="-128"/>
                <a:cs typeface="Arial" charset="0"/>
              </a:rPr>
              <a:t>Use of Touch</a:t>
            </a:r>
            <a:r>
              <a:rPr lang="en-GB" altLang="en-US" dirty="0">
                <a:latin typeface="Arial" charset="0"/>
                <a:ea typeface="ＭＳ Ｐゴシック" pitchFamily="-109" charset="-128"/>
                <a:cs typeface="Arial" charset="0"/>
              </a:rPr>
              <a:t> – there are times when it may be necessary to touch the </a:t>
            </a:r>
            <a:r>
              <a:rPr lang="en-GB" altLang="en-US" dirty="0">
                <a:latin typeface="Arial" charset="0"/>
                <a:ea typeface="ＭＳ Ｐゴシック" pitchFamily="-109" charset="-128"/>
                <a:cs typeface="Arial" charset="0"/>
                <a:sym typeface="Wingdings" panose="05000000000000000000" pitchFamily="2" charset="2"/>
              </a:rPr>
              <a:t>autistic person</a:t>
            </a:r>
            <a:r>
              <a:rPr lang="en-GB" altLang="en-US" dirty="0">
                <a:latin typeface="Arial" charset="0"/>
                <a:ea typeface="ＭＳ Ｐゴシック" pitchFamily="-109" charset="-128"/>
                <a:cs typeface="Arial" charset="0"/>
              </a:rPr>
              <a:t>. At these times give the person some warning that you are going to touch them, and where you are going to touch them. </a:t>
            </a:r>
          </a:p>
          <a:p>
            <a:pPr>
              <a:buFont typeface="Arial" charset="0"/>
              <a:buNone/>
              <a:defRPr/>
            </a:pPr>
            <a:r>
              <a:rPr lang="en-GB" altLang="en-US" b="1" dirty="0">
                <a:latin typeface="Arial" charset="0"/>
                <a:ea typeface="ＭＳ Ｐゴシック" pitchFamily="-109" charset="-128"/>
                <a:cs typeface="Arial" charset="0"/>
              </a:rPr>
              <a:t>Predictability and Routines</a:t>
            </a:r>
            <a:r>
              <a:rPr lang="en-GB" altLang="en-US" dirty="0">
                <a:latin typeface="Arial" charset="0"/>
                <a:ea typeface="ＭＳ Ｐゴシック" pitchFamily="-109" charset="-128"/>
                <a:cs typeface="Arial" charset="0"/>
              </a:rPr>
              <a:t> – change can be inevitable so it is important to consider when and how you communicate change with the </a:t>
            </a:r>
            <a:r>
              <a:rPr lang="en-GB" altLang="en-US" dirty="0">
                <a:latin typeface="Arial" charset="0"/>
                <a:ea typeface="ＭＳ Ｐゴシック" pitchFamily="-109" charset="-128"/>
                <a:cs typeface="Arial" charset="0"/>
                <a:sym typeface="Wingdings" panose="05000000000000000000" pitchFamily="2" charset="2"/>
              </a:rPr>
              <a:t>autistic person</a:t>
            </a:r>
            <a:r>
              <a:rPr lang="en-GB" altLang="en-US" dirty="0">
                <a:latin typeface="Arial" charset="0"/>
                <a:ea typeface="ＭＳ Ｐゴシック" pitchFamily="-109" charset="-128"/>
                <a:cs typeface="Arial" charset="0"/>
              </a:rPr>
              <a:t>, give them time to process this change, and think with them ways they can cope with the change  </a:t>
            </a:r>
          </a:p>
          <a:p>
            <a:pPr>
              <a:buFont typeface="Arial" charset="0"/>
              <a:buNone/>
              <a:defRPr/>
            </a:pPr>
            <a:r>
              <a:rPr lang="en-GB" altLang="en-US" b="1" dirty="0">
                <a:latin typeface="Arial" charset="0"/>
                <a:ea typeface="ＭＳ Ｐゴシック" pitchFamily="-109" charset="-128"/>
                <a:cs typeface="Arial" charset="0"/>
              </a:rPr>
              <a:t>Emotions</a:t>
            </a:r>
            <a:r>
              <a:rPr lang="en-GB" altLang="en-US" dirty="0">
                <a:latin typeface="Arial" charset="0"/>
                <a:ea typeface="ＭＳ Ｐゴシック" pitchFamily="-109" charset="-128"/>
                <a:cs typeface="Arial" charset="0"/>
              </a:rPr>
              <a:t> - People with autism can find it difficult to empathise with the feelings of others. It can be helpful to explain an elicited emotion to the person, rather than relying on their ability to read nonverbal clues. Equally, people with autism can find it difficult to identify and label their own emotions, and this needs to be taken into consideration when giving emotional support to the </a:t>
            </a:r>
            <a:r>
              <a:rPr lang="en-GB" altLang="en-US" dirty="0" smtClean="0">
                <a:latin typeface="Arial" charset="0"/>
                <a:ea typeface="ＭＳ Ｐゴシック" pitchFamily="-109" charset="-128"/>
                <a:cs typeface="Arial" charset="0"/>
              </a:rPr>
              <a:t>person. </a:t>
            </a:r>
            <a:endParaRPr lang="en-GB" altLang="en-US" dirty="0">
              <a:latin typeface="Arial" charset="0"/>
              <a:ea typeface="ＭＳ Ｐゴシック" pitchFamily="-109" charset="-128"/>
              <a:cs typeface="Arial" charset="0"/>
            </a:endParaRPr>
          </a:p>
          <a:p>
            <a:pPr>
              <a:buFont typeface="Arial" charset="0"/>
              <a:buNone/>
              <a:defRPr/>
            </a:pPr>
            <a:endParaRPr lang="en-GB" altLang="en-US" b="1" dirty="0">
              <a:latin typeface="Arial" charset="0"/>
              <a:ea typeface="ＭＳ Ｐゴシック" pitchFamily="-109" charset="-128"/>
              <a:cs typeface="Arial" charset="0"/>
            </a:endParaRPr>
          </a:p>
        </p:txBody>
      </p:sp>
    </p:spTree>
    <p:extLst>
      <p:ext uri="{BB962C8B-B14F-4D97-AF65-F5344CB8AC3E}">
        <p14:creationId xmlns:p14="http://schemas.microsoft.com/office/powerpoint/2010/main" val="1072748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2"/>
          <p:cNvSpPr>
            <a:spLocks noGrp="1"/>
          </p:cNvSpPr>
          <p:nvPr>
            <p:ph type="body" sz="quarter" idx="14"/>
          </p:nvPr>
        </p:nvSpPr>
        <p:spPr>
          <a:xfrm>
            <a:off x="517282" y="902678"/>
            <a:ext cx="4139712" cy="266700"/>
          </a:xfrm>
        </p:spPr>
        <p:txBody>
          <a:bodyPr/>
          <a:lstStyle/>
          <a:p>
            <a:r>
              <a:rPr lang="en-GB" altLang="en-US" dirty="0">
                <a:latin typeface="Arial Bold" panose="020B0704020202020204" pitchFamily="34" charset="0"/>
                <a:ea typeface="ＭＳ Ｐゴシック" panose="020B0600070205080204" pitchFamily="34" charset="-128"/>
              </a:rPr>
              <a:t>Summary</a:t>
            </a:r>
          </a:p>
        </p:txBody>
      </p:sp>
      <p:sp>
        <p:nvSpPr>
          <p:cNvPr id="66563" name="Text Placeholder 4"/>
          <p:cNvSpPr>
            <a:spLocks noGrp="1"/>
          </p:cNvSpPr>
          <p:nvPr>
            <p:ph type="body" sz="quarter" idx="10"/>
          </p:nvPr>
        </p:nvSpPr>
        <p:spPr>
          <a:xfrm>
            <a:off x="317989" y="1249680"/>
            <a:ext cx="5932340" cy="4502938"/>
          </a:xfrm>
          <a:solidFill>
            <a:srgbClr val="F2F2F2"/>
          </a:solidFill>
        </p:spPr>
        <p:txBody>
          <a:bodyPr/>
          <a:lstStyle/>
          <a:p>
            <a:pPr marL="263776" indent="-263776">
              <a:buFont typeface="Arial" panose="020B0604020202020204" pitchFamily="34" charset="0"/>
              <a:buChar char="•"/>
            </a:pPr>
            <a:r>
              <a:rPr lang="en-GB" altLang="en-US" dirty="0">
                <a:ea typeface="ＭＳ Ｐゴシック" panose="020B0600070205080204" pitchFamily="34" charset="-128"/>
              </a:rPr>
              <a:t>Autism is a lifelong neurodevelopmental condition</a:t>
            </a:r>
          </a:p>
          <a:p>
            <a:pPr marL="263776" indent="-263776">
              <a:buFont typeface="Arial" panose="020B0604020202020204" pitchFamily="34" charset="0"/>
              <a:buChar char="•"/>
            </a:pPr>
            <a:r>
              <a:rPr lang="en-GB" altLang="en-US" dirty="0">
                <a:ea typeface="ＭＳ Ｐゴシック" panose="020B0600070205080204" pitchFamily="34" charset="-128"/>
              </a:rPr>
              <a:t>Autism can affect individuals of all ability levels </a:t>
            </a:r>
          </a:p>
          <a:p>
            <a:pPr marL="263776" indent="-263776">
              <a:buFont typeface="Arial" panose="020B0604020202020204" pitchFamily="34" charset="0"/>
              <a:buChar char="•"/>
            </a:pPr>
            <a:r>
              <a:rPr lang="en-GB" altLang="en-US" dirty="0">
                <a:ea typeface="ＭＳ Ｐゴシック" panose="020B0600070205080204" pitchFamily="34" charset="-128"/>
              </a:rPr>
              <a:t>More men than women </a:t>
            </a:r>
            <a:r>
              <a:rPr lang="en-GB" altLang="en-US" dirty="0">
                <a:ea typeface="ＭＳ Ｐゴシック" panose="020B0600070205080204" pitchFamily="34" charset="-128"/>
                <a:sym typeface="Wingdings" panose="05000000000000000000" pitchFamily="2" charset="2"/>
              </a:rPr>
              <a:t>are currently diagnosed</a:t>
            </a:r>
            <a:endParaRPr lang="en-GB" altLang="en-US" dirty="0">
              <a:ea typeface="ＭＳ Ｐゴシック" panose="020B0600070205080204" pitchFamily="34" charset="-128"/>
            </a:endParaRPr>
          </a:p>
          <a:p>
            <a:pPr marL="263776" indent="-263776">
              <a:buFont typeface="Arial" panose="020B0604020202020204" pitchFamily="34" charset="0"/>
              <a:buChar char="•"/>
            </a:pPr>
            <a:r>
              <a:rPr lang="en-GB" altLang="en-US" dirty="0">
                <a:ea typeface="ＭＳ Ｐゴシック" panose="020B0600070205080204" pitchFamily="34" charset="-128"/>
              </a:rPr>
              <a:t>The core areas of impairment are: </a:t>
            </a:r>
          </a:p>
          <a:p>
            <a:pPr marL="857265" lvl="2" indent="-285750">
              <a:spcBef>
                <a:spcPct val="0"/>
              </a:spcBef>
              <a:spcAft>
                <a:spcPct val="0"/>
              </a:spcAft>
              <a:buFont typeface="Courier New" panose="02070309020205020404" pitchFamily="49" charset="0"/>
              <a:buChar char="o"/>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social communication</a:t>
            </a:r>
          </a:p>
          <a:p>
            <a:pPr marL="857265" lvl="2" indent="-285750">
              <a:spcBef>
                <a:spcPct val="0"/>
              </a:spcBef>
              <a:spcAft>
                <a:spcPct val="0"/>
              </a:spcAft>
              <a:buFont typeface="Courier New" panose="02070309020205020404" pitchFamily="49" charset="0"/>
              <a:buChar char="o"/>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social interaction </a:t>
            </a:r>
          </a:p>
          <a:p>
            <a:pPr marL="857265" lvl="2" indent="-285750">
              <a:spcBef>
                <a:spcPct val="0"/>
              </a:spcBef>
              <a:spcAft>
                <a:spcPct val="0"/>
              </a:spcAft>
              <a:buFont typeface="Courier New" panose="02070309020205020404" pitchFamily="49" charset="0"/>
              <a:buChar char="o"/>
            </a:pPr>
            <a:r>
              <a:rPr lang="en-GB" altLang="en-US" sz="1292" dirty="0">
                <a:latin typeface="Arial" panose="020B0604020202020204" pitchFamily="34" charset="0"/>
                <a:ea typeface="ＭＳ Ｐゴシック" panose="020B0600070205080204" pitchFamily="34" charset="-128"/>
                <a:cs typeface="Arial" panose="020B0604020202020204" pitchFamily="34" charset="0"/>
              </a:rPr>
              <a:t>social imagination</a:t>
            </a:r>
          </a:p>
          <a:p>
            <a:pPr marL="263776" indent="-263776">
              <a:buFont typeface="Arial" panose="020B0604020202020204" pitchFamily="34" charset="0"/>
              <a:buChar char="•"/>
            </a:pPr>
            <a:r>
              <a:rPr lang="en-GB" altLang="en-US" dirty="0">
                <a:ea typeface="ＭＳ Ｐゴシック" panose="020B0600070205080204" pitchFamily="34" charset="-128"/>
                <a:sym typeface="Wingdings" panose="05000000000000000000" pitchFamily="2" charset="2"/>
              </a:rPr>
              <a:t>A</a:t>
            </a:r>
            <a:r>
              <a:rPr lang="en-GB" altLang="en-US" dirty="0" smtClean="0">
                <a:ea typeface="ＭＳ Ｐゴシック" panose="020B0600070205080204" pitchFamily="34" charset="-128"/>
                <a:sym typeface="Wingdings" panose="05000000000000000000" pitchFamily="2" charset="2"/>
              </a:rPr>
              <a:t>utistic </a:t>
            </a:r>
            <a:r>
              <a:rPr lang="en-GB" altLang="en-US" dirty="0">
                <a:ea typeface="ＭＳ Ｐゴシック" panose="020B0600070205080204" pitchFamily="34" charset="-128"/>
                <a:sym typeface="Wingdings" panose="05000000000000000000" pitchFamily="2" charset="2"/>
              </a:rPr>
              <a:t>people </a:t>
            </a:r>
            <a:r>
              <a:rPr lang="en-GB" altLang="en-US" dirty="0">
                <a:ea typeface="ＭＳ Ｐゴシック" panose="020B0600070205080204" pitchFamily="34" charset="-128"/>
              </a:rPr>
              <a:t>also often display rigidity in their interests and routines </a:t>
            </a:r>
          </a:p>
          <a:p>
            <a:pPr marL="263776" indent="-263776">
              <a:buFont typeface="Arial" panose="020B0604020202020204" pitchFamily="34" charset="0"/>
              <a:buChar char="•"/>
            </a:pPr>
            <a:r>
              <a:rPr lang="en-GB" altLang="en-US" dirty="0">
                <a:ea typeface="ＭＳ Ｐゴシック" panose="020B0600070205080204" pitchFamily="34" charset="-128"/>
              </a:rPr>
              <a:t>Sensory difficulties are common </a:t>
            </a:r>
          </a:p>
          <a:p>
            <a:pPr marL="263776" indent="-263776">
              <a:buFont typeface="Arial" panose="020B0604020202020204" pitchFamily="34" charset="0"/>
              <a:buChar char="•"/>
            </a:pPr>
            <a:r>
              <a:rPr lang="en-GB" altLang="en-US" dirty="0">
                <a:ea typeface="ＭＳ Ｐゴシック" panose="020B0600070205080204" pitchFamily="34" charset="-128"/>
              </a:rPr>
              <a:t>People </a:t>
            </a:r>
            <a:r>
              <a:rPr lang="en-GB" altLang="en-US" dirty="0">
                <a:ea typeface="ＭＳ Ｐゴシック" panose="020B0600070205080204" pitchFamily="34" charset="-128"/>
                <a:sym typeface="Wingdings" panose="05000000000000000000" pitchFamily="2" charset="2"/>
              </a:rPr>
              <a:t>on the spectrum </a:t>
            </a:r>
            <a:r>
              <a:rPr lang="en-GB" altLang="en-US" dirty="0">
                <a:ea typeface="ＭＳ Ｐゴシック" panose="020B0600070205080204" pitchFamily="34" charset="-128"/>
              </a:rPr>
              <a:t>can be susceptible to mental health problems, particularly anxiety and depression</a:t>
            </a:r>
          </a:p>
          <a:p>
            <a:pPr marL="263776" indent="-263776">
              <a:buFont typeface="Arial" panose="020B0604020202020204" pitchFamily="34" charset="0"/>
              <a:buChar char="•"/>
            </a:pPr>
            <a:r>
              <a:rPr lang="en-GB" altLang="en-US" dirty="0">
                <a:ea typeface="ＭＳ Ｐゴシック" panose="020B0600070205080204" pitchFamily="34" charset="-128"/>
              </a:rPr>
              <a:t>Autism is often diagnosed in childhood, but many adults remain undiagnosed</a:t>
            </a:r>
          </a:p>
          <a:p>
            <a:pPr marL="263776" indent="-263776">
              <a:buFont typeface="Arial" panose="020B0604020202020204" pitchFamily="34" charset="0"/>
              <a:buChar char="•"/>
            </a:pPr>
            <a:r>
              <a:rPr lang="en-GB" altLang="en-US" dirty="0">
                <a:ea typeface="ＭＳ Ｐゴシック" panose="020B0600070205080204" pitchFamily="34" charset="-128"/>
              </a:rPr>
              <a:t>Diagnosis can help the person make sense of their own behaviour and can usefully inform </a:t>
            </a:r>
            <a:r>
              <a:rPr lang="en-GB" altLang="en-US" dirty="0" smtClean="0">
                <a:ea typeface="ＭＳ Ｐゴシック" panose="020B0600070205080204" pitchFamily="34" charset="-128"/>
              </a:rPr>
              <a:t>treatment.</a:t>
            </a:r>
            <a:endParaRPr lang="en-GB" altLang="en-US" dirty="0">
              <a:ea typeface="ＭＳ Ｐゴシック" panose="020B0600070205080204" pitchFamily="34" charset="-128"/>
            </a:endParaRPr>
          </a:p>
        </p:txBody>
      </p:sp>
      <p:sp>
        <p:nvSpPr>
          <p:cNvPr id="66564"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pic>
        <p:nvPicPr>
          <p:cNvPr id="66565" name="Picture 2" descr="A silhouette of a person with the letters A-U-T-I-S-M coming out of the head. EPS 10. File contains transparencies and a gradient mesh. - stock vecto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099" y="2354059"/>
            <a:ext cx="2200118" cy="229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878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Further Reading and Support</a:t>
            </a:r>
            <a:endParaRPr lang="en-GB" dirty="0"/>
          </a:p>
        </p:txBody>
      </p:sp>
      <p:sp>
        <p:nvSpPr>
          <p:cNvPr id="3" name="Text Placeholder 2"/>
          <p:cNvSpPr>
            <a:spLocks noGrp="1"/>
          </p:cNvSpPr>
          <p:nvPr>
            <p:ph type="body" sz="quarter" idx="16"/>
          </p:nvPr>
        </p:nvSpPr>
        <p:spPr/>
        <p:txBody>
          <a:bodyPr/>
          <a:lstStyle/>
          <a:p>
            <a:r>
              <a:rPr lang="en-GB" dirty="0" smtClean="0"/>
              <a:t>Autism Awareness</a:t>
            </a:r>
            <a:endParaRPr lang="en-GB" dirty="0"/>
          </a:p>
        </p:txBody>
      </p:sp>
      <p:sp>
        <p:nvSpPr>
          <p:cNvPr id="4" name="Text Placeholder 3"/>
          <p:cNvSpPr>
            <a:spLocks noGrp="1"/>
          </p:cNvSpPr>
          <p:nvPr>
            <p:ph type="body" sz="quarter" idx="10"/>
          </p:nvPr>
        </p:nvSpPr>
        <p:spPr>
          <a:xfrm>
            <a:off x="517396" y="1371600"/>
            <a:ext cx="4750795" cy="4426527"/>
          </a:xfrm>
        </p:spPr>
        <p:txBody>
          <a:bodyPr/>
          <a:lstStyle/>
          <a:p>
            <a:r>
              <a:rPr lang="en-GB" b="1" dirty="0" smtClean="0"/>
              <a:t>Further Information</a:t>
            </a:r>
          </a:p>
          <a:p>
            <a:r>
              <a:rPr lang="en-GB" dirty="0" smtClean="0"/>
              <a:t>Further Information, including a list of policies, guidelines and useful websites can be found under the “web resources” part of slide 46.</a:t>
            </a:r>
          </a:p>
          <a:p>
            <a:endParaRPr lang="en-GB" dirty="0"/>
          </a:p>
          <a:p>
            <a:r>
              <a:rPr lang="en-GB" b="1" dirty="0" smtClean="0"/>
              <a:t>Support</a:t>
            </a:r>
          </a:p>
          <a:p>
            <a:r>
              <a:rPr lang="en-GB" dirty="0" smtClean="0"/>
              <a:t>We have provided a list of local contacts to link you to the support you may need. This is also available on slide 46.</a:t>
            </a:r>
          </a:p>
          <a:p>
            <a:endParaRPr lang="en-GB" dirty="0"/>
          </a:p>
          <a:p>
            <a:r>
              <a:rPr lang="en-GB" dirty="0" smtClean="0"/>
              <a:t>Thank you for taking the time to complete the course and we would ask you to please fill in the evaluation form on the next slide.</a:t>
            </a:r>
          </a:p>
          <a:p>
            <a:endParaRPr lang="en-GB" dirty="0"/>
          </a:p>
          <a:p>
            <a:endParaRPr lang="en-GB" dirty="0" smtClean="0"/>
          </a:p>
          <a:p>
            <a:endParaRPr lang="en-GB" b="1" dirty="0" smtClean="0"/>
          </a:p>
          <a:p>
            <a:endParaRPr lang="en-GB" b="1" dirty="0" smtClean="0"/>
          </a:p>
          <a:p>
            <a:endParaRPr lang="en-GB" b="1" dirty="0" smtClean="0"/>
          </a:p>
          <a:p>
            <a:endParaRPr lang="en-GB" dirty="0"/>
          </a:p>
        </p:txBody>
      </p:sp>
    </p:spTree>
    <p:extLst>
      <p:ext uri="{BB962C8B-B14F-4D97-AF65-F5344CB8AC3E}">
        <p14:creationId xmlns:p14="http://schemas.microsoft.com/office/powerpoint/2010/main" val="2531282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98083" y="857919"/>
            <a:ext cx="2857846" cy="288032"/>
          </a:xfrm>
        </p:spPr>
        <p:txBody>
          <a:bodyPr/>
          <a:lstStyle/>
          <a:p>
            <a:r>
              <a:rPr lang="en-GB" dirty="0" smtClean="0"/>
              <a:t>Feedback</a:t>
            </a:r>
            <a:endParaRPr lang="en-GB" dirty="0"/>
          </a:p>
        </p:txBody>
      </p:sp>
      <p:sp>
        <p:nvSpPr>
          <p:cNvPr id="4" name="Text Placeholder 3"/>
          <p:cNvSpPr>
            <a:spLocks noGrp="1"/>
          </p:cNvSpPr>
          <p:nvPr>
            <p:ph type="body" sz="quarter" idx="16"/>
          </p:nvPr>
        </p:nvSpPr>
        <p:spPr/>
        <p:txBody>
          <a:bodyPr/>
          <a:lstStyle/>
          <a:p>
            <a:r>
              <a:rPr lang="en-GB" dirty="0" smtClean="0"/>
              <a:t>Autism Awareness</a:t>
            </a:r>
            <a:endParaRPr lang="en-GB" dirty="0"/>
          </a:p>
        </p:txBody>
      </p:sp>
      <p:sp>
        <p:nvSpPr>
          <p:cNvPr id="5" name="Text Placeholder 4"/>
          <p:cNvSpPr>
            <a:spLocks noGrp="1"/>
          </p:cNvSpPr>
          <p:nvPr>
            <p:ph type="body" sz="quarter" idx="17"/>
          </p:nvPr>
        </p:nvSpPr>
        <p:spPr>
          <a:xfrm>
            <a:off x="517396" y="1340767"/>
            <a:ext cx="4985169" cy="4516621"/>
          </a:xfrm>
        </p:spPr>
        <p:txBody>
          <a:bodyPr/>
          <a:lstStyle/>
          <a:p>
            <a:r>
              <a:rPr lang="en-GB" dirty="0" smtClean="0"/>
              <a:t>Thank </a:t>
            </a:r>
            <a:r>
              <a:rPr lang="en-GB" dirty="0"/>
              <a:t>you for taking the time to complete this e learning</a:t>
            </a:r>
          </a:p>
          <a:p>
            <a:r>
              <a:rPr lang="en-GB" dirty="0" smtClean="0"/>
              <a:t>What </a:t>
            </a:r>
            <a:r>
              <a:rPr lang="en-GB" dirty="0"/>
              <a:t>follows is a feedback form. As originally stated, this is </a:t>
            </a:r>
            <a:r>
              <a:rPr lang="en-GB" dirty="0" smtClean="0"/>
              <a:t>entirely </a:t>
            </a:r>
            <a:r>
              <a:rPr lang="en-GB" dirty="0"/>
              <a:t>optional </a:t>
            </a:r>
            <a:r>
              <a:rPr lang="en-GB" dirty="0" smtClean="0"/>
              <a:t>but we would appreciate it if you would take the time to complete it.  We would like to ensure that all professional groups in Nottinghamshire access this training course as a first step towards becoming knowledgeable about autism so we are particularly interested in what professional group you come from and whether or not you think this training has been useful to you. It </a:t>
            </a:r>
            <a:r>
              <a:rPr lang="en-GB" dirty="0"/>
              <a:t>would </a:t>
            </a:r>
            <a:r>
              <a:rPr lang="en-GB" dirty="0" smtClean="0"/>
              <a:t>also </a:t>
            </a:r>
            <a:r>
              <a:rPr lang="en-GB" dirty="0"/>
              <a:t>be useful for you to tell us how you </a:t>
            </a:r>
            <a:r>
              <a:rPr lang="en-GB" dirty="0" smtClean="0"/>
              <a:t>heard about the </a:t>
            </a:r>
            <a:r>
              <a:rPr lang="en-GB" dirty="0"/>
              <a:t>course and </a:t>
            </a:r>
            <a:r>
              <a:rPr lang="en-GB" dirty="0" smtClean="0"/>
              <a:t>any </a:t>
            </a:r>
            <a:r>
              <a:rPr lang="en-GB" dirty="0"/>
              <a:t>suggestions you </a:t>
            </a:r>
            <a:r>
              <a:rPr lang="en-GB" dirty="0" smtClean="0"/>
              <a:t>may have on how we can improve it.</a:t>
            </a:r>
            <a:endParaRPr lang="en-GB" dirty="0"/>
          </a:p>
          <a:p>
            <a:r>
              <a:rPr lang="en-GB" dirty="0"/>
              <a:t> If you are interested in receiving more information about the work that Nottinghamshire County Council or Nottingham City Council is doing with regard to Autistic Spectrum Disorders please let us know on the feedback form and we will keep you up to date of any opportunities which arise</a:t>
            </a:r>
            <a:r>
              <a:rPr lang="en-GB" dirty="0" smtClean="0"/>
              <a:t>.</a:t>
            </a:r>
          </a:p>
          <a:p>
            <a:r>
              <a:rPr lang="en-GB" dirty="0"/>
              <a:t> </a:t>
            </a:r>
            <a:r>
              <a:rPr lang="en-GB" u="sng" dirty="0">
                <a:hlinkClick r:id="rId2"/>
              </a:rPr>
              <a:t>https://</a:t>
            </a:r>
            <a:r>
              <a:rPr lang="en-GB" u="sng" dirty="0" smtClean="0">
                <a:hlinkClick r:id="rId2"/>
              </a:rPr>
              <a:t>www.surveymonkey.co.uk/r/autism-evaluation</a:t>
            </a:r>
            <a:r>
              <a:rPr lang="en-GB" u="sng" dirty="0" smtClean="0"/>
              <a:t> </a:t>
            </a:r>
            <a:endParaRPr lang="en-GB" dirty="0" smtClean="0"/>
          </a:p>
          <a:p>
            <a:endParaRPr lang="en-GB" dirty="0"/>
          </a:p>
          <a:p>
            <a:endParaRPr lang="en-GB" b="1" dirty="0" smtClean="0"/>
          </a:p>
        </p:txBody>
      </p:sp>
    </p:spTree>
    <p:extLst>
      <p:ext uri="{BB962C8B-B14F-4D97-AF65-F5344CB8AC3E}">
        <p14:creationId xmlns:p14="http://schemas.microsoft.com/office/powerpoint/2010/main" val="395230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50800" y="62035"/>
            <a:ext cx="8985934" cy="58914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292" b="1" dirty="0"/>
              <a:t>Trust Internet</a:t>
            </a:r>
          </a:p>
          <a:p>
            <a:pPr eaLnBrk="1" hangingPunct="1">
              <a:spcBef>
                <a:spcPct val="0"/>
              </a:spcBef>
              <a:buFontTx/>
              <a:buNone/>
            </a:pPr>
            <a:r>
              <a:rPr lang="en-GB" altLang="en-US" sz="1292" dirty="0"/>
              <a:t>Adult Neurodevelopmental Services</a:t>
            </a:r>
          </a:p>
          <a:p>
            <a:pPr eaLnBrk="1" hangingPunct="1">
              <a:spcBef>
                <a:spcPct val="0"/>
              </a:spcBef>
              <a:buFontTx/>
              <a:buNone/>
            </a:pPr>
            <a:r>
              <a:rPr lang="en-GB" altLang="en-US" sz="1292" dirty="0">
                <a:latin typeface="Arial" panose="020B0604020202020204" pitchFamily="34" charset="0"/>
                <a:hlinkClick r:id="rId3"/>
              </a:rPr>
              <a:t>http://www.nottinghamshirehealthcare.nhs.uk/our-services/local-services/specialist-services/neurodevelopmental-services/adult-neurodevelopmental-services/?locale=en</a:t>
            </a:r>
            <a:endParaRPr lang="en-GB" altLang="en-US" sz="1292" dirty="0">
              <a:latin typeface="Arial" panose="020B0604020202020204" pitchFamily="34" charset="0"/>
            </a:endParaRPr>
          </a:p>
          <a:p>
            <a:pPr eaLnBrk="1" hangingPunct="1">
              <a:spcBef>
                <a:spcPct val="0"/>
              </a:spcBef>
              <a:buFontTx/>
              <a:buNone/>
            </a:pPr>
            <a:endParaRPr lang="en-GB" altLang="en-US" sz="1292" dirty="0"/>
          </a:p>
          <a:p>
            <a:pPr eaLnBrk="1" hangingPunct="1">
              <a:spcBef>
                <a:spcPct val="0"/>
              </a:spcBef>
              <a:buFontTx/>
              <a:buNone/>
            </a:pPr>
            <a:r>
              <a:rPr lang="en-GB" altLang="en-US" sz="1292" dirty="0" smtClean="0"/>
              <a:t>Nottingham </a:t>
            </a:r>
            <a:r>
              <a:rPr lang="en-GB" altLang="en-US" sz="1292" dirty="0"/>
              <a:t>City Asperger Service</a:t>
            </a:r>
          </a:p>
          <a:p>
            <a:pPr eaLnBrk="1" hangingPunct="1">
              <a:spcBef>
                <a:spcPct val="0"/>
              </a:spcBef>
              <a:buFontTx/>
              <a:buNone/>
            </a:pPr>
            <a:r>
              <a:rPr lang="en-GB" altLang="en-US" sz="1292" dirty="0">
                <a:latin typeface="Arial" panose="020B0604020202020204" pitchFamily="34" charset="0"/>
                <a:hlinkClick r:id="rId4"/>
              </a:rPr>
              <a:t>http://www.nottinghamshirehealthcare.nhs.uk/our-services/local-services/specialist-services/neurodevelopmental-services/adult-neurodevelopmental-services/nottingham-city-asperger-service/</a:t>
            </a:r>
            <a:endParaRPr lang="en-GB" altLang="en-US" sz="1292" dirty="0">
              <a:latin typeface="Arial" panose="020B0604020202020204" pitchFamily="34" charset="0"/>
            </a:endParaRPr>
          </a:p>
          <a:p>
            <a:pPr eaLnBrk="1" hangingPunct="1">
              <a:spcBef>
                <a:spcPct val="0"/>
              </a:spcBef>
              <a:buFontTx/>
              <a:buNone/>
            </a:pPr>
            <a:endParaRPr lang="en-GB" altLang="en-US" sz="1292" dirty="0"/>
          </a:p>
          <a:p>
            <a:pPr algn="ctr" eaLnBrk="1" hangingPunct="1">
              <a:spcBef>
                <a:spcPct val="0"/>
              </a:spcBef>
              <a:buFontTx/>
              <a:buNone/>
            </a:pPr>
            <a:endParaRPr lang="en-GB" altLang="en-US" sz="1292" b="1" dirty="0"/>
          </a:p>
          <a:p>
            <a:pPr algn="ctr" eaLnBrk="1" hangingPunct="1">
              <a:spcBef>
                <a:spcPct val="0"/>
              </a:spcBef>
              <a:buFontTx/>
              <a:buNone/>
            </a:pPr>
            <a:r>
              <a:rPr lang="en-GB" altLang="en-US" sz="1292" b="1" dirty="0"/>
              <a:t>Web Sites (External)</a:t>
            </a:r>
          </a:p>
          <a:p>
            <a:pPr eaLnBrk="1" hangingPunct="1">
              <a:spcBef>
                <a:spcPct val="0"/>
              </a:spcBef>
              <a:buFontTx/>
              <a:buNone/>
            </a:pPr>
            <a:r>
              <a:rPr lang="en-GB" altLang="en-US" sz="1292" dirty="0" smtClean="0"/>
              <a:t>National </a:t>
            </a:r>
            <a:r>
              <a:rPr lang="en-GB" altLang="en-US" sz="1292" dirty="0"/>
              <a:t>Autistic Society</a:t>
            </a:r>
          </a:p>
          <a:p>
            <a:pPr eaLnBrk="1" hangingPunct="1">
              <a:spcBef>
                <a:spcPct val="0"/>
              </a:spcBef>
              <a:buFontTx/>
              <a:buNone/>
            </a:pPr>
            <a:r>
              <a:rPr lang="en-GB" altLang="en-US" sz="1292" dirty="0">
                <a:latin typeface="Arial" panose="020B0604020202020204" pitchFamily="34" charset="0"/>
                <a:hlinkClick r:id="rId5"/>
              </a:rPr>
              <a:t>http://www.autism.org.uk/</a:t>
            </a:r>
            <a:r>
              <a:rPr lang="en-GB" altLang="en-US" sz="1292" dirty="0">
                <a:latin typeface="Arial" panose="020B0604020202020204" pitchFamily="34" charset="0"/>
              </a:rPr>
              <a:t> </a:t>
            </a:r>
            <a:endParaRPr lang="en-GB" altLang="en-US" sz="1292" dirty="0"/>
          </a:p>
          <a:p>
            <a:pPr eaLnBrk="1" hangingPunct="1">
              <a:spcBef>
                <a:spcPct val="0"/>
              </a:spcBef>
              <a:buFontTx/>
              <a:buNone/>
            </a:pPr>
            <a:endParaRPr lang="en-GB" altLang="en-US" sz="1292" dirty="0"/>
          </a:p>
          <a:p>
            <a:pPr eaLnBrk="1" hangingPunct="1">
              <a:spcBef>
                <a:spcPct val="0"/>
              </a:spcBef>
              <a:buFontTx/>
              <a:buNone/>
            </a:pPr>
            <a:r>
              <a:rPr lang="en-GB" altLang="en-US" sz="1292" dirty="0"/>
              <a:t>NICE Guideline: </a:t>
            </a:r>
            <a:r>
              <a:rPr lang="en-GB" altLang="en-US" sz="1292" dirty="0">
                <a:latin typeface="Arial" panose="020B0604020202020204" pitchFamily="34" charset="0"/>
              </a:rPr>
              <a:t>Autism: recognition, referral, diagnosis and management of adults on the autism spectrum (GC142; 2012) </a:t>
            </a:r>
          </a:p>
          <a:p>
            <a:pPr eaLnBrk="1" hangingPunct="1">
              <a:spcBef>
                <a:spcPct val="0"/>
              </a:spcBef>
              <a:buFontTx/>
              <a:buNone/>
            </a:pPr>
            <a:r>
              <a:rPr lang="en-GB" altLang="en-US" sz="1292" dirty="0">
                <a:latin typeface="Arial" panose="020B0604020202020204" pitchFamily="34" charset="0"/>
                <a:hlinkClick r:id="rId6"/>
              </a:rPr>
              <a:t>http://publications.nice.org.uk/autism-recognition-referral-diagnosis-and-management-of-adults-on-the-autism-spectrum-cg142</a:t>
            </a:r>
            <a:r>
              <a:rPr lang="en-GB" altLang="en-US" sz="1292" dirty="0">
                <a:latin typeface="Arial" panose="020B0604020202020204" pitchFamily="34" charset="0"/>
              </a:rPr>
              <a:t> </a:t>
            </a:r>
            <a:endParaRPr lang="en-GB" altLang="en-US" sz="1292" dirty="0"/>
          </a:p>
          <a:p>
            <a:pPr eaLnBrk="1" hangingPunct="1">
              <a:spcBef>
                <a:spcPct val="0"/>
              </a:spcBef>
              <a:buFontTx/>
              <a:buNone/>
            </a:pPr>
            <a:endParaRPr lang="en-GB" altLang="en-US" sz="1292" dirty="0"/>
          </a:p>
          <a:p>
            <a:pPr eaLnBrk="1" hangingPunct="1">
              <a:spcBef>
                <a:spcPct val="0"/>
              </a:spcBef>
              <a:buFontTx/>
              <a:buNone/>
            </a:pPr>
            <a:r>
              <a:rPr lang="en-GB" altLang="en-US" sz="1292" dirty="0"/>
              <a:t>Fulfilling and rewarding lives: </a:t>
            </a:r>
            <a:r>
              <a:rPr lang="en-GB" altLang="en-US" sz="1292" dirty="0">
                <a:latin typeface="Arial" panose="020B0604020202020204" pitchFamily="34" charset="0"/>
              </a:rPr>
              <a:t>the strategy for adults with autism in England</a:t>
            </a:r>
          </a:p>
          <a:p>
            <a:pPr eaLnBrk="1" hangingPunct="1">
              <a:spcBef>
                <a:spcPct val="0"/>
              </a:spcBef>
              <a:buFontTx/>
              <a:buNone/>
            </a:pPr>
            <a:r>
              <a:rPr lang="en-GB" altLang="en-US" sz="1292" dirty="0">
                <a:solidFill>
                  <a:schemeClr val="accent1">
                    <a:lumMod val="75000"/>
                  </a:schemeClr>
                </a:solidFill>
                <a:latin typeface="Arial" panose="020B0604020202020204" pitchFamily="34" charset="0"/>
                <a:hlinkClick r:id="rId7"/>
              </a:rPr>
              <a:t>https://www.gov.uk/government/uploads/system/uploads/attachment_data/file/216129/dh_122908.pdf</a:t>
            </a:r>
            <a:r>
              <a:rPr lang="en-GB" altLang="en-US" sz="1292" dirty="0">
                <a:solidFill>
                  <a:schemeClr val="accent1">
                    <a:lumMod val="75000"/>
                  </a:schemeClr>
                </a:solidFill>
                <a:latin typeface="Arial" panose="020B0604020202020204" pitchFamily="34" charset="0"/>
              </a:rPr>
              <a:t> </a:t>
            </a:r>
            <a:endParaRPr lang="en-GB" altLang="en-US" sz="1292" dirty="0" smtClean="0">
              <a:solidFill>
                <a:schemeClr val="accent1">
                  <a:lumMod val="75000"/>
                </a:schemeClr>
              </a:solidFill>
              <a:latin typeface="Arial" panose="020B0604020202020204" pitchFamily="34" charset="0"/>
            </a:endParaRPr>
          </a:p>
          <a:p>
            <a:pPr eaLnBrk="1" hangingPunct="1">
              <a:spcBef>
                <a:spcPct val="0"/>
              </a:spcBef>
              <a:buFontTx/>
              <a:buNone/>
            </a:pPr>
            <a:endParaRPr lang="en-GB" altLang="en-US" sz="1292" dirty="0">
              <a:solidFill>
                <a:schemeClr val="accent1">
                  <a:lumMod val="75000"/>
                </a:schemeClr>
              </a:solidFill>
              <a:latin typeface="Arial" panose="020B0604020202020204" pitchFamily="34" charset="0"/>
            </a:endParaRPr>
          </a:p>
          <a:p>
            <a:pPr eaLnBrk="1" hangingPunct="1">
              <a:spcBef>
                <a:spcPct val="0"/>
              </a:spcBef>
              <a:buNone/>
            </a:pPr>
            <a:r>
              <a:rPr lang="en-GB" sz="1400" u="sng" dirty="0">
                <a:hlinkClick r:id="rId8"/>
              </a:rPr>
              <a:t>http://videohigh.learningpool.com/f9d73676bc76870adb91bb6279d39d90_mp4</a:t>
            </a:r>
            <a:endParaRPr lang="en-GB" sz="1400" dirty="0"/>
          </a:p>
          <a:p>
            <a:pPr eaLnBrk="1" hangingPunct="1">
              <a:spcBef>
                <a:spcPct val="0"/>
              </a:spcBef>
              <a:buFontTx/>
              <a:buNone/>
            </a:pPr>
            <a:endParaRPr lang="en-GB" altLang="en-US" sz="1292" dirty="0">
              <a:solidFill>
                <a:schemeClr val="accent1">
                  <a:lumMod val="75000"/>
                </a:schemeClr>
              </a:solidFill>
              <a:latin typeface="Arial" panose="020B0604020202020204" pitchFamily="34" charset="0"/>
            </a:endParaRPr>
          </a:p>
          <a:p>
            <a:pPr eaLnBrk="1" hangingPunct="1">
              <a:spcBef>
                <a:spcPct val="0"/>
              </a:spcBef>
              <a:buFontTx/>
              <a:buNone/>
            </a:pPr>
            <a:endParaRPr lang="en-GB" altLang="en-US" sz="1292" dirty="0" smtClean="0">
              <a:latin typeface="Arial" panose="020B0604020202020204" pitchFamily="34" charset="0"/>
            </a:endParaRPr>
          </a:p>
          <a:p>
            <a:pPr eaLnBrk="1" hangingPunct="1">
              <a:spcBef>
                <a:spcPct val="0"/>
              </a:spcBef>
              <a:buFontTx/>
              <a:buNone/>
            </a:pPr>
            <a:endParaRPr lang="en-GB" altLang="en-US" sz="1292" dirty="0" smtClean="0">
              <a:latin typeface="Arial" panose="020B0604020202020204" pitchFamily="34" charset="0"/>
            </a:endParaRPr>
          </a:p>
          <a:p>
            <a:pPr algn="ctr" eaLnBrk="1" hangingPunct="1">
              <a:spcBef>
                <a:spcPct val="0"/>
              </a:spcBef>
              <a:buFontTx/>
              <a:buNone/>
            </a:pPr>
            <a:r>
              <a:rPr lang="en-GB" altLang="en-US" sz="1292" b="1" dirty="0" smtClean="0"/>
              <a:t>Training evaluation and feedback</a:t>
            </a:r>
            <a:endParaRPr lang="en-GB" altLang="en-US" sz="1292" b="1" dirty="0"/>
          </a:p>
          <a:p>
            <a:pPr eaLnBrk="1" hangingPunct="1">
              <a:spcBef>
                <a:spcPct val="0"/>
              </a:spcBef>
              <a:buNone/>
            </a:pPr>
            <a:r>
              <a:rPr lang="en-GB" sz="1290" dirty="0" smtClean="0"/>
              <a:t>Survey</a:t>
            </a:r>
          </a:p>
          <a:p>
            <a:pPr eaLnBrk="1" hangingPunct="1">
              <a:spcBef>
                <a:spcPct val="0"/>
              </a:spcBef>
              <a:buNone/>
            </a:pPr>
            <a:r>
              <a:rPr lang="en-GB" sz="1400" u="sng" dirty="0" smtClean="0">
                <a:hlinkClick r:id="rId9"/>
              </a:rPr>
              <a:t>https</a:t>
            </a:r>
            <a:r>
              <a:rPr lang="en-GB" sz="1400" u="sng" dirty="0">
                <a:hlinkClick r:id="rId9"/>
              </a:rPr>
              <a:t>://www.surveymonkey.co.uk/r/autism-evaluation</a:t>
            </a:r>
            <a:endParaRPr lang="en-GB" sz="1400" dirty="0"/>
          </a:p>
          <a:p>
            <a:pPr eaLnBrk="1" hangingPunct="1">
              <a:spcBef>
                <a:spcPct val="0"/>
              </a:spcBef>
              <a:buFontTx/>
              <a:buNone/>
            </a:pPr>
            <a:endParaRPr lang="en-GB" altLang="en-US" sz="1292" dirty="0" smtClean="0">
              <a:latin typeface="Arial" panose="020B0604020202020204" pitchFamily="34" charset="0"/>
            </a:endParaRPr>
          </a:p>
        </p:txBody>
      </p:sp>
    </p:spTree>
    <p:extLst>
      <p:ext uri="{BB962C8B-B14F-4D97-AF65-F5344CB8AC3E}">
        <p14:creationId xmlns:p14="http://schemas.microsoft.com/office/powerpoint/2010/main" val="2702874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451338" y="370743"/>
            <a:ext cx="8229600" cy="1055077"/>
          </a:xfrm>
        </p:spPr>
        <p:txBody>
          <a:bodyPr/>
          <a:lstStyle/>
          <a:p>
            <a:pPr algn="l"/>
            <a:r>
              <a:rPr lang="en-GB" altLang="en-US" sz="1292">
                <a:ea typeface="ＭＳ Ｐゴシック" panose="020B0600070205080204" pitchFamily="34" charset="-128"/>
              </a:rPr>
              <a:t>References</a:t>
            </a:r>
          </a:p>
        </p:txBody>
      </p:sp>
      <p:sp>
        <p:nvSpPr>
          <p:cNvPr id="20483" name="Rectangle 3"/>
          <p:cNvSpPr>
            <a:spLocks noGrp="1"/>
          </p:cNvSpPr>
          <p:nvPr>
            <p:ph type="body" idx="4294967295"/>
          </p:nvPr>
        </p:nvSpPr>
        <p:spPr>
          <a:xfrm>
            <a:off x="451338" y="1101969"/>
            <a:ext cx="8229600" cy="5118589"/>
          </a:xfrm>
        </p:spPr>
        <p:txBody>
          <a:bodyPr/>
          <a:lstStyle/>
          <a:p>
            <a:pPr marL="0" indent="0">
              <a:lnSpc>
                <a:spcPct val="80000"/>
              </a:lnSpc>
              <a:buNone/>
            </a:pPr>
            <a:r>
              <a:rPr lang="en-GB" altLang="en-US" sz="1108" dirty="0">
                <a:ea typeface="ＭＳ Ｐゴシック" panose="020B0600070205080204" pitchFamily="34" charset="-128"/>
              </a:rPr>
              <a:t>Allison, C., Auyeung, B. &amp; Baron-Cohen, S. (2011). Toward Brief “Red Flags” for Autism Screening: The Short Autism Spectrum Quotient and the Short Quantitative Checklist in 1,000 Cases and 3,000 Controls. </a:t>
            </a:r>
            <a:r>
              <a:rPr lang="en-GB" altLang="en-US" sz="1108" i="1" dirty="0">
                <a:ea typeface="ＭＳ Ｐゴシック" panose="020B0600070205080204" pitchFamily="34" charset="-128"/>
              </a:rPr>
              <a:t>Journal of the American Academy of Child &amp; Adolescent Psychiatry</a:t>
            </a:r>
            <a:r>
              <a:rPr lang="en-GB" altLang="en-US" sz="1108" dirty="0">
                <a:ea typeface="ＭＳ Ｐゴシック" panose="020B0600070205080204" pitchFamily="34" charset="-128"/>
              </a:rPr>
              <a:t>, 51 (2), 202-212</a:t>
            </a:r>
          </a:p>
          <a:p>
            <a:pPr marL="0" indent="0">
              <a:lnSpc>
                <a:spcPct val="80000"/>
              </a:lnSpc>
              <a:buNone/>
            </a:pPr>
            <a:endParaRPr lang="en-GB" altLang="en-US" sz="1108" dirty="0">
              <a:ea typeface="ＭＳ Ｐゴシック" panose="020B0600070205080204" pitchFamily="34" charset="-128"/>
            </a:endParaRPr>
          </a:p>
          <a:p>
            <a:pPr marL="0" indent="0">
              <a:lnSpc>
                <a:spcPct val="80000"/>
              </a:lnSpc>
              <a:buNone/>
            </a:pPr>
            <a:r>
              <a:rPr lang="en-GB" altLang="en-US" sz="1108" dirty="0">
                <a:ea typeface="ＭＳ Ｐゴシック" panose="020B0600070205080204" pitchFamily="34" charset="-128"/>
              </a:rPr>
              <a:t>Archer, N. &amp; Hurley, E.A. (2013): A justice system Failing the Autistic Community”. </a:t>
            </a:r>
            <a:r>
              <a:rPr lang="en-GB" altLang="en-US" sz="1108" i="1" dirty="0">
                <a:ea typeface="ＭＳ Ｐゴシック" panose="020B0600070205080204" pitchFamily="34" charset="-128"/>
              </a:rPr>
              <a:t>Journal of Intellectual Disabilities &amp; Offending Behaviour</a:t>
            </a:r>
            <a:r>
              <a:rPr lang="en-GB" altLang="en-US" sz="1108" dirty="0">
                <a:ea typeface="ＭＳ Ｐゴシック" panose="020B0600070205080204" pitchFamily="34" charset="-128"/>
              </a:rPr>
              <a:t>, 4, No. 1/ 2, 53-59</a:t>
            </a:r>
          </a:p>
          <a:p>
            <a:pPr marL="0" indent="0">
              <a:lnSpc>
                <a:spcPct val="80000"/>
              </a:lnSpc>
              <a:buNone/>
            </a:pPr>
            <a:endParaRPr lang="en-GB" altLang="en-US" sz="1108" dirty="0">
              <a:ea typeface="ＭＳ Ｐゴシック" panose="020B0600070205080204" pitchFamily="34" charset="-128"/>
            </a:endParaRPr>
          </a:p>
          <a:p>
            <a:pPr marL="0" indent="0">
              <a:lnSpc>
                <a:spcPct val="80000"/>
              </a:lnSpc>
              <a:buNone/>
            </a:pPr>
            <a:r>
              <a:rPr lang="en-GB" altLang="en-US" sz="1108" dirty="0">
                <a:ea typeface="ＭＳ Ｐゴシック" panose="020B0600070205080204" pitchFamily="34" charset="-128"/>
              </a:rPr>
              <a:t>Baird, G., </a:t>
            </a:r>
            <a:r>
              <a:rPr lang="en-GB" altLang="en-US" sz="1108" dirty="0" err="1">
                <a:ea typeface="ＭＳ Ｐゴシック" panose="020B0600070205080204" pitchFamily="34" charset="-128"/>
              </a:rPr>
              <a:t>Simonoff</a:t>
            </a:r>
            <a:r>
              <a:rPr lang="en-GB" altLang="en-US" sz="1108" dirty="0">
                <a:ea typeface="ＭＳ Ｐゴシック" panose="020B0600070205080204" pitchFamily="34" charset="-128"/>
              </a:rPr>
              <a:t>, E., Pickles, A., </a:t>
            </a:r>
            <a:r>
              <a:rPr lang="en-GB" altLang="en-US" sz="1108" i="1" dirty="0">
                <a:ea typeface="ＭＳ Ｐゴシック" panose="020B0600070205080204" pitchFamily="34" charset="-128"/>
              </a:rPr>
              <a:t>et al. </a:t>
            </a:r>
            <a:r>
              <a:rPr lang="en-GB" altLang="en-US" sz="1108" dirty="0">
                <a:ea typeface="ＭＳ Ｐゴシック" panose="020B0600070205080204" pitchFamily="34" charset="-128"/>
              </a:rPr>
              <a:t>(2006). . Prevalence of disorders of the autism spectrum in a population cohort of children in South Thames: the Special Needs and Autism Project (SNAP). </a:t>
            </a:r>
            <a:r>
              <a:rPr lang="en-GB" altLang="en-US" sz="1108" i="1" dirty="0">
                <a:ea typeface="ＭＳ Ｐゴシック" panose="020B0600070205080204" pitchFamily="34" charset="-128"/>
              </a:rPr>
              <a:t>The Lancet</a:t>
            </a:r>
            <a:r>
              <a:rPr lang="en-GB" altLang="en-US" sz="1108" dirty="0">
                <a:ea typeface="ＭＳ Ｐゴシック" panose="020B0600070205080204" pitchFamily="34" charset="-128"/>
              </a:rPr>
              <a:t>, </a:t>
            </a:r>
            <a:r>
              <a:rPr lang="en-GB" altLang="en-US" sz="1108" i="1" dirty="0">
                <a:ea typeface="ＭＳ Ｐゴシック" panose="020B0600070205080204" pitchFamily="34" charset="-128"/>
              </a:rPr>
              <a:t>368</a:t>
            </a:r>
            <a:r>
              <a:rPr lang="en-GB" altLang="en-US" sz="1108" dirty="0">
                <a:ea typeface="ＭＳ Ｐゴシック" panose="020B0600070205080204" pitchFamily="34" charset="-128"/>
              </a:rPr>
              <a:t>, 210–215.</a:t>
            </a:r>
          </a:p>
          <a:p>
            <a:pPr marL="0" indent="0">
              <a:lnSpc>
                <a:spcPct val="80000"/>
              </a:lnSpc>
              <a:buNone/>
            </a:pPr>
            <a:endParaRPr lang="en-GB" altLang="en-US" sz="1108" dirty="0">
              <a:ea typeface="ＭＳ Ｐゴシック" panose="020B0600070205080204" pitchFamily="34" charset="-128"/>
            </a:endParaRPr>
          </a:p>
          <a:p>
            <a:pPr marL="0" indent="0">
              <a:lnSpc>
                <a:spcPct val="80000"/>
              </a:lnSpc>
              <a:buNone/>
            </a:pPr>
            <a:r>
              <a:rPr lang="en-GB" altLang="en-US" sz="1108" dirty="0">
                <a:ea typeface="ＭＳ Ｐゴシック" panose="020B0600070205080204" pitchFamily="34" charset="-128"/>
              </a:rPr>
              <a:t>Brugha et al., (2011). Epidemiology of Autism Spectrum Disorders in Adults in the Community in England. </a:t>
            </a:r>
            <a:r>
              <a:rPr lang="en-GB" altLang="en-US" sz="1108" i="1" dirty="0">
                <a:ea typeface="ＭＳ Ｐゴシック" panose="020B0600070205080204" pitchFamily="34" charset="-128"/>
              </a:rPr>
              <a:t>Arch Gen Psychiatry. </a:t>
            </a:r>
            <a:r>
              <a:rPr lang="en-GB" altLang="en-US" sz="1108" dirty="0">
                <a:ea typeface="ＭＳ Ｐゴシック" panose="020B0600070205080204" pitchFamily="34" charset="-128"/>
              </a:rPr>
              <a:t>68(5), 459-465</a:t>
            </a:r>
          </a:p>
          <a:p>
            <a:pPr marL="0" indent="0">
              <a:lnSpc>
                <a:spcPct val="80000"/>
              </a:lnSpc>
              <a:buNone/>
            </a:pPr>
            <a:endParaRPr lang="en-GB" altLang="en-US" sz="1108" dirty="0">
              <a:ea typeface="ＭＳ Ｐゴシック" panose="020B0600070205080204" pitchFamily="34" charset="-128"/>
            </a:endParaRPr>
          </a:p>
          <a:p>
            <a:pPr marL="0" indent="0">
              <a:lnSpc>
                <a:spcPct val="80000"/>
              </a:lnSpc>
              <a:buNone/>
            </a:pPr>
            <a:r>
              <a:rPr lang="en-GB" altLang="en-US" sz="1108" dirty="0">
                <a:ea typeface="ＭＳ Ｐゴシック" panose="020B0600070205080204" pitchFamily="34" charset="-128"/>
              </a:rPr>
              <a:t>Chaplin, E. McCarthy, J. &amp;Underwood, (2013). Autistic Spectrum Conditions and Offending: An introduction to the special edition. </a:t>
            </a:r>
            <a:r>
              <a:rPr lang="en-GB" altLang="en-US" sz="1108" i="1" dirty="0">
                <a:ea typeface="ＭＳ Ｐゴシック" panose="020B0600070205080204" pitchFamily="34" charset="-128"/>
              </a:rPr>
              <a:t>Journal of</a:t>
            </a:r>
            <a:r>
              <a:rPr lang="en-GB" altLang="en-US" sz="1108" u="sng" dirty="0">
                <a:ea typeface="ＭＳ Ｐゴシック" panose="020B0600070205080204" pitchFamily="34" charset="-128"/>
              </a:rPr>
              <a:t> </a:t>
            </a:r>
            <a:r>
              <a:rPr lang="en-GB" altLang="en-US" sz="1108" i="1" dirty="0">
                <a:ea typeface="ＭＳ Ｐゴシック" panose="020B0600070205080204" pitchFamily="34" charset="-128"/>
              </a:rPr>
              <a:t>Intellectual Disabilities and Offending Behaviour, </a:t>
            </a:r>
            <a:r>
              <a:rPr lang="en-GB" altLang="en-US" sz="1108" dirty="0">
                <a:ea typeface="ＭＳ Ｐゴシック" panose="020B0600070205080204" pitchFamily="34" charset="-128"/>
              </a:rPr>
              <a:t>4,/1/2,  5-8</a:t>
            </a:r>
          </a:p>
          <a:p>
            <a:pPr marL="0" indent="0">
              <a:lnSpc>
                <a:spcPct val="80000"/>
              </a:lnSpc>
              <a:buNone/>
            </a:pPr>
            <a:endParaRPr lang="en-GB" altLang="en-US" sz="1108" dirty="0">
              <a:ea typeface="ＭＳ Ｐゴシック" panose="020B0600070205080204" pitchFamily="34" charset="-128"/>
            </a:endParaRPr>
          </a:p>
          <a:p>
            <a:pPr marL="0" indent="0">
              <a:lnSpc>
                <a:spcPct val="80000"/>
              </a:lnSpc>
              <a:buNone/>
            </a:pPr>
            <a:r>
              <a:rPr lang="en-GB" altLang="en-US" sz="1108" dirty="0">
                <a:ea typeface="ＭＳ Ｐゴシック" panose="020B0600070205080204" pitchFamily="34" charset="-128"/>
              </a:rPr>
              <a:t>Ghaziuddin, M. (2005). </a:t>
            </a:r>
            <a:r>
              <a:rPr lang="en-GB" altLang="en-US" sz="1108" i="1" dirty="0">
                <a:ea typeface="ＭＳ Ｐゴシック" panose="020B0600070205080204" pitchFamily="34" charset="-128"/>
              </a:rPr>
              <a:t>Mental Health Aspects of Autism and Asperger syndrome</a:t>
            </a:r>
            <a:r>
              <a:rPr lang="en-GB" altLang="en-US" sz="1108" dirty="0">
                <a:ea typeface="ＭＳ Ｐゴシック" panose="020B0600070205080204" pitchFamily="34" charset="-128"/>
              </a:rPr>
              <a:t>. London: JKP</a:t>
            </a:r>
          </a:p>
          <a:p>
            <a:pPr marL="0" indent="0">
              <a:lnSpc>
                <a:spcPct val="80000"/>
              </a:lnSpc>
              <a:buNone/>
            </a:pPr>
            <a:endParaRPr lang="en-GB" altLang="en-US" sz="1108" dirty="0">
              <a:ea typeface="ＭＳ Ｐゴシック" panose="020B0600070205080204" pitchFamily="34" charset="-128"/>
            </a:endParaRPr>
          </a:p>
          <a:p>
            <a:pPr marL="0" indent="0">
              <a:lnSpc>
                <a:spcPct val="80000"/>
              </a:lnSpc>
              <a:buNone/>
            </a:pPr>
            <a:r>
              <a:rPr lang="en-GB" altLang="en-US" sz="1108" dirty="0">
                <a:ea typeface="ＭＳ Ｐゴシック" panose="020B0600070205080204" pitchFamily="34" charset="-128"/>
              </a:rPr>
              <a:t>Baron, G., Groden, J., Groden, G. &amp; </a:t>
            </a:r>
            <a:r>
              <a:rPr lang="en-GB" altLang="en-US" sz="1108" dirty="0" err="1">
                <a:ea typeface="ＭＳ Ｐゴシック" panose="020B0600070205080204" pitchFamily="34" charset="-128"/>
              </a:rPr>
              <a:t>Lipsitt</a:t>
            </a:r>
            <a:r>
              <a:rPr lang="en-GB" altLang="en-US" sz="1108" dirty="0">
                <a:ea typeface="ＭＳ Ｐゴシック" panose="020B0600070205080204" pitchFamily="34" charset="-128"/>
              </a:rPr>
              <a:t>, L.P. (2006). </a:t>
            </a:r>
            <a:r>
              <a:rPr lang="en-GB" altLang="en-US" sz="1108" i="1" dirty="0">
                <a:ea typeface="ＭＳ Ｐゴシック" panose="020B0600070205080204" pitchFamily="34" charset="-128"/>
              </a:rPr>
              <a:t>Stress and Coping in Autism</a:t>
            </a:r>
            <a:r>
              <a:rPr lang="en-GB" altLang="en-US" sz="1108" dirty="0">
                <a:ea typeface="ＭＳ Ｐゴシック" panose="020B0600070205080204" pitchFamily="34" charset="-128"/>
              </a:rPr>
              <a:t>. New York: OUP</a:t>
            </a:r>
          </a:p>
          <a:p>
            <a:pPr marL="0" indent="0">
              <a:lnSpc>
                <a:spcPct val="80000"/>
              </a:lnSpc>
              <a:buNone/>
            </a:pPr>
            <a:endParaRPr lang="en-GB" altLang="en-US" sz="1108" dirty="0">
              <a:ea typeface="ＭＳ Ｐゴシック" panose="020B0600070205080204" pitchFamily="34" charset="-128"/>
            </a:endParaRPr>
          </a:p>
          <a:p>
            <a:pPr marL="0" indent="0">
              <a:lnSpc>
                <a:spcPct val="80000"/>
              </a:lnSpc>
              <a:buNone/>
            </a:pPr>
            <a:r>
              <a:rPr lang="en-GB" altLang="en-US" sz="1108" dirty="0" err="1">
                <a:ea typeface="ＭＳ Ｐゴシック" panose="020B0600070205080204" pitchFamily="34" charset="-128"/>
              </a:rPr>
              <a:t>Hofvander</a:t>
            </a:r>
            <a:r>
              <a:rPr lang="en-GB" altLang="en-US" sz="1108" dirty="0">
                <a:ea typeface="ＭＳ Ｐゴシック" panose="020B0600070205080204" pitchFamily="34" charset="-128"/>
              </a:rPr>
              <a:t>, B. et al., (2009). Psychiatric and psychosocial problems in adults with normal-intelligence autism spectrum disorders. </a:t>
            </a:r>
            <a:r>
              <a:rPr lang="en-GB" altLang="en-US" sz="1108" i="1" dirty="0">
                <a:ea typeface="ＭＳ Ｐゴシック" panose="020B0600070205080204" pitchFamily="34" charset="-128"/>
              </a:rPr>
              <a:t>BMC Psychiatry</a:t>
            </a:r>
            <a:r>
              <a:rPr lang="en-GB" altLang="en-US" sz="1108" dirty="0">
                <a:ea typeface="ＭＳ Ｐゴシック" panose="020B0600070205080204" pitchFamily="34" charset="-128"/>
              </a:rPr>
              <a:t>, 9 (35), 984-989 </a:t>
            </a:r>
          </a:p>
          <a:p>
            <a:pPr marL="0" indent="0">
              <a:lnSpc>
                <a:spcPct val="80000"/>
              </a:lnSpc>
              <a:buNone/>
            </a:pPr>
            <a:endParaRPr lang="en-GB" altLang="en-US" sz="1108" dirty="0">
              <a:ea typeface="ＭＳ Ｐゴシック" panose="020B0600070205080204" pitchFamily="34" charset="-128"/>
            </a:endParaRPr>
          </a:p>
          <a:p>
            <a:pPr marL="0" indent="0" algn="just">
              <a:lnSpc>
                <a:spcPct val="80000"/>
              </a:lnSpc>
              <a:buNone/>
            </a:pPr>
            <a:r>
              <a:rPr lang="en-GB" altLang="en-US" sz="1108" dirty="0">
                <a:ea typeface="ＭＳ Ｐゴシック" panose="020B0600070205080204" pitchFamily="34" charset="-128"/>
              </a:rPr>
              <a:t>Howlin, P. (2004). </a:t>
            </a:r>
            <a:r>
              <a:rPr lang="en-GB" altLang="en-US" sz="1108" i="1" dirty="0">
                <a:ea typeface="ＭＳ Ｐゴシック" panose="020B0600070205080204" pitchFamily="34" charset="-128"/>
              </a:rPr>
              <a:t>Autism and Asperger syndrome. Preparing for adulthood</a:t>
            </a:r>
            <a:r>
              <a:rPr lang="en-GB" altLang="en-US" sz="1108" dirty="0">
                <a:ea typeface="ＭＳ Ｐゴシック" panose="020B0600070205080204" pitchFamily="34" charset="-128"/>
              </a:rPr>
              <a:t>. London: Routledge</a:t>
            </a:r>
          </a:p>
          <a:p>
            <a:pPr marL="0" indent="0">
              <a:lnSpc>
                <a:spcPct val="80000"/>
              </a:lnSpc>
              <a:buNone/>
            </a:pPr>
            <a:endParaRPr lang="en-GB" altLang="en-US" sz="1108" dirty="0">
              <a:ea typeface="ＭＳ Ｐゴシック" panose="020B0600070205080204" pitchFamily="34" charset="-128"/>
            </a:endParaRPr>
          </a:p>
          <a:p>
            <a:pPr marL="0" indent="0">
              <a:lnSpc>
                <a:spcPct val="80000"/>
              </a:lnSpc>
              <a:buNone/>
            </a:pPr>
            <a:r>
              <a:rPr lang="en-GB" altLang="en-US" sz="1108" dirty="0" err="1">
                <a:ea typeface="ＭＳ Ｐゴシック" panose="020B0600070205080204" pitchFamily="34" charset="-128"/>
              </a:rPr>
              <a:t>Wentz,E</a:t>
            </a:r>
            <a:r>
              <a:rPr lang="en-GB" altLang="en-US" sz="1108" dirty="0">
                <a:ea typeface="ＭＳ Ｐゴシック" panose="020B0600070205080204" pitchFamily="34" charset="-128"/>
              </a:rPr>
              <a:t>., </a:t>
            </a:r>
            <a:r>
              <a:rPr lang="en-GB" altLang="en-US" sz="1108" dirty="0" err="1">
                <a:ea typeface="ＭＳ Ｐゴシック" panose="020B0600070205080204" pitchFamily="34" charset="-128"/>
              </a:rPr>
              <a:t>Lacey</a:t>
            </a:r>
            <a:r>
              <a:rPr lang="en-GB" altLang="en-US" sz="1108" dirty="0">
                <a:ea typeface="ＭＳ Ｐゴシック" panose="020B0600070205080204" pitchFamily="34" charset="-128"/>
              </a:rPr>
              <a:t> J.J., Waller, G., </a:t>
            </a:r>
            <a:r>
              <a:rPr lang="en-GB" altLang="en-US" sz="1108" dirty="0" err="1">
                <a:ea typeface="ＭＳ Ｐゴシック" panose="020B0600070205080204" pitchFamily="34" charset="-128"/>
              </a:rPr>
              <a:t>Rastram</a:t>
            </a:r>
            <a:r>
              <a:rPr lang="en-GB" altLang="en-US" sz="1108" dirty="0">
                <a:ea typeface="ＭＳ Ｐゴシック" panose="020B0600070205080204" pitchFamily="34" charset="-128"/>
              </a:rPr>
              <a:t>, M., Turk, J. &amp; </a:t>
            </a:r>
            <a:r>
              <a:rPr lang="en-GB" altLang="en-US" sz="1108" dirty="0" err="1">
                <a:ea typeface="ＭＳ Ｐゴシック" panose="020B0600070205080204" pitchFamily="34" charset="-128"/>
              </a:rPr>
              <a:t>Gillberg</a:t>
            </a:r>
            <a:r>
              <a:rPr lang="en-GB" altLang="en-US" sz="1108" dirty="0">
                <a:ea typeface="ＭＳ Ｐゴシック" panose="020B0600070205080204" pitchFamily="34" charset="-128"/>
              </a:rPr>
              <a:t>, C. (2005). Childhood onset neuropsychiatric disorders in adult eating disorder patients. European Child and Adolescent Psychiatry 14 (8), 431-437 </a:t>
            </a:r>
          </a:p>
        </p:txBody>
      </p:sp>
    </p:spTree>
    <p:extLst>
      <p:ext uri="{BB962C8B-B14F-4D97-AF65-F5344CB8AC3E}">
        <p14:creationId xmlns:p14="http://schemas.microsoft.com/office/powerpoint/2010/main" val="278125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tock-photo-editor-wearing-scarf-and-glasses-using-tablet-at-meeting-as-colleague-is-talking-to-a-colleague-137894225.jpg"/>
          <p:cNvPicPr>
            <a:picLocks noGrp="1" noChangeAspect="1"/>
          </p:cNvPicPr>
          <p:nvPr>
            <p:ph type="pic" sz="quarter" idx="13"/>
          </p:nvPr>
        </p:nvPicPr>
        <p:blipFill>
          <a:blip r:embed="rId3"/>
          <a:srcRect t="2574" b="2574"/>
          <a:stretch>
            <a:fillRect/>
          </a:stretch>
        </p:blipFill>
        <p:spPr>
          <a:xfrm rot="21422884">
            <a:off x="5026270" y="1625112"/>
            <a:ext cx="3363058" cy="2297723"/>
          </a:xfrm>
        </p:spPr>
      </p:pic>
      <p:sp>
        <p:nvSpPr>
          <p:cNvPr id="24579" name="Text Placeholder 2"/>
          <p:cNvSpPr>
            <a:spLocks noGrp="1"/>
          </p:cNvSpPr>
          <p:nvPr>
            <p:ph type="body" sz="quarter" idx="14"/>
          </p:nvPr>
        </p:nvSpPr>
        <p:spPr>
          <a:xfrm>
            <a:off x="432288" y="902678"/>
            <a:ext cx="4139712" cy="266700"/>
          </a:xfrm>
        </p:spPr>
        <p:txBody>
          <a:bodyPr/>
          <a:lstStyle/>
          <a:p>
            <a:pPr eaLnBrk="1" hangingPunct="1"/>
            <a:r>
              <a:rPr lang="en-GB" altLang="en-US" dirty="0">
                <a:latin typeface="Arial Bold" panose="020B0704020202020204" pitchFamily="34" charset="0"/>
                <a:ea typeface="ＭＳ Ｐゴシック" panose="020B0600070205080204" pitchFamily="34" charset="-128"/>
              </a:rPr>
              <a:t>What is Autism</a:t>
            </a:r>
          </a:p>
        </p:txBody>
      </p:sp>
      <p:sp>
        <p:nvSpPr>
          <p:cNvPr id="24580" name="Text Placeholder 3"/>
          <p:cNvSpPr>
            <a:spLocks noGrp="1"/>
          </p:cNvSpPr>
          <p:nvPr>
            <p:ph type="body" sz="quarter" idx="16"/>
          </p:nvPr>
        </p:nvSpPr>
        <p:spPr>
          <a:xfrm>
            <a:off x="517282" y="504093"/>
            <a:ext cx="2592265" cy="531935"/>
          </a:xfrm>
        </p:spPr>
        <p:txBody>
          <a:bodyPr/>
          <a:lstStyle/>
          <a:p>
            <a:pPr eaLnBrk="1" hangingPunct="1"/>
            <a:r>
              <a:rPr lang="en-GB" altLang="en-US" dirty="0">
                <a:ea typeface="ＭＳ Ｐゴシック" panose="020B0600070205080204" pitchFamily="34" charset="-128"/>
              </a:rPr>
              <a:t>Autism Awareness</a:t>
            </a:r>
          </a:p>
          <a:p>
            <a:pPr eaLnBrk="1" hangingPunct="1"/>
            <a:endParaRPr lang="en-GB" altLang="en-US" dirty="0">
              <a:ea typeface="ＭＳ Ｐゴシック" panose="020B0600070205080204" pitchFamily="34" charset="-128"/>
            </a:endParaRPr>
          </a:p>
        </p:txBody>
      </p:sp>
      <p:sp>
        <p:nvSpPr>
          <p:cNvPr id="5" name="Text Placeholder 4"/>
          <p:cNvSpPr>
            <a:spLocks noGrp="1"/>
          </p:cNvSpPr>
          <p:nvPr>
            <p:ph type="body" sz="quarter" idx="10"/>
          </p:nvPr>
        </p:nvSpPr>
        <p:spPr>
          <a:xfrm>
            <a:off x="517281" y="1502020"/>
            <a:ext cx="3719053" cy="3670236"/>
          </a:xfrm>
        </p:spPr>
        <p:txBody>
          <a:bodyPr/>
          <a:lstStyle/>
          <a:p>
            <a:pPr>
              <a:buFont typeface="Arial" charset="0"/>
              <a:buNone/>
              <a:defRPr/>
            </a:pPr>
            <a:r>
              <a:rPr lang="en-GB" altLang="en-US" dirty="0">
                <a:latin typeface="Arial" charset="0"/>
                <a:ea typeface="ＭＳ Ｐゴシック" pitchFamily="-109" charset="-128"/>
                <a:cs typeface="Arial" charset="0"/>
              </a:rPr>
              <a:t>Autism is a lifelong neurodevelopmental condition that affects how a person communicates and interacts with other people around them. </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Autism is a ‘spectrum condition’, which means that while all people with autism share common areas of difference, their condition will affect them in different ways. This means that some people will need a lot of support to manage their everyday life, whilst others will be able to manage independently without requiring support.</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
            </a:r>
            <a:br>
              <a:rPr lang="en-GB" altLang="en-US" dirty="0">
                <a:latin typeface="Arial" charset="0"/>
                <a:ea typeface="ＭＳ Ｐゴシック" pitchFamily="-109" charset="-128"/>
                <a:cs typeface="Arial" charset="0"/>
              </a:rPr>
            </a:br>
            <a:r>
              <a:rPr lang="en-GB" altLang="en-US" dirty="0">
                <a:latin typeface="Arial" charset="0"/>
                <a:ea typeface="ＭＳ Ｐゴシック" pitchFamily="-109" charset="-128"/>
                <a:cs typeface="Arial" charset="0"/>
              </a:rPr>
              <a:t>Autism affects around 1% of the population (Brugha et al., 2011); that’s around 500,000 people in the UK.</a:t>
            </a:r>
          </a:p>
          <a:p>
            <a:pPr>
              <a:buFont typeface="Arial" charset="0"/>
              <a:buNone/>
              <a:defRPr/>
            </a:pPr>
            <a:r>
              <a:rPr lang="en-GB" altLang="en-US" dirty="0" smtClean="0">
                <a:latin typeface="Arial" charset="0"/>
                <a:ea typeface="ＭＳ Ｐゴシック" pitchFamily="-109" charset="-128"/>
                <a:cs typeface="Arial" charset="0"/>
              </a:rPr>
              <a:t>People </a:t>
            </a:r>
            <a:r>
              <a:rPr lang="en-GB" altLang="en-US" dirty="0">
                <a:latin typeface="Arial" charset="0"/>
                <a:ea typeface="ＭＳ Ｐゴシック" pitchFamily="-109" charset="-128"/>
                <a:cs typeface="Arial" charset="0"/>
              </a:rPr>
              <a:t>with autism can, and do, live happy and fulfilling lives. </a:t>
            </a:r>
            <a:endParaRPr lang="en-GB" altLang="en-US" sz="1015" b="1" dirty="0">
              <a:latin typeface="Arial" charset="0"/>
              <a:ea typeface="ＭＳ Ｐゴシック" pitchFamily="-109" charset="-128"/>
              <a:cs typeface="Arial" charset="0"/>
            </a:endParaRPr>
          </a:p>
          <a:p>
            <a:pPr>
              <a:buFont typeface="Arial" charset="0"/>
              <a:buNone/>
              <a:defRPr/>
            </a:pPr>
            <a:endParaRPr lang="en-GB" altLang="en-US" b="1" dirty="0">
              <a:solidFill>
                <a:srgbClr val="0066FF"/>
              </a:solidFill>
              <a:latin typeface="Arial" charset="0"/>
              <a:ea typeface="ＭＳ Ｐゴシック" pitchFamily="-109" charset="-128"/>
              <a:cs typeface="Arial" charset="0"/>
            </a:endParaRPr>
          </a:p>
        </p:txBody>
      </p:sp>
    </p:spTree>
    <p:extLst>
      <p:ext uri="{BB962C8B-B14F-4D97-AF65-F5344CB8AC3E}">
        <p14:creationId xmlns:p14="http://schemas.microsoft.com/office/powerpoint/2010/main" val="4223227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sz="quarter" idx="4294967295"/>
          </p:nvPr>
        </p:nvSpPr>
        <p:spPr>
          <a:xfrm>
            <a:off x="317989" y="1101970"/>
            <a:ext cx="4453303" cy="266700"/>
          </a:xfrm>
          <a:solidFill>
            <a:srgbClr val="0070C0"/>
          </a:solidFill>
        </p:spPr>
        <p:txBody>
          <a:bodyPr/>
          <a:lstStyle/>
          <a:p>
            <a:pPr marL="0" indent="0">
              <a:buNone/>
            </a:pPr>
            <a:r>
              <a:rPr lang="en-GB" altLang="en-US" sz="1292" b="1" dirty="0">
                <a:solidFill>
                  <a:schemeClr val="bg1"/>
                </a:solidFill>
                <a:ea typeface="ＭＳ Ｐゴシック" panose="020B0600070205080204" pitchFamily="34" charset="-128"/>
              </a:rPr>
              <a:t>Autism Act 2009 and Adult Autism Strategy</a:t>
            </a:r>
          </a:p>
        </p:txBody>
      </p:sp>
      <p:sp>
        <p:nvSpPr>
          <p:cNvPr id="25603"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Text Placeholder 4"/>
          <p:cNvSpPr>
            <a:spLocks noGrp="1"/>
          </p:cNvSpPr>
          <p:nvPr>
            <p:ph type="body" sz="quarter" idx="4294967295"/>
          </p:nvPr>
        </p:nvSpPr>
        <p:spPr>
          <a:xfrm>
            <a:off x="317990" y="1434612"/>
            <a:ext cx="4335033" cy="4376839"/>
          </a:xfrm>
          <a:solidFill>
            <a:schemeClr val="bg1">
              <a:lumMod val="95000"/>
            </a:schemeClr>
          </a:solidFill>
        </p:spPr>
        <p:txBody>
          <a:bodyPr wrap="square">
            <a:spAutoFit/>
          </a:bodyPr>
          <a:lstStyle/>
          <a:p>
            <a:pPr marL="0" indent="0">
              <a:spcBef>
                <a:spcPts val="554"/>
              </a:spcBef>
              <a:spcAft>
                <a:spcPts val="554"/>
              </a:spcAft>
              <a:buNone/>
              <a:defRPr/>
            </a:pPr>
            <a:r>
              <a:rPr lang="en-GB" altLang="en-US" sz="1292" dirty="0">
                <a:latin typeface="Arial" charset="0"/>
                <a:cs typeface="Arial" charset="0"/>
              </a:rPr>
              <a:t>The Autism Act is the first ever disability-specific law in England.</a:t>
            </a:r>
            <a:br>
              <a:rPr lang="en-GB" altLang="en-US" sz="1292" dirty="0">
                <a:latin typeface="Arial" charset="0"/>
                <a:cs typeface="Arial" charset="0"/>
              </a:rPr>
            </a:br>
            <a:r>
              <a:rPr lang="en-GB" altLang="en-US" sz="1292" dirty="0">
                <a:latin typeface="Arial" charset="0"/>
                <a:cs typeface="Arial" charset="0"/>
              </a:rPr>
              <a:t/>
            </a:r>
            <a:br>
              <a:rPr lang="en-GB" altLang="en-US" sz="1292" dirty="0">
                <a:latin typeface="Arial" charset="0"/>
                <a:cs typeface="Arial" charset="0"/>
              </a:rPr>
            </a:br>
            <a:r>
              <a:rPr lang="en-GB" altLang="en-US" sz="1292" dirty="0">
                <a:latin typeface="Arial" charset="0"/>
                <a:cs typeface="Arial" charset="0"/>
              </a:rPr>
              <a:t>The introduction of the Act led to the first ever Adult Autism Strategy, which sets out how local services should be improved to meet the needs of autistic adults.</a:t>
            </a:r>
            <a:br>
              <a:rPr lang="en-GB" altLang="en-US" sz="1292" dirty="0">
                <a:latin typeface="Arial" charset="0"/>
                <a:cs typeface="Arial" charset="0"/>
              </a:rPr>
            </a:br>
            <a:r>
              <a:rPr lang="en-GB" altLang="en-US" sz="1292" dirty="0">
                <a:latin typeface="Arial" charset="0"/>
                <a:cs typeface="Arial" charset="0"/>
              </a:rPr>
              <a:t/>
            </a:r>
            <a:br>
              <a:rPr lang="en-GB" altLang="en-US" sz="1292" dirty="0">
                <a:latin typeface="Arial" charset="0"/>
                <a:cs typeface="Arial" charset="0"/>
              </a:rPr>
            </a:br>
            <a:r>
              <a:rPr lang="en-GB" altLang="en-US" sz="1292" dirty="0">
                <a:latin typeface="Arial" charset="0"/>
                <a:cs typeface="Arial" charset="0"/>
              </a:rPr>
              <a:t>The strategy "Fulfilling and Rewarding Lives" was produced in April 2010.</a:t>
            </a:r>
            <a:br>
              <a:rPr lang="en-GB" altLang="en-US" sz="1292" dirty="0">
                <a:latin typeface="Arial" charset="0"/>
                <a:cs typeface="Arial" charset="0"/>
              </a:rPr>
            </a:br>
            <a:r>
              <a:rPr lang="en-GB" altLang="en-US" sz="1292" dirty="0">
                <a:latin typeface="Arial" charset="0"/>
                <a:cs typeface="Arial" charset="0"/>
              </a:rPr>
              <a:t/>
            </a:r>
            <a:br>
              <a:rPr lang="en-GB" altLang="en-US" sz="1292" dirty="0">
                <a:latin typeface="Arial" charset="0"/>
                <a:cs typeface="Arial" charset="0"/>
              </a:rPr>
            </a:br>
            <a:r>
              <a:rPr lang="en-GB" altLang="en-US" sz="1292" dirty="0">
                <a:latin typeface="Arial" charset="0"/>
                <a:cs typeface="Arial" charset="0"/>
              </a:rPr>
              <a:t>The strategy addresses a range of issues including health, social care, employment and training.</a:t>
            </a:r>
          </a:p>
          <a:p>
            <a:pPr marL="0" indent="0">
              <a:spcBef>
                <a:spcPts val="554"/>
              </a:spcBef>
              <a:spcAft>
                <a:spcPts val="554"/>
              </a:spcAft>
              <a:buNone/>
              <a:defRPr/>
            </a:pPr>
            <a:r>
              <a:rPr lang="en-GB" altLang="en-US" sz="1292" dirty="0">
                <a:latin typeface="Arial" charset="0"/>
                <a:cs typeface="Arial" charset="0"/>
              </a:rPr>
              <a:t>The Act, and its accompanying guidance, also places a legal obligation on local authorities and NHS bodies to meet certain requirements to meet the needs of autistic adults</a:t>
            </a:r>
            <a:br>
              <a:rPr lang="en-GB" altLang="en-US" sz="1292" dirty="0">
                <a:latin typeface="Arial" charset="0"/>
                <a:cs typeface="Arial" charset="0"/>
              </a:rPr>
            </a:br>
            <a:r>
              <a:rPr lang="en-GB" altLang="en-US" sz="1292" dirty="0">
                <a:latin typeface="Arial" charset="0"/>
                <a:cs typeface="Arial" charset="0"/>
              </a:rPr>
              <a:t/>
            </a:r>
            <a:br>
              <a:rPr lang="en-GB" altLang="en-US" sz="1292" dirty="0">
                <a:latin typeface="Arial" charset="0"/>
                <a:cs typeface="Arial" charset="0"/>
              </a:rPr>
            </a:br>
            <a:r>
              <a:rPr lang="en-GB" sz="1292" dirty="0">
                <a:latin typeface="Arial" panose="020B0604020202020204" pitchFamily="34" charset="0"/>
                <a:cs typeface="Arial" panose="020B0604020202020204" pitchFamily="34" charset="0"/>
              </a:rPr>
              <a:t>A link to this guidance is available in the Web Resources section on the course home screen.</a:t>
            </a:r>
          </a:p>
          <a:p>
            <a:pPr marL="0" indent="0">
              <a:spcBef>
                <a:spcPts val="554"/>
              </a:spcBef>
              <a:spcAft>
                <a:spcPts val="554"/>
              </a:spcAft>
              <a:buNone/>
              <a:defRPr/>
            </a:pPr>
            <a:endParaRPr lang="en-GB" altLang="en-US" sz="1292" b="1" dirty="0">
              <a:solidFill>
                <a:srgbClr val="FF0000"/>
              </a:solidFill>
              <a:latin typeface="Arial" charset="0"/>
              <a:cs typeface="Arial" charset="0"/>
            </a:endParaRP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67961"/>
            <a:ext cx="2618643" cy="365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84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383931" y="1169377"/>
            <a:ext cx="8308731"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en-US" sz="1292" b="1" dirty="0">
                <a:latin typeface="Arial" panose="020B0604020202020204" pitchFamily="34" charset="0"/>
              </a:rPr>
              <a:t>History</a:t>
            </a:r>
          </a:p>
          <a:p>
            <a:pPr eaLnBrk="1" hangingPunct="1">
              <a:spcBef>
                <a:spcPct val="50000"/>
              </a:spcBef>
              <a:buFontTx/>
              <a:buNone/>
            </a:pPr>
            <a:r>
              <a:rPr lang="en-GB" altLang="en-US" sz="1292" dirty="0">
                <a:latin typeface="Arial" panose="020B0604020202020204" pitchFamily="34" charset="0"/>
              </a:rPr>
              <a:t>Autism has probably always been around, but first came to our attention when it was described by Leo Kanner in 1943. </a:t>
            </a:r>
            <a:r>
              <a:rPr lang="en-GB" altLang="en-US" sz="1292" dirty="0" smtClean="0">
                <a:latin typeface="Arial" panose="020B0604020202020204" pitchFamily="34" charset="0"/>
              </a:rPr>
              <a:t> He </a:t>
            </a:r>
            <a:r>
              <a:rPr lang="en-GB" altLang="en-US" sz="1292" dirty="0">
                <a:latin typeface="Arial" panose="020B0604020202020204" pitchFamily="34" charset="0"/>
              </a:rPr>
              <a:t>described a unique pattern of behaviours in a group of children in the USA he studied. Hans Asperger described a similar group of children in Austria in 1944, but because his work was not translated from the original German until much later, his work was less well known until the late 1970’s when it was taken up by Dr Lorna Wing and Dr Judith Gould in the UK.</a:t>
            </a:r>
          </a:p>
        </p:txBody>
      </p:sp>
      <p:sp>
        <p:nvSpPr>
          <p:cNvPr id="27651" name="Text Box 6"/>
          <p:cNvSpPr txBox="1">
            <a:spLocks noChangeArrowheads="1"/>
          </p:cNvSpPr>
          <p:nvPr/>
        </p:nvSpPr>
        <p:spPr bwMode="auto">
          <a:xfrm>
            <a:off x="422031" y="3640015"/>
            <a:ext cx="8573966" cy="104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en-US" sz="1292" b="1" dirty="0">
                <a:latin typeface="Arial" panose="020B0604020202020204" pitchFamily="34" charset="0"/>
              </a:rPr>
              <a:t>Gender</a:t>
            </a:r>
            <a:endParaRPr lang="en-GB" altLang="en-US" sz="1292" dirty="0">
              <a:latin typeface="Arial" panose="020B0604020202020204" pitchFamily="34" charset="0"/>
            </a:endParaRPr>
          </a:p>
          <a:p>
            <a:pPr eaLnBrk="1" hangingPunct="1">
              <a:spcBef>
                <a:spcPct val="50000"/>
              </a:spcBef>
              <a:buFontTx/>
              <a:buNone/>
            </a:pPr>
            <a:r>
              <a:rPr lang="en-GB" altLang="en-US" sz="1292" dirty="0">
                <a:latin typeface="Arial" panose="020B0604020202020204" pitchFamily="34" charset="0"/>
              </a:rPr>
              <a:t>More males are diagnosed with autism spectrum conditions than women. The mostly commonly reported ratio is 4 males to every 1 female, but the differences are often greater. </a:t>
            </a:r>
            <a:r>
              <a:rPr lang="en-GB" altLang="en-US" sz="1292" dirty="0" smtClean="0">
                <a:latin typeface="Arial" panose="020B0604020202020204" pitchFamily="34" charset="0"/>
              </a:rPr>
              <a:t>  Autism </a:t>
            </a:r>
            <a:r>
              <a:rPr lang="en-GB" altLang="en-US" sz="1292" dirty="0">
                <a:latin typeface="Arial" panose="020B0604020202020204" pitchFamily="34" charset="0"/>
              </a:rPr>
              <a:t>can be harder to identify in women as the presentation can be more subtle, and the </a:t>
            </a:r>
            <a:r>
              <a:rPr lang="en-GB" altLang="en-US" sz="1292" dirty="0">
                <a:latin typeface="Arial" panose="020B0604020202020204" pitchFamily="34" charset="0"/>
                <a:sym typeface="Wingdings" panose="05000000000000000000" pitchFamily="2" charset="2"/>
              </a:rPr>
              <a:t>social and communication differences are </a:t>
            </a:r>
            <a:r>
              <a:rPr lang="en-GB" altLang="en-US" sz="1292" dirty="0">
                <a:latin typeface="Arial" panose="020B0604020202020204" pitchFamily="34" charset="0"/>
              </a:rPr>
              <a:t>masked or hidden.</a:t>
            </a:r>
            <a:r>
              <a:rPr lang="en-GB" altLang="en-US" sz="1662" dirty="0">
                <a:latin typeface="Arial" panose="020B0604020202020204" pitchFamily="34" charset="0"/>
              </a:rPr>
              <a:t> </a:t>
            </a:r>
          </a:p>
        </p:txBody>
      </p:sp>
      <p:sp>
        <p:nvSpPr>
          <p:cNvPr id="27652" name="Text Box 8"/>
          <p:cNvSpPr txBox="1">
            <a:spLocks noChangeArrowheads="1"/>
          </p:cNvSpPr>
          <p:nvPr/>
        </p:nvSpPr>
        <p:spPr bwMode="auto">
          <a:xfrm>
            <a:off x="422031" y="2584938"/>
            <a:ext cx="8442081" cy="98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en-US" sz="1292" b="1">
                <a:latin typeface="Arial" panose="020B0604020202020204" pitchFamily="34" charset="0"/>
              </a:rPr>
              <a:t>Cause</a:t>
            </a:r>
          </a:p>
          <a:p>
            <a:pPr eaLnBrk="1" hangingPunct="1">
              <a:spcBef>
                <a:spcPct val="50000"/>
              </a:spcBef>
              <a:buFontTx/>
              <a:buNone/>
            </a:pPr>
            <a:r>
              <a:rPr lang="en-GB" altLang="en-US" sz="1292">
                <a:latin typeface="Arial" panose="020B0604020202020204" pitchFamily="34" charset="0"/>
              </a:rPr>
              <a:t>We don’t fully understand the cause of autism. We do know there is a genetic component as autism often affects several different members within one family. There is no cure for autism, but individuals with autism can lead fulfilling and rewarding lives. </a:t>
            </a:r>
          </a:p>
        </p:txBody>
      </p:sp>
      <p:sp>
        <p:nvSpPr>
          <p:cNvPr id="2" name="TextBox 1"/>
          <p:cNvSpPr txBox="1"/>
          <p:nvPr/>
        </p:nvSpPr>
        <p:spPr>
          <a:xfrm>
            <a:off x="422031" y="475595"/>
            <a:ext cx="4294414" cy="369332"/>
          </a:xfrm>
          <a:prstGeom prst="rect">
            <a:avLst/>
          </a:prstGeom>
          <a:noFill/>
        </p:spPr>
        <p:txBody>
          <a:bodyPr wrap="square" rtlCol="0">
            <a:spAutoFit/>
          </a:bodyPr>
          <a:lstStyle/>
          <a:p>
            <a:r>
              <a:rPr lang="en-GB" dirty="0" smtClean="0"/>
              <a:t>Autism Facts</a:t>
            </a:r>
            <a:endParaRPr lang="en-GB" dirty="0"/>
          </a:p>
        </p:txBody>
      </p:sp>
    </p:spTree>
    <p:extLst>
      <p:ext uri="{BB962C8B-B14F-4D97-AF65-F5344CB8AC3E}">
        <p14:creationId xmlns:p14="http://schemas.microsoft.com/office/powerpoint/2010/main" val="2861126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83931" y="1235320"/>
            <a:ext cx="8374674"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en-US" sz="1292" b="1" dirty="0">
                <a:latin typeface="Arial" panose="020B0604020202020204" pitchFamily="34" charset="0"/>
              </a:rPr>
              <a:t>Routines</a:t>
            </a:r>
          </a:p>
          <a:p>
            <a:pPr eaLnBrk="1" hangingPunct="1">
              <a:spcBef>
                <a:spcPct val="50000"/>
              </a:spcBef>
              <a:buFontTx/>
              <a:buNone/>
            </a:pPr>
            <a:r>
              <a:rPr lang="en-GB" altLang="en-US" sz="1292" dirty="0">
                <a:latin typeface="Arial" panose="020B0604020202020204" pitchFamily="34" charset="0"/>
              </a:rPr>
              <a:t>Strict routines and structure can be an important part of daily life for </a:t>
            </a:r>
            <a:r>
              <a:rPr lang="en-GB" altLang="en-US" sz="1292" dirty="0">
                <a:latin typeface="Arial" panose="020B0604020202020204" pitchFamily="34" charset="0"/>
                <a:sym typeface="Wingdings" panose="05000000000000000000" pitchFamily="2" charset="2"/>
              </a:rPr>
              <a:t>autistic people</a:t>
            </a:r>
            <a:r>
              <a:rPr lang="en-GB" altLang="en-US" sz="1292" dirty="0">
                <a:latin typeface="Arial" panose="020B0604020202020204" pitchFamily="34" charset="0"/>
              </a:rPr>
              <a:t>. The world often seems confusing to the person as a result of the triad of impairments. Events, people, meanings and time can be difficult to understand or overwhelming in their detail and complexity. Routines and structure help the person with autism to make sense of the world and predict what is happening, reducing their otherwise often exceptionally high anxiety. Unexpected change in routines can be a cause of extreme anxiety and distress.</a:t>
            </a:r>
            <a:endParaRPr lang="en-GB" altLang="en-US" sz="1662" dirty="0">
              <a:latin typeface="Arial" panose="020B0604020202020204" pitchFamily="34" charset="0"/>
            </a:endParaRPr>
          </a:p>
        </p:txBody>
      </p:sp>
      <p:sp>
        <p:nvSpPr>
          <p:cNvPr id="28675" name="Text Box 5"/>
          <p:cNvSpPr txBox="1">
            <a:spLocks noChangeArrowheads="1"/>
          </p:cNvSpPr>
          <p:nvPr/>
        </p:nvSpPr>
        <p:spPr bwMode="auto">
          <a:xfrm>
            <a:off x="583223" y="637443"/>
            <a:ext cx="31242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endParaRPr lang="en-GB" altLang="en-US" sz="1662">
              <a:latin typeface="Arial" panose="020B0604020202020204" pitchFamily="34" charset="0"/>
            </a:endParaRPr>
          </a:p>
        </p:txBody>
      </p:sp>
      <p:sp>
        <p:nvSpPr>
          <p:cNvPr id="28677" name="Text Box 7"/>
          <p:cNvSpPr txBox="1">
            <a:spLocks noChangeArrowheads="1"/>
          </p:cNvSpPr>
          <p:nvPr/>
        </p:nvSpPr>
        <p:spPr bwMode="auto">
          <a:xfrm>
            <a:off x="383931" y="2823791"/>
            <a:ext cx="8308731" cy="118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en-US" sz="1292" b="1" dirty="0">
                <a:latin typeface="Arial" panose="020B0604020202020204" pitchFamily="34" charset="0"/>
              </a:rPr>
              <a:t>Ability</a:t>
            </a:r>
          </a:p>
          <a:p>
            <a:pPr eaLnBrk="1" hangingPunct="1">
              <a:spcBef>
                <a:spcPct val="50000"/>
              </a:spcBef>
              <a:buFontTx/>
              <a:buNone/>
            </a:pPr>
            <a:r>
              <a:rPr lang="en-GB" altLang="en-US" sz="1292" dirty="0">
                <a:latin typeface="Arial" panose="020B0604020202020204" pitchFamily="34" charset="0"/>
              </a:rPr>
              <a:t>Autism affects people of all abilities, but around half of people with autism also have an intellectual disability (IQ 69 or below) (Baird et al 2006). The </a:t>
            </a:r>
            <a:r>
              <a:rPr lang="en-GB" altLang="en-US" sz="1292" dirty="0">
                <a:latin typeface="Arial" panose="020B0604020202020204" pitchFamily="34" charset="0"/>
                <a:sym typeface="Wingdings" panose="05000000000000000000" pitchFamily="2" charset="2"/>
              </a:rPr>
              <a:t>autistic person</a:t>
            </a:r>
            <a:r>
              <a:rPr lang="en-GB" altLang="en-US" sz="1292" dirty="0">
                <a:latin typeface="Arial" panose="020B0604020202020204" pitchFamily="34" charset="0"/>
              </a:rPr>
              <a:t> may have specific strengths in certain areas such as maths, or ability to identify patterns, and this may be related to their interests. Very few people with autism have what would be termed as ‘savant’ (exceptional and genius-like) abilities.</a:t>
            </a:r>
          </a:p>
        </p:txBody>
      </p:sp>
      <p:sp>
        <p:nvSpPr>
          <p:cNvPr id="28678" name="TextBox 1"/>
          <p:cNvSpPr txBox="1">
            <a:spLocks noChangeArrowheads="1"/>
          </p:cNvSpPr>
          <p:nvPr/>
        </p:nvSpPr>
        <p:spPr bwMode="auto">
          <a:xfrm>
            <a:off x="383931" y="4253066"/>
            <a:ext cx="8042031" cy="88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92" b="1" dirty="0">
                <a:latin typeface="Arial" panose="020B0604020202020204" pitchFamily="34" charset="0"/>
              </a:rPr>
              <a:t>Sensory Sensitivities</a:t>
            </a:r>
          </a:p>
          <a:p>
            <a:pPr eaLnBrk="1" hangingPunct="1">
              <a:spcBef>
                <a:spcPct val="0"/>
              </a:spcBef>
              <a:buFontTx/>
              <a:buNone/>
            </a:pPr>
            <a:r>
              <a:rPr lang="en-GB" altLang="en-US" sz="1292" dirty="0">
                <a:latin typeface="Arial" panose="020B0604020202020204" pitchFamily="34" charset="0"/>
              </a:rPr>
              <a:t>Many autistic people have sensory differences which affect them on a day-to-day basis. The sense may be over </a:t>
            </a:r>
            <a:r>
              <a:rPr lang="en-GB" altLang="en-US" sz="1292" b="1" dirty="0">
                <a:latin typeface="Arial" panose="020B0604020202020204" pitchFamily="34" charset="0"/>
              </a:rPr>
              <a:t>(hyper) </a:t>
            </a:r>
            <a:r>
              <a:rPr lang="en-GB" altLang="en-US" sz="1292" dirty="0">
                <a:latin typeface="Arial" panose="020B0604020202020204" pitchFamily="34" charset="0"/>
              </a:rPr>
              <a:t> or under (</a:t>
            </a:r>
            <a:r>
              <a:rPr lang="en-GB" altLang="en-US" sz="1292" b="1" dirty="0">
                <a:latin typeface="Arial" panose="020B0604020202020204" pitchFamily="34" charset="0"/>
              </a:rPr>
              <a:t>hypo)</a:t>
            </a:r>
            <a:r>
              <a:rPr lang="en-GB" altLang="en-US" sz="1292" dirty="0">
                <a:latin typeface="Arial" panose="020B0604020202020204" pitchFamily="34" charset="0"/>
              </a:rPr>
              <a:t> stimulated. This can lead people to creating ways of coping and reacting that may seem inappropriate to the situation. </a:t>
            </a:r>
          </a:p>
        </p:txBody>
      </p:sp>
      <p:sp>
        <p:nvSpPr>
          <p:cNvPr id="2" name="TextBox 1"/>
          <p:cNvSpPr txBox="1"/>
          <p:nvPr/>
        </p:nvSpPr>
        <p:spPr>
          <a:xfrm flipH="1">
            <a:off x="451339" y="616220"/>
            <a:ext cx="5358819" cy="369332"/>
          </a:xfrm>
          <a:prstGeom prst="rect">
            <a:avLst/>
          </a:prstGeom>
          <a:noFill/>
        </p:spPr>
        <p:txBody>
          <a:bodyPr wrap="square" rtlCol="0">
            <a:spAutoFit/>
          </a:bodyPr>
          <a:lstStyle/>
          <a:p>
            <a:r>
              <a:rPr lang="en-GB" dirty="0" smtClean="0"/>
              <a:t>Autism Facts Continued</a:t>
            </a:r>
            <a:endParaRPr lang="en-GB" dirty="0"/>
          </a:p>
        </p:txBody>
      </p:sp>
    </p:spTree>
    <p:extLst>
      <p:ext uri="{BB962C8B-B14F-4D97-AF65-F5344CB8AC3E}">
        <p14:creationId xmlns:p14="http://schemas.microsoft.com/office/powerpoint/2010/main" val="3102558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p:cNvSpPr>
            <a:spLocks noGrp="1"/>
          </p:cNvSpPr>
          <p:nvPr>
            <p:ph type="body" sz="quarter" idx="4294967295"/>
          </p:nvPr>
        </p:nvSpPr>
        <p:spPr>
          <a:xfrm>
            <a:off x="517282" y="902678"/>
            <a:ext cx="4139712" cy="266700"/>
          </a:xfrm>
        </p:spPr>
        <p:txBody>
          <a:bodyPr/>
          <a:lstStyle/>
          <a:p>
            <a:pPr marL="0" indent="0">
              <a:buNone/>
            </a:pPr>
            <a:r>
              <a:rPr lang="en-GB" altLang="en-US" sz="1292" dirty="0">
                <a:solidFill>
                  <a:schemeClr val="bg1"/>
                </a:solidFill>
                <a:latin typeface="Arial Bold" panose="020B0704020202020204" pitchFamily="34" charset="0"/>
                <a:ea typeface="ＭＳ Ｐゴシック" panose="020B0600070205080204" pitchFamily="34" charset="-128"/>
              </a:rPr>
              <a:t>Core differences</a:t>
            </a:r>
          </a:p>
          <a:p>
            <a:pPr marL="0" indent="0">
              <a:buNone/>
            </a:pPr>
            <a:endParaRPr lang="en-GB" altLang="en-US" sz="1292"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9699" name="Text Placeholder 3"/>
          <p:cNvSpPr>
            <a:spLocks noGrp="1"/>
          </p:cNvSpPr>
          <p:nvPr>
            <p:ph type="body" sz="quarter" idx="4294967295"/>
          </p:nvPr>
        </p:nvSpPr>
        <p:spPr>
          <a:xfrm>
            <a:off x="517282" y="504093"/>
            <a:ext cx="2592265" cy="531935"/>
          </a:xfrm>
        </p:spPr>
        <p:txBody>
          <a:bodyPr/>
          <a:lstStyle/>
          <a:p>
            <a:pPr marL="0" indent="0">
              <a:buNone/>
            </a:pPr>
            <a:r>
              <a:rPr lang="en-GB" altLang="en-US" sz="1292" b="1">
                <a:solidFill>
                  <a:schemeClr val="bg1"/>
                </a:solidFill>
                <a:latin typeface="Verdana" panose="020B0604030504040204" pitchFamily="34" charset="0"/>
                <a:ea typeface="ＭＳ Ｐゴシック" panose="020B0600070205080204" pitchFamily="34" charset="-128"/>
                <a:cs typeface="Arial" panose="020B0604020202020204" pitchFamily="34" charset="0"/>
              </a:rPr>
              <a:t>Autism Awareness</a:t>
            </a:r>
          </a:p>
          <a:p>
            <a:pPr marL="0" indent="0">
              <a:buNone/>
            </a:pPr>
            <a:endParaRPr lang="en-GB" altLang="en-US" sz="1292" b="1">
              <a:solidFill>
                <a:srgbClr val="FFFFFF"/>
              </a:solidFill>
              <a:latin typeface="Verdana" panose="020B0604030504040204" pitchFamily="34" charset="0"/>
              <a:ea typeface="ＭＳ Ｐゴシック" panose="020B0600070205080204" pitchFamily="34" charset="-128"/>
            </a:endParaRPr>
          </a:p>
        </p:txBody>
      </p:sp>
      <p:sp>
        <p:nvSpPr>
          <p:cNvPr id="5" name="Text Placeholder 4"/>
          <p:cNvSpPr>
            <a:spLocks noGrp="1"/>
          </p:cNvSpPr>
          <p:nvPr>
            <p:ph type="body" sz="quarter" idx="4294967295"/>
          </p:nvPr>
        </p:nvSpPr>
        <p:spPr>
          <a:xfrm>
            <a:off x="659756" y="1833197"/>
            <a:ext cx="3090441" cy="2316660"/>
          </a:xfrm>
          <a:solidFill>
            <a:schemeClr val="bg1">
              <a:lumMod val="95000"/>
            </a:schemeClr>
          </a:solidFill>
        </p:spPr>
        <p:txBody>
          <a:bodyPr wrap="square">
            <a:spAutoFit/>
          </a:bodyPr>
          <a:lstStyle/>
          <a:p>
            <a:pPr marL="0" indent="0">
              <a:buNone/>
              <a:defRPr/>
            </a:pPr>
            <a:r>
              <a:rPr lang="en-GB" sz="1292" dirty="0">
                <a:latin typeface="Arial" panose="020B0604020202020204" pitchFamily="34" charset="0"/>
                <a:cs typeface="Arial" panose="020B0604020202020204" pitchFamily="34" charset="0"/>
              </a:rPr>
              <a:t>The two core differences in autism are: </a:t>
            </a:r>
          </a:p>
          <a:p>
            <a:pPr>
              <a:lnSpc>
                <a:spcPct val="200000"/>
              </a:lnSpc>
              <a:buFont typeface="+mj-lt"/>
              <a:buAutoNum type="arabicPeriod"/>
              <a:defRPr/>
            </a:pPr>
            <a:r>
              <a:rPr lang="en-GB" sz="1292" dirty="0" smtClean="0">
                <a:latin typeface="Arial" panose="020B0604020202020204" pitchFamily="34" charset="0"/>
                <a:cs typeface="Arial" panose="020B0604020202020204" pitchFamily="34" charset="0"/>
              </a:rPr>
              <a:t>Social </a:t>
            </a:r>
            <a:r>
              <a:rPr lang="en-GB" sz="1292" dirty="0">
                <a:latin typeface="Arial" panose="020B0604020202020204" pitchFamily="34" charset="0"/>
                <a:cs typeface="Arial" panose="020B0604020202020204" pitchFamily="34" charset="0"/>
              </a:rPr>
              <a:t>communication &amp; </a:t>
            </a:r>
            <a:r>
              <a:rPr lang="en-GB" sz="1292" dirty="0" smtClean="0">
                <a:latin typeface="Arial" panose="020B0604020202020204" pitchFamily="34" charset="0"/>
                <a:cs typeface="Arial" panose="020B0604020202020204" pitchFamily="34" charset="0"/>
              </a:rPr>
              <a:t>Interaction </a:t>
            </a:r>
            <a:endParaRPr lang="en-GB" sz="1292" dirty="0">
              <a:latin typeface="Arial" panose="020B0604020202020204" pitchFamily="34" charset="0"/>
              <a:cs typeface="Arial" panose="020B0604020202020204" pitchFamily="34" charset="0"/>
            </a:endParaRPr>
          </a:p>
          <a:p>
            <a:pPr>
              <a:buFont typeface="+mj-lt"/>
              <a:buAutoNum type="arabicPeriod"/>
              <a:defRPr/>
            </a:pPr>
            <a:r>
              <a:rPr lang="en-GB" sz="1292" dirty="0">
                <a:latin typeface="Arial" panose="020B0604020202020204" pitchFamily="34" charset="0"/>
                <a:cs typeface="Arial" panose="020B0604020202020204" pitchFamily="34" charset="0"/>
              </a:rPr>
              <a:t>Restricted, or repetitive patterns of behaviour, interests, or activities. </a:t>
            </a:r>
          </a:p>
          <a:p>
            <a:pPr marL="0" indent="0">
              <a:buNone/>
              <a:defRPr/>
            </a:pPr>
            <a:endParaRPr lang="en-GB" sz="1292" dirty="0">
              <a:latin typeface="Arial" panose="020B0604020202020204" pitchFamily="34" charset="0"/>
              <a:cs typeface="Arial" panose="020B0604020202020204" pitchFamily="34" charset="0"/>
            </a:endParaRPr>
          </a:p>
          <a:p>
            <a:pPr marL="0" indent="0">
              <a:buNone/>
              <a:defRPr/>
            </a:pPr>
            <a:r>
              <a:rPr lang="en-GB" sz="1292" dirty="0">
                <a:latin typeface="Arial" panose="020B0604020202020204" pitchFamily="34" charset="0"/>
                <a:cs typeface="Arial" panose="020B0604020202020204" pitchFamily="34" charset="0"/>
              </a:rPr>
              <a:t>Previously, we used the term ‘Triad of impairment’ but it is now not commonly used. </a:t>
            </a:r>
          </a:p>
          <a:p>
            <a:pPr marL="0" indent="0">
              <a:spcBef>
                <a:spcPts val="554"/>
              </a:spcBef>
              <a:spcAft>
                <a:spcPts val="554"/>
              </a:spcAft>
              <a:buNone/>
              <a:defRPr/>
            </a:pPr>
            <a:endParaRPr lang="en-GB" altLang="en-US" sz="1292" dirty="0">
              <a:latin typeface="Arial" panose="020B0604020202020204" pitchFamily="34" charset="0"/>
              <a:cs typeface="Arial" panose="020B0604020202020204" pitchFamily="34" charset="0"/>
            </a:endParaRP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361" y="1566979"/>
            <a:ext cx="3691217" cy="314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052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1127</TotalTime>
  <Words>5535</Words>
  <Application>Microsoft Office PowerPoint</Application>
  <PresentationFormat>On-screen Show (4:3)</PresentationFormat>
  <Paragraphs>492</Paragraphs>
  <Slides>47</Slides>
  <Notes>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Custom Design</vt:lpstr>
      <vt:lpstr>Autism Awareness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Consequences of a theory of mind deficit:</vt:lpstr>
      <vt:lpstr>Weak Central Coherence</vt:lpstr>
      <vt:lpstr>Executive Functioning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red flags for autism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NCC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to the Voluntary &amp; Community Sector</dc:title>
  <dc:subject>Information and Communications</dc:subject>
  <dc:creator>James Booker</dc:creator>
  <cp:lastModifiedBy>Aiden Shannon</cp:lastModifiedBy>
  <cp:revision>70</cp:revision>
  <cp:lastPrinted>2015-12-16T09:23:10Z</cp:lastPrinted>
  <dcterms:created xsi:type="dcterms:W3CDTF">2015-12-15T08:54:45Z</dcterms:created>
  <dcterms:modified xsi:type="dcterms:W3CDTF">2016-05-09T11:57:33Z</dcterms:modified>
</cp:coreProperties>
</file>