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97" r:id="rId2"/>
    <p:sldId id="1617" r:id="rId3"/>
    <p:sldId id="459" r:id="rId4"/>
    <p:sldId id="1618" r:id="rId5"/>
    <p:sldId id="1616" r:id="rId6"/>
    <p:sldId id="875" r:id="rId7"/>
    <p:sldId id="1601" r:id="rId8"/>
    <p:sldId id="1602" r:id="rId9"/>
    <p:sldId id="1600" r:id="rId10"/>
    <p:sldId id="1598" r:id="rId11"/>
    <p:sldId id="1605" r:id="rId12"/>
    <p:sldId id="669" r:id="rId13"/>
    <p:sldId id="749" r:id="rId14"/>
    <p:sldId id="775" r:id="rId15"/>
    <p:sldId id="461" r:id="rId16"/>
    <p:sldId id="1590" r:id="rId17"/>
    <p:sldId id="1591" r:id="rId18"/>
    <p:sldId id="1606" r:id="rId19"/>
    <p:sldId id="302" r:id="rId20"/>
    <p:sldId id="1619" r:id="rId21"/>
    <p:sldId id="348" r:id="rId22"/>
    <p:sldId id="683" r:id="rId23"/>
    <p:sldId id="678" r:id="rId24"/>
    <p:sldId id="706" r:id="rId25"/>
    <p:sldId id="680" r:id="rId26"/>
    <p:sldId id="707" r:id="rId27"/>
    <p:sldId id="323" r:id="rId28"/>
    <p:sldId id="1620" r:id="rId29"/>
    <p:sldId id="802" r:id="rId30"/>
    <p:sldId id="306" r:id="rId31"/>
    <p:sldId id="161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Cox" initials="LC" lastIdx="1" clrIdx="0">
    <p:extLst>
      <p:ext uri="{19B8F6BF-5375-455C-9EA6-DF929625EA0E}">
        <p15:presenceInfo xmlns:p15="http://schemas.microsoft.com/office/powerpoint/2012/main" userId="S::louise.cox@nottinghamcity.gov.uk::bbe9f09a-3f74-4a3e-8ed3-4a066ca1f3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016F3-A1EF-4D2B-968C-4BACB682BF2D}" v="3" dt="2024-06-05T11:42:35.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75" autoAdjust="0"/>
  </p:normalViewPr>
  <p:slideViewPr>
    <p:cSldViewPr snapToGrid="0">
      <p:cViewPr varScale="1">
        <p:scale>
          <a:sx n="58" d="100"/>
          <a:sy n="58" d="100"/>
        </p:scale>
        <p:origin x="9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3AB49-64C5-4E6B-A0D8-44AAB1124644}"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1404A4EE-CBBD-4C60-955E-6ADBD230D776}">
      <dgm:prSet/>
      <dgm:spPr/>
      <dgm:t>
        <a:bodyPr/>
        <a:lstStyle/>
        <a:p>
          <a:r>
            <a:rPr lang="en-US" dirty="0"/>
            <a:t>Speak to the child you are worried about</a:t>
          </a:r>
        </a:p>
      </dgm:t>
    </dgm:pt>
    <dgm:pt modelId="{38101CD1-EDB1-4F36-BF2B-0AE4914217C9}" type="parTrans" cxnId="{6360DAEF-035A-47A5-B8A3-5CF433FA96B8}">
      <dgm:prSet/>
      <dgm:spPr/>
      <dgm:t>
        <a:bodyPr/>
        <a:lstStyle/>
        <a:p>
          <a:endParaRPr lang="en-US"/>
        </a:p>
      </dgm:t>
    </dgm:pt>
    <dgm:pt modelId="{D0C0BB97-0D0F-4FD8-A3EE-8F0A75CAC20D}" type="sibTrans" cxnId="{6360DAEF-035A-47A5-B8A3-5CF433FA96B8}">
      <dgm:prSet/>
      <dgm:spPr/>
      <dgm:t>
        <a:bodyPr/>
        <a:lstStyle/>
        <a:p>
          <a:endParaRPr lang="en-US"/>
        </a:p>
      </dgm:t>
    </dgm:pt>
    <dgm:pt modelId="{66A5363B-6214-4D15-81F5-69C794F64312}">
      <dgm:prSet/>
      <dgm:spPr>
        <a:solidFill>
          <a:srgbClr val="00B0F0"/>
        </a:solidFill>
      </dgm:spPr>
      <dgm:t>
        <a:bodyPr/>
        <a:lstStyle/>
        <a:p>
          <a:r>
            <a:rPr lang="en-US" dirty="0"/>
            <a:t>Share this information with your DSL or a manager</a:t>
          </a:r>
        </a:p>
      </dgm:t>
    </dgm:pt>
    <dgm:pt modelId="{0B88EB25-638E-44E9-A0BF-27882E1EE15B}" type="parTrans" cxnId="{71917BCE-D4E0-4D00-ADEC-45DA0492FBB0}">
      <dgm:prSet/>
      <dgm:spPr/>
      <dgm:t>
        <a:bodyPr/>
        <a:lstStyle/>
        <a:p>
          <a:endParaRPr lang="en-US"/>
        </a:p>
      </dgm:t>
    </dgm:pt>
    <dgm:pt modelId="{7B9A1395-1F28-4C20-9D20-DE70B0B23821}" type="sibTrans" cxnId="{71917BCE-D4E0-4D00-ADEC-45DA0492FBB0}">
      <dgm:prSet/>
      <dgm:spPr/>
      <dgm:t>
        <a:bodyPr/>
        <a:lstStyle/>
        <a:p>
          <a:endParaRPr lang="en-US"/>
        </a:p>
      </dgm:t>
    </dgm:pt>
    <dgm:pt modelId="{FA6AC739-4747-4A88-B395-ABE81E2E37BA}">
      <dgm:prSet/>
      <dgm:spPr>
        <a:solidFill>
          <a:srgbClr val="7030A0"/>
        </a:solidFill>
      </dgm:spPr>
      <dgm:t>
        <a:bodyPr/>
        <a:lstStyle/>
        <a:p>
          <a:r>
            <a:rPr lang="en-US" dirty="0"/>
            <a:t>Speak to the Prevent team, if necessary</a:t>
          </a:r>
        </a:p>
      </dgm:t>
    </dgm:pt>
    <dgm:pt modelId="{6E6DB12B-CC6E-4E66-9407-3205D3D1E892}" type="parTrans" cxnId="{88C22AA5-7376-47E8-B37F-C14146B265CD}">
      <dgm:prSet/>
      <dgm:spPr/>
      <dgm:t>
        <a:bodyPr/>
        <a:lstStyle/>
        <a:p>
          <a:endParaRPr lang="en-US"/>
        </a:p>
      </dgm:t>
    </dgm:pt>
    <dgm:pt modelId="{451C0C21-71B0-421C-9986-18B5DD977F4C}" type="sibTrans" cxnId="{88C22AA5-7376-47E8-B37F-C14146B265CD}">
      <dgm:prSet/>
      <dgm:spPr/>
      <dgm:t>
        <a:bodyPr/>
        <a:lstStyle/>
        <a:p>
          <a:endParaRPr lang="en-US"/>
        </a:p>
      </dgm:t>
    </dgm:pt>
    <dgm:pt modelId="{19D29B9E-C733-4D7B-B1AF-6B4A99F01A5D}">
      <dgm:prSet/>
      <dgm:spPr>
        <a:solidFill>
          <a:srgbClr val="0070C0"/>
        </a:solidFill>
      </dgm:spPr>
      <dgm:t>
        <a:bodyPr/>
        <a:lstStyle/>
        <a:p>
          <a:r>
            <a:rPr lang="en-US" dirty="0"/>
            <a:t>Follow</a:t>
          </a:r>
          <a:r>
            <a:rPr lang="en-US" baseline="0" dirty="0"/>
            <a:t> it up! Trust your instinct</a:t>
          </a:r>
          <a:endParaRPr lang="en-US" dirty="0"/>
        </a:p>
      </dgm:t>
    </dgm:pt>
    <dgm:pt modelId="{962F877B-2BCF-42D6-9477-C91A25C27499}" type="parTrans" cxnId="{765B851E-B7BB-4B4D-A1CD-C03A31637EA1}">
      <dgm:prSet/>
      <dgm:spPr/>
      <dgm:t>
        <a:bodyPr/>
        <a:lstStyle/>
        <a:p>
          <a:endParaRPr lang="en-US"/>
        </a:p>
      </dgm:t>
    </dgm:pt>
    <dgm:pt modelId="{04DF7764-B3D9-4E99-9BB3-FF19F8925A63}" type="sibTrans" cxnId="{765B851E-B7BB-4B4D-A1CD-C03A31637EA1}">
      <dgm:prSet/>
      <dgm:spPr/>
      <dgm:t>
        <a:bodyPr/>
        <a:lstStyle/>
        <a:p>
          <a:endParaRPr lang="en-US"/>
        </a:p>
      </dgm:t>
    </dgm:pt>
    <dgm:pt modelId="{61294A93-C313-4C59-BB5C-DDEB620FD3C3}">
      <dgm:prSet/>
      <dgm:spPr>
        <a:solidFill>
          <a:schemeClr val="accent6">
            <a:lumMod val="75000"/>
          </a:schemeClr>
        </a:solidFill>
      </dgm:spPr>
      <dgm:t>
        <a:bodyPr/>
        <a:lstStyle/>
        <a:p>
          <a:r>
            <a:rPr lang="en-US" dirty="0"/>
            <a:t>Record Accurately</a:t>
          </a:r>
        </a:p>
      </dgm:t>
    </dgm:pt>
    <dgm:pt modelId="{F9D610E3-6F05-43E6-A2E1-9A52E1672E92}" type="parTrans" cxnId="{737E90CE-8ADB-4458-A9A0-9154913FED60}">
      <dgm:prSet/>
      <dgm:spPr/>
      <dgm:t>
        <a:bodyPr/>
        <a:lstStyle/>
        <a:p>
          <a:endParaRPr lang="en-US"/>
        </a:p>
      </dgm:t>
    </dgm:pt>
    <dgm:pt modelId="{A5B7F27B-3CA6-4929-ABDE-18F57823EB1E}" type="sibTrans" cxnId="{737E90CE-8ADB-4458-A9A0-9154913FED60}">
      <dgm:prSet/>
      <dgm:spPr/>
      <dgm:t>
        <a:bodyPr/>
        <a:lstStyle/>
        <a:p>
          <a:endParaRPr lang="en-US"/>
        </a:p>
      </dgm:t>
    </dgm:pt>
    <dgm:pt modelId="{A0FF5001-D29E-432C-8ED0-804BBDB2FCAB}" type="pres">
      <dgm:prSet presAssocID="{C223AB49-64C5-4E6B-A0D8-44AAB1124644}" presName="diagram" presStyleCnt="0">
        <dgm:presLayoutVars>
          <dgm:dir/>
          <dgm:resizeHandles val="exact"/>
        </dgm:presLayoutVars>
      </dgm:prSet>
      <dgm:spPr/>
    </dgm:pt>
    <dgm:pt modelId="{8DA2D48E-8528-4CAB-964A-719CDA7A4D78}" type="pres">
      <dgm:prSet presAssocID="{1404A4EE-CBBD-4C60-955E-6ADBD230D776}" presName="node" presStyleLbl="node1" presStyleIdx="0" presStyleCnt="5">
        <dgm:presLayoutVars>
          <dgm:bulletEnabled val="1"/>
        </dgm:presLayoutVars>
      </dgm:prSet>
      <dgm:spPr/>
    </dgm:pt>
    <dgm:pt modelId="{60FCF0CC-B9E6-4BE8-A37B-CBF2B1533413}" type="pres">
      <dgm:prSet presAssocID="{D0C0BB97-0D0F-4FD8-A3EE-8F0A75CAC20D}" presName="sibTrans" presStyleCnt="0"/>
      <dgm:spPr/>
    </dgm:pt>
    <dgm:pt modelId="{414EADDA-28CF-4106-838F-6D8D375C55C7}" type="pres">
      <dgm:prSet presAssocID="{66A5363B-6214-4D15-81F5-69C794F64312}" presName="node" presStyleLbl="node1" presStyleIdx="1" presStyleCnt="5">
        <dgm:presLayoutVars>
          <dgm:bulletEnabled val="1"/>
        </dgm:presLayoutVars>
      </dgm:prSet>
      <dgm:spPr/>
    </dgm:pt>
    <dgm:pt modelId="{E3FA35FD-9E27-47CC-884F-A642066AEAC7}" type="pres">
      <dgm:prSet presAssocID="{7B9A1395-1F28-4C20-9D20-DE70B0B23821}" presName="sibTrans" presStyleCnt="0"/>
      <dgm:spPr/>
    </dgm:pt>
    <dgm:pt modelId="{1F88FE69-D942-41D3-9C39-F9186742B0EA}" type="pres">
      <dgm:prSet presAssocID="{FA6AC739-4747-4A88-B395-ABE81E2E37BA}" presName="node" presStyleLbl="node1" presStyleIdx="2" presStyleCnt="5">
        <dgm:presLayoutVars>
          <dgm:bulletEnabled val="1"/>
        </dgm:presLayoutVars>
      </dgm:prSet>
      <dgm:spPr/>
    </dgm:pt>
    <dgm:pt modelId="{0DFA36D0-9467-48C2-ABA1-60B30344CA5C}" type="pres">
      <dgm:prSet presAssocID="{451C0C21-71B0-421C-9986-18B5DD977F4C}" presName="sibTrans" presStyleCnt="0"/>
      <dgm:spPr/>
    </dgm:pt>
    <dgm:pt modelId="{8A4BC10F-F545-4110-8F2A-A5B48FFEE817}" type="pres">
      <dgm:prSet presAssocID="{61294A93-C313-4C59-BB5C-DDEB620FD3C3}" presName="node" presStyleLbl="node1" presStyleIdx="3" presStyleCnt="5">
        <dgm:presLayoutVars>
          <dgm:bulletEnabled val="1"/>
        </dgm:presLayoutVars>
      </dgm:prSet>
      <dgm:spPr/>
    </dgm:pt>
    <dgm:pt modelId="{4C57EC2E-166B-4B52-98A7-39D00394289E}" type="pres">
      <dgm:prSet presAssocID="{A5B7F27B-3CA6-4929-ABDE-18F57823EB1E}" presName="sibTrans" presStyleCnt="0"/>
      <dgm:spPr/>
    </dgm:pt>
    <dgm:pt modelId="{552A5395-B3BC-4562-929E-D5D2DE87A0CE}" type="pres">
      <dgm:prSet presAssocID="{19D29B9E-C733-4D7B-B1AF-6B4A99F01A5D}" presName="node" presStyleLbl="node1" presStyleIdx="4" presStyleCnt="5">
        <dgm:presLayoutVars>
          <dgm:bulletEnabled val="1"/>
        </dgm:presLayoutVars>
      </dgm:prSet>
      <dgm:spPr/>
    </dgm:pt>
  </dgm:ptLst>
  <dgm:cxnLst>
    <dgm:cxn modelId="{765B851E-B7BB-4B4D-A1CD-C03A31637EA1}" srcId="{C223AB49-64C5-4E6B-A0D8-44AAB1124644}" destId="{19D29B9E-C733-4D7B-B1AF-6B4A99F01A5D}" srcOrd="4" destOrd="0" parTransId="{962F877B-2BCF-42D6-9477-C91A25C27499}" sibTransId="{04DF7764-B3D9-4E99-9BB3-FF19F8925A63}"/>
    <dgm:cxn modelId="{6879262B-697E-44DC-ACC9-FD88FADB4207}" type="presOf" srcId="{61294A93-C313-4C59-BB5C-DDEB620FD3C3}" destId="{8A4BC10F-F545-4110-8F2A-A5B48FFEE817}" srcOrd="0" destOrd="0" presId="urn:microsoft.com/office/officeart/2005/8/layout/default"/>
    <dgm:cxn modelId="{D1C90843-3ED8-4F64-A985-A7777D9A67D8}" type="presOf" srcId="{C223AB49-64C5-4E6B-A0D8-44AAB1124644}" destId="{A0FF5001-D29E-432C-8ED0-804BBDB2FCAB}" srcOrd="0" destOrd="0" presId="urn:microsoft.com/office/officeart/2005/8/layout/default"/>
    <dgm:cxn modelId="{8538B497-9129-40AC-B18B-DBDC431E006A}" type="presOf" srcId="{66A5363B-6214-4D15-81F5-69C794F64312}" destId="{414EADDA-28CF-4106-838F-6D8D375C55C7}" srcOrd="0" destOrd="0" presId="urn:microsoft.com/office/officeart/2005/8/layout/default"/>
    <dgm:cxn modelId="{0924EA9A-9441-40C8-B729-855F7E933A9F}" type="presOf" srcId="{1404A4EE-CBBD-4C60-955E-6ADBD230D776}" destId="{8DA2D48E-8528-4CAB-964A-719CDA7A4D78}" srcOrd="0" destOrd="0" presId="urn:microsoft.com/office/officeart/2005/8/layout/default"/>
    <dgm:cxn modelId="{A8F1FE9C-1C21-4385-9FB0-B1E2A9F6B7EA}" type="presOf" srcId="{FA6AC739-4747-4A88-B395-ABE81E2E37BA}" destId="{1F88FE69-D942-41D3-9C39-F9186742B0EA}" srcOrd="0" destOrd="0" presId="urn:microsoft.com/office/officeart/2005/8/layout/default"/>
    <dgm:cxn modelId="{88C22AA5-7376-47E8-B37F-C14146B265CD}" srcId="{C223AB49-64C5-4E6B-A0D8-44AAB1124644}" destId="{FA6AC739-4747-4A88-B395-ABE81E2E37BA}" srcOrd="2" destOrd="0" parTransId="{6E6DB12B-CC6E-4E66-9407-3205D3D1E892}" sibTransId="{451C0C21-71B0-421C-9986-18B5DD977F4C}"/>
    <dgm:cxn modelId="{71917BCE-D4E0-4D00-ADEC-45DA0492FBB0}" srcId="{C223AB49-64C5-4E6B-A0D8-44AAB1124644}" destId="{66A5363B-6214-4D15-81F5-69C794F64312}" srcOrd="1" destOrd="0" parTransId="{0B88EB25-638E-44E9-A0BF-27882E1EE15B}" sibTransId="{7B9A1395-1F28-4C20-9D20-DE70B0B23821}"/>
    <dgm:cxn modelId="{737E90CE-8ADB-4458-A9A0-9154913FED60}" srcId="{C223AB49-64C5-4E6B-A0D8-44AAB1124644}" destId="{61294A93-C313-4C59-BB5C-DDEB620FD3C3}" srcOrd="3" destOrd="0" parTransId="{F9D610E3-6F05-43E6-A2E1-9A52E1672E92}" sibTransId="{A5B7F27B-3CA6-4929-ABDE-18F57823EB1E}"/>
    <dgm:cxn modelId="{6360DAEF-035A-47A5-B8A3-5CF433FA96B8}" srcId="{C223AB49-64C5-4E6B-A0D8-44AAB1124644}" destId="{1404A4EE-CBBD-4C60-955E-6ADBD230D776}" srcOrd="0" destOrd="0" parTransId="{38101CD1-EDB1-4F36-BF2B-0AE4914217C9}" sibTransId="{D0C0BB97-0D0F-4FD8-A3EE-8F0A75CAC20D}"/>
    <dgm:cxn modelId="{597131F2-B9C3-49F9-84FF-543F64C42DF4}" type="presOf" srcId="{19D29B9E-C733-4D7B-B1AF-6B4A99F01A5D}" destId="{552A5395-B3BC-4562-929E-D5D2DE87A0CE}" srcOrd="0" destOrd="0" presId="urn:microsoft.com/office/officeart/2005/8/layout/default"/>
    <dgm:cxn modelId="{13B84627-FD57-4DAE-9BBD-8B4EC8DBECAE}" type="presParOf" srcId="{A0FF5001-D29E-432C-8ED0-804BBDB2FCAB}" destId="{8DA2D48E-8528-4CAB-964A-719CDA7A4D78}" srcOrd="0" destOrd="0" presId="urn:microsoft.com/office/officeart/2005/8/layout/default"/>
    <dgm:cxn modelId="{66E47088-59B4-427D-B6A3-B82DA7C705F6}" type="presParOf" srcId="{A0FF5001-D29E-432C-8ED0-804BBDB2FCAB}" destId="{60FCF0CC-B9E6-4BE8-A37B-CBF2B1533413}" srcOrd="1" destOrd="0" presId="urn:microsoft.com/office/officeart/2005/8/layout/default"/>
    <dgm:cxn modelId="{17B3B04F-DF4B-46AD-9D8A-D5ED9D120D94}" type="presParOf" srcId="{A0FF5001-D29E-432C-8ED0-804BBDB2FCAB}" destId="{414EADDA-28CF-4106-838F-6D8D375C55C7}" srcOrd="2" destOrd="0" presId="urn:microsoft.com/office/officeart/2005/8/layout/default"/>
    <dgm:cxn modelId="{2EC481EC-6AEF-4CF7-BC84-C032E4B24F86}" type="presParOf" srcId="{A0FF5001-D29E-432C-8ED0-804BBDB2FCAB}" destId="{E3FA35FD-9E27-47CC-884F-A642066AEAC7}" srcOrd="3" destOrd="0" presId="urn:microsoft.com/office/officeart/2005/8/layout/default"/>
    <dgm:cxn modelId="{4575B28E-2550-473A-BD45-AA0B4416416D}" type="presParOf" srcId="{A0FF5001-D29E-432C-8ED0-804BBDB2FCAB}" destId="{1F88FE69-D942-41D3-9C39-F9186742B0EA}" srcOrd="4" destOrd="0" presId="urn:microsoft.com/office/officeart/2005/8/layout/default"/>
    <dgm:cxn modelId="{A6C968E8-674C-4181-9923-DC511E6247AF}" type="presParOf" srcId="{A0FF5001-D29E-432C-8ED0-804BBDB2FCAB}" destId="{0DFA36D0-9467-48C2-ABA1-60B30344CA5C}" srcOrd="5" destOrd="0" presId="urn:microsoft.com/office/officeart/2005/8/layout/default"/>
    <dgm:cxn modelId="{7A74175F-1C5A-432D-A411-AF3B1970E1B2}" type="presParOf" srcId="{A0FF5001-D29E-432C-8ED0-804BBDB2FCAB}" destId="{8A4BC10F-F545-4110-8F2A-A5B48FFEE817}" srcOrd="6" destOrd="0" presId="urn:microsoft.com/office/officeart/2005/8/layout/default"/>
    <dgm:cxn modelId="{97427378-B3A4-486F-89FF-23400820ADE4}" type="presParOf" srcId="{A0FF5001-D29E-432C-8ED0-804BBDB2FCAB}" destId="{4C57EC2E-166B-4B52-98A7-39D00394289E}" srcOrd="7" destOrd="0" presId="urn:microsoft.com/office/officeart/2005/8/layout/default"/>
    <dgm:cxn modelId="{185FC5AF-E8FF-4D5D-944E-8F4D07A86F7B}" type="presParOf" srcId="{A0FF5001-D29E-432C-8ED0-804BBDB2FCAB}" destId="{552A5395-B3BC-4562-929E-D5D2DE87A0C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3A73D7-1F22-44B3-9D9F-BE0DF44FD910}" type="doc">
      <dgm:prSet loTypeId="urn:microsoft.com/office/officeart/2005/8/layout/hProcess9" loCatId="process" qsTypeId="urn:microsoft.com/office/officeart/2005/8/quickstyle/simple5" qsCatId="simple" csTypeId="urn:microsoft.com/office/officeart/2005/8/colors/accent1_2" csCatId="accent1" phldr="1"/>
      <dgm:spPr/>
    </dgm:pt>
    <dgm:pt modelId="{2E708545-889B-4F3C-8048-ED49EFE468F1}">
      <dgm:prSet phldrT="[Text]"/>
      <dgm:spPr>
        <a:xfrm>
          <a:off x="859" y="1206817"/>
          <a:ext cx="1377627" cy="1609090"/>
        </a:xfrm>
        <a:prstGeom prst="roundRect">
          <a:avLst/>
        </a:prstGeom>
        <a:solidFill>
          <a:srgbClr val="92D05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gm:spPr>
      <dgm:t>
        <a:bodyPr/>
        <a:lstStyle/>
        <a:p>
          <a:r>
            <a:rPr lang="en-GB" dirty="0">
              <a:solidFill>
                <a:sysClr val="window" lastClr="FFFFFF"/>
              </a:solidFill>
              <a:latin typeface="Calibri" panose="020F0502020204030204"/>
              <a:ea typeface="+mn-ea"/>
              <a:cs typeface="+mn-cs"/>
            </a:rPr>
            <a:t>Prejudice and intolerance</a:t>
          </a:r>
        </a:p>
      </dgm:t>
    </dgm:pt>
    <dgm:pt modelId="{E6EB2A32-166F-417C-AD8F-C050F2D25CE8}" type="parTrans" cxnId="{120FCA75-4F9B-46EE-BB68-233D1B03C304}">
      <dgm:prSet/>
      <dgm:spPr/>
      <dgm:t>
        <a:bodyPr/>
        <a:lstStyle/>
        <a:p>
          <a:endParaRPr lang="en-GB"/>
        </a:p>
      </dgm:t>
    </dgm:pt>
    <dgm:pt modelId="{712A599F-4F6E-41E6-8515-48E523E12032}" type="sibTrans" cxnId="{120FCA75-4F9B-46EE-BB68-233D1B03C304}">
      <dgm:prSet/>
      <dgm:spPr/>
      <dgm:t>
        <a:bodyPr/>
        <a:lstStyle/>
        <a:p>
          <a:endParaRPr lang="en-GB"/>
        </a:p>
      </dgm:t>
    </dgm:pt>
    <dgm:pt modelId="{12CD7621-CEB1-4718-B952-263EA91F11AE}">
      <dgm:prSet phldrT="[Text]"/>
      <dgm:spPr>
        <a:xfrm>
          <a:off x="1447368" y="1206817"/>
          <a:ext cx="1377627" cy="1609090"/>
        </a:xfrm>
        <a:prstGeom prst="roundRect">
          <a:avLst/>
        </a:prstGeom>
        <a:solidFill>
          <a:srgbClr val="92D05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gm:spPr>
      <dgm:t>
        <a:bodyPr/>
        <a:lstStyle/>
        <a:p>
          <a:r>
            <a:rPr lang="en-GB" dirty="0">
              <a:solidFill>
                <a:sysClr val="window" lastClr="FFFFFF"/>
              </a:solidFill>
              <a:latin typeface="Calibri" panose="020F0502020204030204"/>
              <a:ea typeface="+mn-ea"/>
              <a:cs typeface="+mn-cs"/>
            </a:rPr>
            <a:t>Hate Crime</a:t>
          </a:r>
        </a:p>
      </dgm:t>
    </dgm:pt>
    <dgm:pt modelId="{82B03043-60C4-4F29-889F-4215A24236CB}" type="parTrans" cxnId="{F39E09F3-5550-4603-8C3C-9DBD685D4CB8}">
      <dgm:prSet/>
      <dgm:spPr/>
      <dgm:t>
        <a:bodyPr/>
        <a:lstStyle/>
        <a:p>
          <a:endParaRPr lang="en-GB"/>
        </a:p>
      </dgm:t>
    </dgm:pt>
    <dgm:pt modelId="{6F000357-CA1B-446D-BC2E-3A6B9F9097E8}" type="sibTrans" cxnId="{F39E09F3-5550-4603-8C3C-9DBD685D4CB8}">
      <dgm:prSet/>
      <dgm:spPr/>
      <dgm:t>
        <a:bodyPr/>
        <a:lstStyle/>
        <a:p>
          <a:endParaRPr lang="en-GB"/>
        </a:p>
      </dgm:t>
    </dgm:pt>
    <dgm:pt modelId="{E77F5C1D-C040-44C9-AA66-AF7CF953FE7C}">
      <dgm:prSet phldrT="[Text]"/>
      <dgm:spPr>
        <a:xfrm>
          <a:off x="2893877" y="1206817"/>
          <a:ext cx="1377627" cy="1609090"/>
        </a:xfrm>
        <a:prstGeom prst="roundRect">
          <a:avLst/>
        </a:prstGeom>
        <a:gradFill rotWithShape="0">
          <a:gsLst>
            <a:gs pos="0">
              <a:srgbClr val="4A66AC">
                <a:hueOff val="0"/>
                <a:satOff val="0"/>
                <a:lumOff val="0"/>
                <a:alphaOff val="0"/>
                <a:shade val="85000"/>
                <a:satMod val="130000"/>
              </a:srgbClr>
            </a:gs>
            <a:gs pos="34000">
              <a:srgbClr val="4A66AC">
                <a:hueOff val="0"/>
                <a:satOff val="0"/>
                <a:lumOff val="0"/>
                <a:alphaOff val="0"/>
                <a:shade val="87000"/>
                <a:satMod val="125000"/>
              </a:srgbClr>
            </a:gs>
            <a:gs pos="70000">
              <a:srgbClr val="4A66AC">
                <a:hueOff val="0"/>
                <a:satOff val="0"/>
                <a:lumOff val="0"/>
                <a:alphaOff val="0"/>
                <a:tint val="100000"/>
                <a:shade val="90000"/>
                <a:satMod val="130000"/>
              </a:srgbClr>
            </a:gs>
            <a:gs pos="100000">
              <a:srgbClr val="4A66AC">
                <a:hueOff val="0"/>
                <a:satOff val="0"/>
                <a:lumOff val="0"/>
                <a:alphaOff val="0"/>
                <a:tint val="100000"/>
                <a:shade val="100000"/>
                <a:satMod val="110000"/>
              </a:srgb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gm:spPr>
      <dgm:t>
        <a:bodyPr/>
        <a:lstStyle/>
        <a:p>
          <a:r>
            <a:rPr lang="en-GB" dirty="0">
              <a:solidFill>
                <a:sysClr val="window" lastClr="FFFFFF"/>
              </a:solidFill>
              <a:latin typeface="Calibri" panose="020F0502020204030204"/>
              <a:ea typeface="+mn-ea"/>
              <a:cs typeface="+mn-cs"/>
            </a:rPr>
            <a:t>Interest in violent extremism</a:t>
          </a:r>
        </a:p>
      </dgm:t>
    </dgm:pt>
    <dgm:pt modelId="{ADBEE5C8-4CBB-4B14-91E9-BFB4A5D795CF}" type="parTrans" cxnId="{164BDFDB-7773-433C-9F17-A674BA28CFF1}">
      <dgm:prSet/>
      <dgm:spPr/>
      <dgm:t>
        <a:bodyPr/>
        <a:lstStyle/>
        <a:p>
          <a:endParaRPr lang="en-GB"/>
        </a:p>
      </dgm:t>
    </dgm:pt>
    <dgm:pt modelId="{D8C12AC7-9DA8-448D-8CB8-14EAEFD51501}" type="sibTrans" cxnId="{164BDFDB-7773-433C-9F17-A674BA28CFF1}">
      <dgm:prSet/>
      <dgm:spPr/>
      <dgm:t>
        <a:bodyPr/>
        <a:lstStyle/>
        <a:p>
          <a:endParaRPr lang="en-GB"/>
        </a:p>
      </dgm:t>
    </dgm:pt>
    <dgm:pt modelId="{5A7B3031-8AA4-4143-A63B-BCB619DD0E69}">
      <dgm:prSet/>
      <dgm:spPr>
        <a:xfrm>
          <a:off x="4340386" y="1206817"/>
          <a:ext cx="1377627" cy="1609090"/>
        </a:xfrm>
        <a:prstGeom prst="roundRect">
          <a:avLst/>
        </a:prstGeom>
        <a:gradFill rotWithShape="0">
          <a:gsLst>
            <a:gs pos="0">
              <a:srgbClr val="4A66AC">
                <a:hueOff val="0"/>
                <a:satOff val="0"/>
                <a:lumOff val="0"/>
                <a:alphaOff val="0"/>
                <a:shade val="85000"/>
                <a:satMod val="130000"/>
              </a:srgbClr>
            </a:gs>
            <a:gs pos="34000">
              <a:srgbClr val="4A66AC">
                <a:hueOff val="0"/>
                <a:satOff val="0"/>
                <a:lumOff val="0"/>
                <a:alphaOff val="0"/>
                <a:shade val="87000"/>
                <a:satMod val="125000"/>
              </a:srgbClr>
            </a:gs>
            <a:gs pos="70000">
              <a:srgbClr val="4A66AC">
                <a:hueOff val="0"/>
                <a:satOff val="0"/>
                <a:lumOff val="0"/>
                <a:alphaOff val="0"/>
                <a:tint val="100000"/>
                <a:shade val="90000"/>
                <a:satMod val="130000"/>
              </a:srgbClr>
            </a:gs>
            <a:gs pos="100000">
              <a:srgbClr val="4A66AC">
                <a:hueOff val="0"/>
                <a:satOff val="0"/>
                <a:lumOff val="0"/>
                <a:alphaOff val="0"/>
                <a:tint val="100000"/>
                <a:shade val="100000"/>
                <a:satMod val="110000"/>
              </a:srgb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gm:spPr>
      <dgm:t>
        <a:bodyPr/>
        <a:lstStyle/>
        <a:p>
          <a:r>
            <a:rPr lang="en-GB" dirty="0">
              <a:solidFill>
                <a:sysClr val="window" lastClr="FFFFFF"/>
              </a:solidFill>
              <a:latin typeface="Calibri" panose="020F0502020204030204"/>
              <a:ea typeface="+mn-ea"/>
              <a:cs typeface="+mn-cs"/>
            </a:rPr>
            <a:t>Engagement with violent ideologies</a:t>
          </a:r>
        </a:p>
      </dgm:t>
    </dgm:pt>
    <dgm:pt modelId="{8FEE09A6-109D-4EB2-888D-BB5E786CB367}" type="parTrans" cxnId="{EE517A0E-C0E8-4106-89BE-9D3206098485}">
      <dgm:prSet/>
      <dgm:spPr/>
      <dgm:t>
        <a:bodyPr/>
        <a:lstStyle/>
        <a:p>
          <a:endParaRPr lang="en-GB"/>
        </a:p>
      </dgm:t>
    </dgm:pt>
    <dgm:pt modelId="{0E5C5138-2E1B-4F6A-9931-844F903DFB73}" type="sibTrans" cxnId="{EE517A0E-C0E8-4106-89BE-9D3206098485}">
      <dgm:prSet/>
      <dgm:spPr/>
      <dgm:t>
        <a:bodyPr/>
        <a:lstStyle/>
        <a:p>
          <a:endParaRPr lang="en-GB"/>
        </a:p>
      </dgm:t>
    </dgm:pt>
    <dgm:pt modelId="{DB8B1C8B-A1AA-4F97-AF16-6D119F46FF44}">
      <dgm:prSet/>
      <dgm:spPr>
        <a:xfrm>
          <a:off x="5786895" y="1206817"/>
          <a:ext cx="1377627" cy="1609090"/>
        </a:xfrm>
        <a:prstGeom prst="roundRect">
          <a:avLst/>
        </a:prstGeom>
        <a:solidFill>
          <a:srgbClr val="FF66FF"/>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gm:spPr>
      <dgm:t>
        <a:bodyPr/>
        <a:lstStyle/>
        <a:p>
          <a:r>
            <a:rPr lang="en-GB" dirty="0">
              <a:solidFill>
                <a:sysClr val="window" lastClr="FFFFFF"/>
              </a:solidFill>
              <a:latin typeface="Calibri" panose="020F0502020204030204"/>
              <a:ea typeface="+mn-ea"/>
              <a:cs typeface="+mn-cs"/>
            </a:rPr>
            <a:t>Deeply radical beliefs in violence as a solution</a:t>
          </a:r>
        </a:p>
      </dgm:t>
    </dgm:pt>
    <dgm:pt modelId="{66422504-6CBF-4D2F-BC41-35F64C5AF38C}" type="parTrans" cxnId="{905AAEBC-9D10-483E-9F1E-F9BCB49D9CBF}">
      <dgm:prSet/>
      <dgm:spPr/>
      <dgm:t>
        <a:bodyPr/>
        <a:lstStyle/>
        <a:p>
          <a:endParaRPr lang="en-GB"/>
        </a:p>
      </dgm:t>
    </dgm:pt>
    <dgm:pt modelId="{7F08A3A1-54C8-4855-9F93-29E62AB29B9B}" type="sibTrans" cxnId="{905AAEBC-9D10-483E-9F1E-F9BCB49D9CBF}">
      <dgm:prSet/>
      <dgm:spPr/>
      <dgm:t>
        <a:bodyPr/>
        <a:lstStyle/>
        <a:p>
          <a:endParaRPr lang="en-GB"/>
        </a:p>
      </dgm:t>
    </dgm:pt>
    <dgm:pt modelId="{50BC7882-D546-4B0E-B284-2DA426F20011}">
      <dgm:prSet/>
      <dgm:spPr>
        <a:xfrm>
          <a:off x="7233404" y="1206817"/>
          <a:ext cx="1377627" cy="1609090"/>
        </a:xfrm>
        <a:prstGeom prst="roundRect">
          <a:avLst/>
        </a:prstGeom>
        <a:solidFill>
          <a:srgbClr val="FF000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gm:spPr>
      <dgm:t>
        <a:bodyPr/>
        <a:lstStyle/>
        <a:p>
          <a:r>
            <a:rPr lang="en-GB" dirty="0">
              <a:solidFill>
                <a:sysClr val="window" lastClr="FFFFFF"/>
              </a:solidFill>
              <a:latin typeface="Calibri" panose="020F0502020204030204"/>
              <a:ea typeface="+mn-ea"/>
              <a:cs typeface="+mn-cs"/>
            </a:rPr>
            <a:t>Encouraging or inspiring acts of terror</a:t>
          </a:r>
        </a:p>
      </dgm:t>
    </dgm:pt>
    <dgm:pt modelId="{813524AB-A6F8-4F86-AF5F-FAB5BCBDA9A7}" type="parTrans" cxnId="{6E344910-E48B-4A67-9045-445A862992B5}">
      <dgm:prSet/>
      <dgm:spPr/>
      <dgm:t>
        <a:bodyPr/>
        <a:lstStyle/>
        <a:p>
          <a:endParaRPr lang="en-GB"/>
        </a:p>
      </dgm:t>
    </dgm:pt>
    <dgm:pt modelId="{15357DFE-AFBE-406C-AEC8-8826EC252106}" type="sibTrans" cxnId="{6E344910-E48B-4A67-9045-445A862992B5}">
      <dgm:prSet/>
      <dgm:spPr/>
      <dgm:t>
        <a:bodyPr/>
        <a:lstStyle/>
        <a:p>
          <a:endParaRPr lang="en-GB"/>
        </a:p>
      </dgm:t>
    </dgm:pt>
    <dgm:pt modelId="{754BE671-BE4D-4282-AE71-D3A661CF22CC}">
      <dgm:prSet/>
      <dgm:spPr>
        <a:xfrm>
          <a:off x="8679912" y="1206817"/>
          <a:ext cx="1377627" cy="1609090"/>
        </a:xfrm>
        <a:prstGeom prst="roundRect">
          <a:avLst/>
        </a:prstGeom>
        <a:solidFill>
          <a:srgbClr val="FF000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gm:spPr>
      <dgm:t>
        <a:bodyPr/>
        <a:lstStyle/>
        <a:p>
          <a:r>
            <a:rPr lang="en-GB" dirty="0">
              <a:solidFill>
                <a:sysClr val="window" lastClr="FFFFFF"/>
              </a:solidFill>
              <a:latin typeface="Calibri" panose="020F0502020204030204"/>
              <a:ea typeface="+mn-ea"/>
              <a:cs typeface="+mn-cs"/>
            </a:rPr>
            <a:t>Committing acts of terror</a:t>
          </a:r>
        </a:p>
      </dgm:t>
    </dgm:pt>
    <dgm:pt modelId="{77FD3DAD-3AD5-4539-9526-DB19BEC8D71D}" type="parTrans" cxnId="{510889D4-8625-4E98-82A3-8EB1BEA8D7C4}">
      <dgm:prSet/>
      <dgm:spPr/>
      <dgm:t>
        <a:bodyPr/>
        <a:lstStyle/>
        <a:p>
          <a:endParaRPr lang="en-GB"/>
        </a:p>
      </dgm:t>
    </dgm:pt>
    <dgm:pt modelId="{C278CFB3-CD6D-4EB9-94F7-0FEBB4BD6936}" type="sibTrans" cxnId="{510889D4-8625-4E98-82A3-8EB1BEA8D7C4}">
      <dgm:prSet/>
      <dgm:spPr/>
      <dgm:t>
        <a:bodyPr/>
        <a:lstStyle/>
        <a:p>
          <a:endParaRPr lang="en-GB"/>
        </a:p>
      </dgm:t>
    </dgm:pt>
    <dgm:pt modelId="{F5ABEB04-ECDB-4CBC-A3D2-6B5B0FF38CCC}" type="pres">
      <dgm:prSet presAssocID="{423A73D7-1F22-44B3-9D9F-BE0DF44FD910}" presName="CompostProcess" presStyleCnt="0">
        <dgm:presLayoutVars>
          <dgm:dir/>
          <dgm:resizeHandles val="exact"/>
        </dgm:presLayoutVars>
      </dgm:prSet>
      <dgm:spPr/>
    </dgm:pt>
    <dgm:pt modelId="{194B564C-04DB-4298-A4AD-EE86C5AE6C3B}" type="pres">
      <dgm:prSet presAssocID="{423A73D7-1F22-44B3-9D9F-BE0DF44FD910}" presName="arrow" presStyleLbl="bgShp" presStyleIdx="0" presStyleCnt="1" custScaleX="117647" custLinFactNeighborX="-73" custLinFactNeighborY="-1822"/>
      <dgm:spPr>
        <a:xfrm>
          <a:off x="754379" y="0"/>
          <a:ext cx="8549640" cy="4022725"/>
        </a:xfrm>
        <a:prstGeom prst="rightArrow">
          <a:avLst/>
        </a:prstGeom>
        <a:ln>
          <a:noFill/>
        </a:ln>
        <a:effectLst>
          <a:outerShdw blurRad="38100" dist="25400" dir="2700000" algn="br" rotWithShape="0">
            <a:srgbClr val="000000">
              <a:alpha val="60000"/>
            </a:srgbClr>
          </a:outerShdw>
        </a:effectLst>
      </dgm:spPr>
    </dgm:pt>
    <dgm:pt modelId="{49ECAD16-D89E-431E-997A-37099975F414}" type="pres">
      <dgm:prSet presAssocID="{423A73D7-1F22-44B3-9D9F-BE0DF44FD910}" presName="linearProcess" presStyleCnt="0"/>
      <dgm:spPr/>
    </dgm:pt>
    <dgm:pt modelId="{1BFFEB9F-3D4A-44E9-BA98-69E38FC6D629}" type="pres">
      <dgm:prSet presAssocID="{2E708545-889B-4F3C-8048-ED49EFE468F1}" presName="textNode" presStyleLbl="node1" presStyleIdx="0" presStyleCnt="7">
        <dgm:presLayoutVars>
          <dgm:bulletEnabled val="1"/>
        </dgm:presLayoutVars>
      </dgm:prSet>
      <dgm:spPr/>
    </dgm:pt>
    <dgm:pt modelId="{6E163B5E-95AD-4216-A3AB-6DC934E2B6ED}" type="pres">
      <dgm:prSet presAssocID="{712A599F-4F6E-41E6-8515-48E523E12032}" presName="sibTrans" presStyleCnt="0"/>
      <dgm:spPr/>
    </dgm:pt>
    <dgm:pt modelId="{F2E8C20D-9EDD-476C-8587-2B5D71E9046F}" type="pres">
      <dgm:prSet presAssocID="{12CD7621-CEB1-4718-B952-263EA91F11AE}" presName="textNode" presStyleLbl="node1" presStyleIdx="1" presStyleCnt="7">
        <dgm:presLayoutVars>
          <dgm:bulletEnabled val="1"/>
        </dgm:presLayoutVars>
      </dgm:prSet>
      <dgm:spPr/>
    </dgm:pt>
    <dgm:pt modelId="{AECDA286-40B6-4112-8B5F-0A5A60393BE7}" type="pres">
      <dgm:prSet presAssocID="{6F000357-CA1B-446D-BC2E-3A6B9F9097E8}" presName="sibTrans" presStyleCnt="0"/>
      <dgm:spPr/>
    </dgm:pt>
    <dgm:pt modelId="{31388E88-A244-47F4-AC96-E9EFB37C48F6}" type="pres">
      <dgm:prSet presAssocID="{E77F5C1D-C040-44C9-AA66-AF7CF953FE7C}" presName="textNode" presStyleLbl="node1" presStyleIdx="2" presStyleCnt="7">
        <dgm:presLayoutVars>
          <dgm:bulletEnabled val="1"/>
        </dgm:presLayoutVars>
      </dgm:prSet>
      <dgm:spPr/>
    </dgm:pt>
    <dgm:pt modelId="{2D780A8C-47E3-46EE-AF8A-F40C583FCD06}" type="pres">
      <dgm:prSet presAssocID="{D8C12AC7-9DA8-448D-8CB8-14EAEFD51501}" presName="sibTrans" presStyleCnt="0"/>
      <dgm:spPr/>
    </dgm:pt>
    <dgm:pt modelId="{29F7037C-71F1-4CD0-9388-0E356AB9D364}" type="pres">
      <dgm:prSet presAssocID="{5A7B3031-8AA4-4143-A63B-BCB619DD0E69}" presName="textNode" presStyleLbl="node1" presStyleIdx="3" presStyleCnt="7">
        <dgm:presLayoutVars>
          <dgm:bulletEnabled val="1"/>
        </dgm:presLayoutVars>
      </dgm:prSet>
      <dgm:spPr/>
    </dgm:pt>
    <dgm:pt modelId="{5A69FDE8-89B8-4897-8A18-74A9CBEDD7DC}" type="pres">
      <dgm:prSet presAssocID="{0E5C5138-2E1B-4F6A-9931-844F903DFB73}" presName="sibTrans" presStyleCnt="0"/>
      <dgm:spPr/>
    </dgm:pt>
    <dgm:pt modelId="{EAEB8E82-43FB-4A82-9328-1EE6B45724CC}" type="pres">
      <dgm:prSet presAssocID="{DB8B1C8B-A1AA-4F97-AF16-6D119F46FF44}" presName="textNode" presStyleLbl="node1" presStyleIdx="4" presStyleCnt="7">
        <dgm:presLayoutVars>
          <dgm:bulletEnabled val="1"/>
        </dgm:presLayoutVars>
      </dgm:prSet>
      <dgm:spPr/>
    </dgm:pt>
    <dgm:pt modelId="{323E1D8A-8AD8-46CF-A214-1182D6C19783}" type="pres">
      <dgm:prSet presAssocID="{7F08A3A1-54C8-4855-9F93-29E62AB29B9B}" presName="sibTrans" presStyleCnt="0"/>
      <dgm:spPr/>
    </dgm:pt>
    <dgm:pt modelId="{50F66AE3-DFEE-4177-8F23-13F4A1C41E89}" type="pres">
      <dgm:prSet presAssocID="{50BC7882-D546-4B0E-B284-2DA426F20011}" presName="textNode" presStyleLbl="node1" presStyleIdx="5" presStyleCnt="7">
        <dgm:presLayoutVars>
          <dgm:bulletEnabled val="1"/>
        </dgm:presLayoutVars>
      </dgm:prSet>
      <dgm:spPr/>
    </dgm:pt>
    <dgm:pt modelId="{4571E423-BFF6-4D06-8F52-F9DF64561198}" type="pres">
      <dgm:prSet presAssocID="{15357DFE-AFBE-406C-AEC8-8826EC252106}" presName="sibTrans" presStyleCnt="0"/>
      <dgm:spPr/>
    </dgm:pt>
    <dgm:pt modelId="{0DEA6986-BA09-4E98-A04D-CCD0B76AB5BF}" type="pres">
      <dgm:prSet presAssocID="{754BE671-BE4D-4282-AE71-D3A661CF22CC}" presName="textNode" presStyleLbl="node1" presStyleIdx="6" presStyleCnt="7">
        <dgm:presLayoutVars>
          <dgm:bulletEnabled val="1"/>
        </dgm:presLayoutVars>
      </dgm:prSet>
      <dgm:spPr/>
    </dgm:pt>
  </dgm:ptLst>
  <dgm:cxnLst>
    <dgm:cxn modelId="{EE517A0E-C0E8-4106-89BE-9D3206098485}" srcId="{423A73D7-1F22-44B3-9D9F-BE0DF44FD910}" destId="{5A7B3031-8AA4-4143-A63B-BCB619DD0E69}" srcOrd="3" destOrd="0" parTransId="{8FEE09A6-109D-4EB2-888D-BB5E786CB367}" sibTransId="{0E5C5138-2E1B-4F6A-9931-844F903DFB73}"/>
    <dgm:cxn modelId="{6E344910-E48B-4A67-9045-445A862992B5}" srcId="{423A73D7-1F22-44B3-9D9F-BE0DF44FD910}" destId="{50BC7882-D546-4B0E-B284-2DA426F20011}" srcOrd="5" destOrd="0" parTransId="{813524AB-A6F8-4F86-AF5F-FAB5BCBDA9A7}" sibTransId="{15357DFE-AFBE-406C-AEC8-8826EC252106}"/>
    <dgm:cxn modelId="{55141017-3259-4700-A627-0B833C2A0593}" type="presOf" srcId="{2E708545-889B-4F3C-8048-ED49EFE468F1}" destId="{1BFFEB9F-3D4A-44E9-BA98-69E38FC6D629}" srcOrd="0" destOrd="0" presId="urn:microsoft.com/office/officeart/2005/8/layout/hProcess9"/>
    <dgm:cxn modelId="{CB3CD11E-746F-4E26-BAC3-7B15D46839EC}" type="presOf" srcId="{754BE671-BE4D-4282-AE71-D3A661CF22CC}" destId="{0DEA6986-BA09-4E98-A04D-CCD0B76AB5BF}" srcOrd="0" destOrd="0" presId="urn:microsoft.com/office/officeart/2005/8/layout/hProcess9"/>
    <dgm:cxn modelId="{90716569-04F7-4CA1-9ECA-9FB0EF25CFCB}" type="presOf" srcId="{DB8B1C8B-A1AA-4F97-AF16-6D119F46FF44}" destId="{EAEB8E82-43FB-4A82-9328-1EE6B45724CC}" srcOrd="0" destOrd="0" presId="urn:microsoft.com/office/officeart/2005/8/layout/hProcess9"/>
    <dgm:cxn modelId="{120FCA75-4F9B-46EE-BB68-233D1B03C304}" srcId="{423A73D7-1F22-44B3-9D9F-BE0DF44FD910}" destId="{2E708545-889B-4F3C-8048-ED49EFE468F1}" srcOrd="0" destOrd="0" parTransId="{E6EB2A32-166F-417C-AD8F-C050F2D25CE8}" sibTransId="{712A599F-4F6E-41E6-8515-48E523E12032}"/>
    <dgm:cxn modelId="{D614AB7C-96DB-42CF-9722-38789EB6128F}" type="presOf" srcId="{50BC7882-D546-4B0E-B284-2DA426F20011}" destId="{50F66AE3-DFEE-4177-8F23-13F4A1C41E89}" srcOrd="0" destOrd="0" presId="urn:microsoft.com/office/officeart/2005/8/layout/hProcess9"/>
    <dgm:cxn modelId="{2BF0758D-5C7E-42FA-BF3D-1DEDA19E0E28}" type="presOf" srcId="{12CD7621-CEB1-4718-B952-263EA91F11AE}" destId="{F2E8C20D-9EDD-476C-8587-2B5D71E9046F}" srcOrd="0" destOrd="0" presId="urn:microsoft.com/office/officeart/2005/8/layout/hProcess9"/>
    <dgm:cxn modelId="{70CC80A0-A3B7-424A-890B-85AFF74A3236}" type="presOf" srcId="{5A7B3031-8AA4-4143-A63B-BCB619DD0E69}" destId="{29F7037C-71F1-4CD0-9388-0E356AB9D364}" srcOrd="0" destOrd="0" presId="urn:microsoft.com/office/officeart/2005/8/layout/hProcess9"/>
    <dgm:cxn modelId="{905AAEBC-9D10-483E-9F1E-F9BCB49D9CBF}" srcId="{423A73D7-1F22-44B3-9D9F-BE0DF44FD910}" destId="{DB8B1C8B-A1AA-4F97-AF16-6D119F46FF44}" srcOrd="4" destOrd="0" parTransId="{66422504-6CBF-4D2F-BC41-35F64C5AF38C}" sibTransId="{7F08A3A1-54C8-4855-9F93-29E62AB29B9B}"/>
    <dgm:cxn modelId="{510889D4-8625-4E98-82A3-8EB1BEA8D7C4}" srcId="{423A73D7-1F22-44B3-9D9F-BE0DF44FD910}" destId="{754BE671-BE4D-4282-AE71-D3A661CF22CC}" srcOrd="6" destOrd="0" parTransId="{77FD3DAD-3AD5-4539-9526-DB19BEC8D71D}" sibTransId="{C278CFB3-CD6D-4EB9-94F7-0FEBB4BD6936}"/>
    <dgm:cxn modelId="{164BDFDB-7773-433C-9F17-A674BA28CFF1}" srcId="{423A73D7-1F22-44B3-9D9F-BE0DF44FD910}" destId="{E77F5C1D-C040-44C9-AA66-AF7CF953FE7C}" srcOrd="2" destOrd="0" parTransId="{ADBEE5C8-4CBB-4B14-91E9-BFB4A5D795CF}" sibTransId="{D8C12AC7-9DA8-448D-8CB8-14EAEFD51501}"/>
    <dgm:cxn modelId="{F39E09F3-5550-4603-8C3C-9DBD685D4CB8}" srcId="{423A73D7-1F22-44B3-9D9F-BE0DF44FD910}" destId="{12CD7621-CEB1-4718-B952-263EA91F11AE}" srcOrd="1" destOrd="0" parTransId="{82B03043-60C4-4F29-889F-4215A24236CB}" sibTransId="{6F000357-CA1B-446D-BC2E-3A6B9F9097E8}"/>
    <dgm:cxn modelId="{FE2349F7-B36F-4A37-B885-5D8E39B1C2C2}" type="presOf" srcId="{E77F5C1D-C040-44C9-AA66-AF7CF953FE7C}" destId="{31388E88-A244-47F4-AC96-E9EFB37C48F6}" srcOrd="0" destOrd="0" presId="urn:microsoft.com/office/officeart/2005/8/layout/hProcess9"/>
    <dgm:cxn modelId="{C67A5EFB-24C8-4C54-92BB-6144256A5057}" type="presOf" srcId="{423A73D7-1F22-44B3-9D9F-BE0DF44FD910}" destId="{F5ABEB04-ECDB-4CBC-A3D2-6B5B0FF38CCC}" srcOrd="0" destOrd="0" presId="urn:microsoft.com/office/officeart/2005/8/layout/hProcess9"/>
    <dgm:cxn modelId="{0A872371-C6E2-431D-8E25-C9141ECE23BE}" type="presParOf" srcId="{F5ABEB04-ECDB-4CBC-A3D2-6B5B0FF38CCC}" destId="{194B564C-04DB-4298-A4AD-EE86C5AE6C3B}" srcOrd="0" destOrd="0" presId="urn:microsoft.com/office/officeart/2005/8/layout/hProcess9"/>
    <dgm:cxn modelId="{FE695C32-5E03-4B0F-83E9-0054D38399D0}" type="presParOf" srcId="{F5ABEB04-ECDB-4CBC-A3D2-6B5B0FF38CCC}" destId="{49ECAD16-D89E-431E-997A-37099975F414}" srcOrd="1" destOrd="0" presId="urn:microsoft.com/office/officeart/2005/8/layout/hProcess9"/>
    <dgm:cxn modelId="{1B4A781E-1707-42D5-B399-20F147B8014D}" type="presParOf" srcId="{49ECAD16-D89E-431E-997A-37099975F414}" destId="{1BFFEB9F-3D4A-44E9-BA98-69E38FC6D629}" srcOrd="0" destOrd="0" presId="urn:microsoft.com/office/officeart/2005/8/layout/hProcess9"/>
    <dgm:cxn modelId="{17B28A33-71E5-44FC-85FB-88A9C3BA2F8C}" type="presParOf" srcId="{49ECAD16-D89E-431E-997A-37099975F414}" destId="{6E163B5E-95AD-4216-A3AB-6DC934E2B6ED}" srcOrd="1" destOrd="0" presId="urn:microsoft.com/office/officeart/2005/8/layout/hProcess9"/>
    <dgm:cxn modelId="{AD5711D6-228E-4DF0-80ED-85A59BDEC51E}" type="presParOf" srcId="{49ECAD16-D89E-431E-997A-37099975F414}" destId="{F2E8C20D-9EDD-476C-8587-2B5D71E9046F}" srcOrd="2" destOrd="0" presId="urn:microsoft.com/office/officeart/2005/8/layout/hProcess9"/>
    <dgm:cxn modelId="{0EF80004-B9A4-4F4A-8B8A-8EDC6D97548B}" type="presParOf" srcId="{49ECAD16-D89E-431E-997A-37099975F414}" destId="{AECDA286-40B6-4112-8B5F-0A5A60393BE7}" srcOrd="3" destOrd="0" presId="urn:microsoft.com/office/officeart/2005/8/layout/hProcess9"/>
    <dgm:cxn modelId="{D5D3FA05-1793-4FCB-B0C0-5FEF065A139F}" type="presParOf" srcId="{49ECAD16-D89E-431E-997A-37099975F414}" destId="{31388E88-A244-47F4-AC96-E9EFB37C48F6}" srcOrd="4" destOrd="0" presId="urn:microsoft.com/office/officeart/2005/8/layout/hProcess9"/>
    <dgm:cxn modelId="{F892216C-9920-4F35-A7F4-CB81ECEFAE20}" type="presParOf" srcId="{49ECAD16-D89E-431E-997A-37099975F414}" destId="{2D780A8C-47E3-46EE-AF8A-F40C583FCD06}" srcOrd="5" destOrd="0" presId="urn:microsoft.com/office/officeart/2005/8/layout/hProcess9"/>
    <dgm:cxn modelId="{E6BB4A05-97E1-4CA9-846F-454DFC47A28C}" type="presParOf" srcId="{49ECAD16-D89E-431E-997A-37099975F414}" destId="{29F7037C-71F1-4CD0-9388-0E356AB9D364}" srcOrd="6" destOrd="0" presId="urn:microsoft.com/office/officeart/2005/8/layout/hProcess9"/>
    <dgm:cxn modelId="{E6CD7E8A-9631-419A-96BC-7DA6916555A2}" type="presParOf" srcId="{49ECAD16-D89E-431E-997A-37099975F414}" destId="{5A69FDE8-89B8-4897-8A18-74A9CBEDD7DC}" srcOrd="7" destOrd="0" presId="urn:microsoft.com/office/officeart/2005/8/layout/hProcess9"/>
    <dgm:cxn modelId="{C6FA7C5B-D6B8-4343-A49B-1BE87D7DBCBE}" type="presParOf" srcId="{49ECAD16-D89E-431E-997A-37099975F414}" destId="{EAEB8E82-43FB-4A82-9328-1EE6B45724CC}" srcOrd="8" destOrd="0" presId="urn:microsoft.com/office/officeart/2005/8/layout/hProcess9"/>
    <dgm:cxn modelId="{829AAD20-EF87-4684-84FA-D894D2D7B372}" type="presParOf" srcId="{49ECAD16-D89E-431E-997A-37099975F414}" destId="{323E1D8A-8AD8-46CF-A214-1182D6C19783}" srcOrd="9" destOrd="0" presId="urn:microsoft.com/office/officeart/2005/8/layout/hProcess9"/>
    <dgm:cxn modelId="{192587BE-FE8F-4E9C-8B6A-7E573229F8FC}" type="presParOf" srcId="{49ECAD16-D89E-431E-997A-37099975F414}" destId="{50F66AE3-DFEE-4177-8F23-13F4A1C41E89}" srcOrd="10" destOrd="0" presId="urn:microsoft.com/office/officeart/2005/8/layout/hProcess9"/>
    <dgm:cxn modelId="{DC116430-7F4F-4925-9C96-240469CEAF16}" type="presParOf" srcId="{49ECAD16-D89E-431E-997A-37099975F414}" destId="{4571E423-BFF6-4D06-8F52-F9DF64561198}" srcOrd="11" destOrd="0" presId="urn:microsoft.com/office/officeart/2005/8/layout/hProcess9"/>
    <dgm:cxn modelId="{A2705DF1-71D7-4292-9C4F-675EE627E467}" type="presParOf" srcId="{49ECAD16-D89E-431E-997A-37099975F414}" destId="{0DEA6986-BA09-4E98-A04D-CCD0B76AB5BF}"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2D48E-8528-4CAB-964A-719CDA7A4D78}">
      <dsp:nvSpPr>
        <dsp:cNvPr id="0" name=""/>
        <dsp:cNvSpPr/>
      </dsp:nvSpPr>
      <dsp:spPr>
        <a:xfrm>
          <a:off x="0" y="426973"/>
          <a:ext cx="2850554" cy="171033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Speak to the child you are worried about</a:t>
          </a:r>
        </a:p>
      </dsp:txBody>
      <dsp:txXfrm>
        <a:off x="0" y="426973"/>
        <a:ext cx="2850554" cy="1710332"/>
      </dsp:txXfrm>
    </dsp:sp>
    <dsp:sp modelId="{414EADDA-28CF-4106-838F-6D8D375C55C7}">
      <dsp:nvSpPr>
        <dsp:cNvPr id="0" name=""/>
        <dsp:cNvSpPr/>
      </dsp:nvSpPr>
      <dsp:spPr>
        <a:xfrm>
          <a:off x="3135610" y="426973"/>
          <a:ext cx="2850554" cy="1710332"/>
        </a:xfrm>
        <a:prstGeom prst="rect">
          <a:avLst/>
        </a:prstGeom>
        <a:solidFill>
          <a:srgbClr val="00B0F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Share this information with your DSL or a manager</a:t>
          </a:r>
        </a:p>
      </dsp:txBody>
      <dsp:txXfrm>
        <a:off x="3135610" y="426973"/>
        <a:ext cx="2850554" cy="1710332"/>
      </dsp:txXfrm>
    </dsp:sp>
    <dsp:sp modelId="{1F88FE69-D942-41D3-9C39-F9186742B0EA}">
      <dsp:nvSpPr>
        <dsp:cNvPr id="0" name=""/>
        <dsp:cNvSpPr/>
      </dsp:nvSpPr>
      <dsp:spPr>
        <a:xfrm>
          <a:off x="6271220" y="426973"/>
          <a:ext cx="2850554" cy="1710332"/>
        </a:xfrm>
        <a:prstGeom prst="rect">
          <a:avLst/>
        </a:prstGeom>
        <a:solidFill>
          <a:srgbClr val="7030A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Speak to the Prevent team, if necessary</a:t>
          </a:r>
        </a:p>
      </dsp:txBody>
      <dsp:txXfrm>
        <a:off x="6271220" y="426973"/>
        <a:ext cx="2850554" cy="1710332"/>
      </dsp:txXfrm>
    </dsp:sp>
    <dsp:sp modelId="{8A4BC10F-F545-4110-8F2A-A5B48FFEE817}">
      <dsp:nvSpPr>
        <dsp:cNvPr id="0" name=""/>
        <dsp:cNvSpPr/>
      </dsp:nvSpPr>
      <dsp:spPr>
        <a:xfrm>
          <a:off x="1567805" y="2422362"/>
          <a:ext cx="2850554" cy="1710332"/>
        </a:xfrm>
        <a:prstGeom prst="rect">
          <a:avLst/>
        </a:prstGeom>
        <a:solidFill>
          <a:schemeClr val="accent6">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Record Accurately</a:t>
          </a:r>
        </a:p>
      </dsp:txBody>
      <dsp:txXfrm>
        <a:off x="1567805" y="2422362"/>
        <a:ext cx="2850554" cy="1710332"/>
      </dsp:txXfrm>
    </dsp:sp>
    <dsp:sp modelId="{552A5395-B3BC-4562-929E-D5D2DE87A0CE}">
      <dsp:nvSpPr>
        <dsp:cNvPr id="0" name=""/>
        <dsp:cNvSpPr/>
      </dsp:nvSpPr>
      <dsp:spPr>
        <a:xfrm>
          <a:off x="4703415" y="2422362"/>
          <a:ext cx="2850554" cy="1710332"/>
        </a:xfrm>
        <a:prstGeom prst="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Follow</a:t>
          </a:r>
          <a:r>
            <a:rPr lang="en-US" sz="2800" kern="1200" baseline="0" dirty="0"/>
            <a:t> it up! Trust your instinct</a:t>
          </a:r>
          <a:endParaRPr lang="en-US" sz="2800" kern="1200" dirty="0"/>
        </a:p>
      </dsp:txBody>
      <dsp:txXfrm>
        <a:off x="4703415" y="2422362"/>
        <a:ext cx="2850554" cy="1710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B564C-04DB-4298-A4AD-EE86C5AE6C3B}">
      <dsp:nvSpPr>
        <dsp:cNvPr id="0" name=""/>
        <dsp:cNvSpPr/>
      </dsp:nvSpPr>
      <dsp:spPr>
        <a:xfrm>
          <a:off x="0" y="0"/>
          <a:ext cx="9667134" cy="3952874"/>
        </a:xfrm>
        <a:prstGeom prst="rightArrow">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1BFFEB9F-3D4A-44E9-BA98-69E38FC6D629}">
      <dsp:nvSpPr>
        <dsp:cNvPr id="0" name=""/>
        <dsp:cNvSpPr/>
      </dsp:nvSpPr>
      <dsp:spPr>
        <a:xfrm>
          <a:off x="826" y="1185862"/>
          <a:ext cx="1324039" cy="1581149"/>
        </a:xfrm>
        <a:prstGeom prst="roundRect">
          <a:avLst/>
        </a:prstGeom>
        <a:solidFill>
          <a:srgbClr val="92D05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Prejudice and intolerance</a:t>
          </a:r>
        </a:p>
      </dsp:txBody>
      <dsp:txXfrm>
        <a:off x="65460" y="1250496"/>
        <a:ext cx="1194771" cy="1451881"/>
      </dsp:txXfrm>
    </dsp:sp>
    <dsp:sp modelId="{F2E8C20D-9EDD-476C-8587-2B5D71E9046F}">
      <dsp:nvSpPr>
        <dsp:cNvPr id="0" name=""/>
        <dsp:cNvSpPr/>
      </dsp:nvSpPr>
      <dsp:spPr>
        <a:xfrm>
          <a:off x="1391067" y="1185862"/>
          <a:ext cx="1324039" cy="1581149"/>
        </a:xfrm>
        <a:prstGeom prst="roundRect">
          <a:avLst/>
        </a:prstGeom>
        <a:solidFill>
          <a:srgbClr val="92D05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Hate Crime</a:t>
          </a:r>
        </a:p>
      </dsp:txBody>
      <dsp:txXfrm>
        <a:off x="1455701" y="1250496"/>
        <a:ext cx="1194771" cy="1451881"/>
      </dsp:txXfrm>
    </dsp:sp>
    <dsp:sp modelId="{31388E88-A244-47F4-AC96-E9EFB37C48F6}">
      <dsp:nvSpPr>
        <dsp:cNvPr id="0" name=""/>
        <dsp:cNvSpPr/>
      </dsp:nvSpPr>
      <dsp:spPr>
        <a:xfrm>
          <a:off x="2781308" y="1185862"/>
          <a:ext cx="1324039" cy="1581149"/>
        </a:xfrm>
        <a:prstGeom prst="roundRect">
          <a:avLst/>
        </a:prstGeom>
        <a:gradFill rotWithShape="0">
          <a:gsLst>
            <a:gs pos="0">
              <a:srgbClr val="4A66AC">
                <a:hueOff val="0"/>
                <a:satOff val="0"/>
                <a:lumOff val="0"/>
                <a:alphaOff val="0"/>
                <a:shade val="85000"/>
                <a:satMod val="130000"/>
              </a:srgbClr>
            </a:gs>
            <a:gs pos="34000">
              <a:srgbClr val="4A66AC">
                <a:hueOff val="0"/>
                <a:satOff val="0"/>
                <a:lumOff val="0"/>
                <a:alphaOff val="0"/>
                <a:shade val="87000"/>
                <a:satMod val="125000"/>
              </a:srgbClr>
            </a:gs>
            <a:gs pos="70000">
              <a:srgbClr val="4A66AC">
                <a:hueOff val="0"/>
                <a:satOff val="0"/>
                <a:lumOff val="0"/>
                <a:alphaOff val="0"/>
                <a:tint val="100000"/>
                <a:shade val="90000"/>
                <a:satMod val="130000"/>
              </a:srgbClr>
            </a:gs>
            <a:gs pos="100000">
              <a:srgbClr val="4A66AC">
                <a:hueOff val="0"/>
                <a:satOff val="0"/>
                <a:lumOff val="0"/>
                <a:alphaOff val="0"/>
                <a:tint val="100000"/>
                <a:shade val="100000"/>
                <a:satMod val="110000"/>
              </a:srgb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Interest in violent extremism</a:t>
          </a:r>
        </a:p>
      </dsp:txBody>
      <dsp:txXfrm>
        <a:off x="2845942" y="1250496"/>
        <a:ext cx="1194771" cy="1451881"/>
      </dsp:txXfrm>
    </dsp:sp>
    <dsp:sp modelId="{29F7037C-71F1-4CD0-9388-0E356AB9D364}">
      <dsp:nvSpPr>
        <dsp:cNvPr id="0" name=""/>
        <dsp:cNvSpPr/>
      </dsp:nvSpPr>
      <dsp:spPr>
        <a:xfrm>
          <a:off x="4171549" y="1185862"/>
          <a:ext cx="1324039" cy="1581149"/>
        </a:xfrm>
        <a:prstGeom prst="roundRect">
          <a:avLst/>
        </a:prstGeom>
        <a:gradFill rotWithShape="0">
          <a:gsLst>
            <a:gs pos="0">
              <a:srgbClr val="4A66AC">
                <a:hueOff val="0"/>
                <a:satOff val="0"/>
                <a:lumOff val="0"/>
                <a:alphaOff val="0"/>
                <a:shade val="85000"/>
                <a:satMod val="130000"/>
              </a:srgbClr>
            </a:gs>
            <a:gs pos="34000">
              <a:srgbClr val="4A66AC">
                <a:hueOff val="0"/>
                <a:satOff val="0"/>
                <a:lumOff val="0"/>
                <a:alphaOff val="0"/>
                <a:shade val="87000"/>
                <a:satMod val="125000"/>
              </a:srgbClr>
            </a:gs>
            <a:gs pos="70000">
              <a:srgbClr val="4A66AC">
                <a:hueOff val="0"/>
                <a:satOff val="0"/>
                <a:lumOff val="0"/>
                <a:alphaOff val="0"/>
                <a:tint val="100000"/>
                <a:shade val="90000"/>
                <a:satMod val="130000"/>
              </a:srgbClr>
            </a:gs>
            <a:gs pos="100000">
              <a:srgbClr val="4A66AC">
                <a:hueOff val="0"/>
                <a:satOff val="0"/>
                <a:lumOff val="0"/>
                <a:alphaOff val="0"/>
                <a:tint val="100000"/>
                <a:shade val="100000"/>
                <a:satMod val="110000"/>
              </a:srgb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Engagement with violent ideologies</a:t>
          </a:r>
        </a:p>
      </dsp:txBody>
      <dsp:txXfrm>
        <a:off x="4236183" y="1250496"/>
        <a:ext cx="1194771" cy="1451881"/>
      </dsp:txXfrm>
    </dsp:sp>
    <dsp:sp modelId="{EAEB8E82-43FB-4A82-9328-1EE6B45724CC}">
      <dsp:nvSpPr>
        <dsp:cNvPr id="0" name=""/>
        <dsp:cNvSpPr/>
      </dsp:nvSpPr>
      <dsp:spPr>
        <a:xfrm>
          <a:off x="5561791" y="1185862"/>
          <a:ext cx="1324039" cy="1581149"/>
        </a:xfrm>
        <a:prstGeom prst="roundRect">
          <a:avLst/>
        </a:prstGeom>
        <a:solidFill>
          <a:srgbClr val="FF66FF"/>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Deeply radical beliefs in violence as a solution</a:t>
          </a:r>
        </a:p>
      </dsp:txBody>
      <dsp:txXfrm>
        <a:off x="5626425" y="1250496"/>
        <a:ext cx="1194771" cy="1451881"/>
      </dsp:txXfrm>
    </dsp:sp>
    <dsp:sp modelId="{50F66AE3-DFEE-4177-8F23-13F4A1C41E89}">
      <dsp:nvSpPr>
        <dsp:cNvPr id="0" name=""/>
        <dsp:cNvSpPr/>
      </dsp:nvSpPr>
      <dsp:spPr>
        <a:xfrm>
          <a:off x="6952032" y="1185862"/>
          <a:ext cx="1324039" cy="1581149"/>
        </a:xfrm>
        <a:prstGeom prst="roundRect">
          <a:avLst/>
        </a:prstGeom>
        <a:solidFill>
          <a:srgbClr val="FF000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Encouraging or inspiring acts of terror</a:t>
          </a:r>
        </a:p>
      </dsp:txBody>
      <dsp:txXfrm>
        <a:off x="7016666" y="1250496"/>
        <a:ext cx="1194771" cy="1451881"/>
      </dsp:txXfrm>
    </dsp:sp>
    <dsp:sp modelId="{0DEA6986-BA09-4E98-A04D-CCD0B76AB5BF}">
      <dsp:nvSpPr>
        <dsp:cNvPr id="0" name=""/>
        <dsp:cNvSpPr/>
      </dsp:nvSpPr>
      <dsp:spPr>
        <a:xfrm>
          <a:off x="8342273" y="1185862"/>
          <a:ext cx="1324039" cy="1581149"/>
        </a:xfrm>
        <a:prstGeom prst="roundRect">
          <a:avLst/>
        </a:prstGeom>
        <a:solidFill>
          <a:srgbClr val="FF000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Committing acts of terror</a:t>
          </a:r>
        </a:p>
      </dsp:txBody>
      <dsp:txXfrm>
        <a:off x="8406907" y="1250496"/>
        <a:ext cx="1194771" cy="14518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E35CD-441B-40EB-A472-6D2A3EA9B8ED}" type="datetimeFigureOut">
              <a:rPr lang="en-GB" smtClean="0"/>
              <a:t>11/06/2024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8508E-C0ED-4707-AA12-FEA3BFE7C5E1}" type="slidenum">
              <a:rPr lang="en-GB" smtClean="0"/>
              <a:t>‹#›</a:t>
            </a:fld>
            <a:endParaRPr lang="en-GB"/>
          </a:p>
        </p:txBody>
      </p:sp>
    </p:spTree>
    <p:extLst>
      <p:ext uri="{BB962C8B-B14F-4D97-AF65-F5344CB8AC3E}">
        <p14:creationId xmlns:p14="http://schemas.microsoft.com/office/powerpoint/2010/main" val="184066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00EF80F-D35B-4A6F-AB53-D222596C50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561029BF-C2C8-4B43-940E-62E1BBE3C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GB" altLang="en-US" b="1" dirty="0"/>
          </a:p>
        </p:txBody>
      </p:sp>
      <p:sp>
        <p:nvSpPr>
          <p:cNvPr id="11268" name="Slide Number Placeholder 3">
            <a:extLst>
              <a:ext uri="{FF2B5EF4-FFF2-40B4-BE49-F238E27FC236}">
                <a16:creationId xmlns:a16="http://schemas.microsoft.com/office/drawing/2014/main" id="{FC0FB215-9842-4A9C-86B4-57649EB3E7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F6AB98C-38AB-4886-BEF7-458CCAE2B7BE}" type="slidenum">
              <a:rPr lang="en-GB" altLang="en-US" smtClean="0"/>
              <a:pPr/>
              <a:t>1</a:t>
            </a:fld>
            <a:endParaRPr lang="en-GB" altLang="en-US" dirty="0"/>
          </a:p>
        </p:txBody>
      </p:sp>
    </p:spTree>
    <p:extLst>
      <p:ext uri="{BB962C8B-B14F-4D97-AF65-F5344CB8AC3E}">
        <p14:creationId xmlns:p14="http://schemas.microsoft.com/office/powerpoint/2010/main" val="182915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3DC8B-E8C4-47B3-ADEE-1A9B7BBD9F8C}" type="slidenum">
              <a:rPr lang="en-GB" smtClean="0"/>
              <a:t>14</a:t>
            </a:fld>
            <a:endParaRPr lang="en-GB" dirty="0"/>
          </a:p>
        </p:txBody>
      </p:sp>
    </p:spTree>
    <p:extLst>
      <p:ext uri="{BB962C8B-B14F-4D97-AF65-F5344CB8AC3E}">
        <p14:creationId xmlns:p14="http://schemas.microsoft.com/office/powerpoint/2010/main" val="403837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3DC8B-E8C4-47B3-ADEE-1A9B7BBD9F8C}" type="slidenum">
              <a:rPr lang="en-GB" smtClean="0"/>
              <a:t>16</a:t>
            </a:fld>
            <a:endParaRPr lang="en-GB" dirty="0"/>
          </a:p>
        </p:txBody>
      </p:sp>
    </p:spTree>
    <p:extLst>
      <p:ext uri="{BB962C8B-B14F-4D97-AF65-F5344CB8AC3E}">
        <p14:creationId xmlns:p14="http://schemas.microsoft.com/office/powerpoint/2010/main" val="362491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123DC8B-E8C4-47B3-ADEE-1A9B7BBD9F8C}" type="slidenum">
              <a:rPr lang="en-GB" smtClean="0"/>
              <a:t>17</a:t>
            </a:fld>
            <a:endParaRPr lang="en-GB" dirty="0"/>
          </a:p>
        </p:txBody>
      </p:sp>
    </p:spTree>
    <p:extLst>
      <p:ext uri="{BB962C8B-B14F-4D97-AF65-F5344CB8AC3E}">
        <p14:creationId xmlns:p14="http://schemas.microsoft.com/office/powerpoint/2010/main" val="341971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C9A474-E6A8-4E54-AAF9-A943DE78561E}" type="slidenum">
              <a:rPr lang="en-GB" altLang="en-US" smtClean="0"/>
              <a:pPr/>
              <a:t>18</a:t>
            </a:fld>
            <a:endParaRPr lang="en-GB" altLang="en-US"/>
          </a:p>
        </p:txBody>
      </p:sp>
    </p:spTree>
    <p:extLst>
      <p:ext uri="{BB962C8B-B14F-4D97-AF65-F5344CB8AC3E}">
        <p14:creationId xmlns:p14="http://schemas.microsoft.com/office/powerpoint/2010/main" val="81861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This is what the Ofsed say.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B845C98-8966-49AA-B13B-9A53E9BD4E27}" type="slidenum">
              <a:rPr lang="en-GB" altLang="en-US" smtClean="0"/>
              <a:pPr>
                <a:defRPr/>
              </a:pPr>
              <a:t>27</a:t>
            </a:fld>
            <a:endParaRPr lang="en-GB" altLang="en-US"/>
          </a:p>
        </p:txBody>
      </p:sp>
    </p:spTree>
    <p:extLst>
      <p:ext uri="{BB962C8B-B14F-4D97-AF65-F5344CB8AC3E}">
        <p14:creationId xmlns:p14="http://schemas.microsoft.com/office/powerpoint/2010/main" val="2059082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123DC8B-E8C4-47B3-ADEE-1A9B7BBD9F8C}" type="slidenum">
              <a:rPr lang="en-GB" smtClean="0"/>
              <a:t>29</a:t>
            </a:fld>
            <a:endParaRPr lang="en-GB" dirty="0"/>
          </a:p>
        </p:txBody>
      </p:sp>
    </p:spTree>
    <p:extLst>
      <p:ext uri="{BB962C8B-B14F-4D97-AF65-F5344CB8AC3E}">
        <p14:creationId xmlns:p14="http://schemas.microsoft.com/office/powerpoint/2010/main" val="254542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3DC8B-E8C4-47B3-ADEE-1A9B7BBD9F8C}" type="slidenum">
              <a:rPr lang="en-GB" smtClean="0"/>
              <a:t>30</a:t>
            </a:fld>
            <a:endParaRPr lang="en-GB" dirty="0"/>
          </a:p>
        </p:txBody>
      </p:sp>
    </p:spTree>
    <p:extLst>
      <p:ext uri="{BB962C8B-B14F-4D97-AF65-F5344CB8AC3E}">
        <p14:creationId xmlns:p14="http://schemas.microsoft.com/office/powerpoint/2010/main" val="156789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58508E-C0ED-4707-AA12-FEA3BFE7C5E1}" type="slidenum">
              <a:rPr lang="en-GB" smtClean="0"/>
              <a:t>5</a:t>
            </a:fld>
            <a:endParaRPr lang="en-GB"/>
          </a:p>
        </p:txBody>
      </p:sp>
    </p:spTree>
    <p:extLst>
      <p:ext uri="{BB962C8B-B14F-4D97-AF65-F5344CB8AC3E}">
        <p14:creationId xmlns:p14="http://schemas.microsoft.com/office/powerpoint/2010/main" val="243900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8A9944-B5CE-4540-98A1-F68FFC001CFC}" type="slidenum">
              <a:rPr lang="en-GB" smtClean="0"/>
              <a:t>6</a:t>
            </a:fld>
            <a:endParaRPr lang="en-GB"/>
          </a:p>
        </p:txBody>
      </p:sp>
    </p:spTree>
    <p:extLst>
      <p:ext uri="{BB962C8B-B14F-4D97-AF65-F5344CB8AC3E}">
        <p14:creationId xmlns:p14="http://schemas.microsoft.com/office/powerpoint/2010/main" val="264741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5"/>
          </p:nvPr>
        </p:nvSpPr>
        <p:spPr/>
        <p:txBody>
          <a:bodyPr/>
          <a:lstStyle/>
          <a:p>
            <a:fld id="{7123DC8B-E8C4-47B3-ADEE-1A9B7BBD9F8C}" type="slidenum">
              <a:rPr lang="en-GB" smtClean="0"/>
              <a:t>7</a:t>
            </a:fld>
            <a:endParaRPr lang="en-GB" dirty="0"/>
          </a:p>
        </p:txBody>
      </p:sp>
    </p:spTree>
    <p:extLst>
      <p:ext uri="{BB962C8B-B14F-4D97-AF65-F5344CB8AC3E}">
        <p14:creationId xmlns:p14="http://schemas.microsoft.com/office/powerpoint/2010/main" val="90514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highlight>
                <a:srgbClr val="FFFF00"/>
              </a:highlight>
            </a:endParaRPr>
          </a:p>
        </p:txBody>
      </p:sp>
      <p:sp>
        <p:nvSpPr>
          <p:cNvPr id="4" name="Slide Number Placeholder 3"/>
          <p:cNvSpPr>
            <a:spLocks noGrp="1"/>
          </p:cNvSpPr>
          <p:nvPr>
            <p:ph type="sldNum" sz="quarter" idx="5"/>
          </p:nvPr>
        </p:nvSpPr>
        <p:spPr/>
        <p:txBody>
          <a:bodyPr/>
          <a:lstStyle/>
          <a:p>
            <a:fld id="{7123DC8B-E8C4-47B3-ADEE-1A9B7BBD9F8C}" type="slidenum">
              <a:rPr lang="en-GB" smtClean="0"/>
              <a:t>8</a:t>
            </a:fld>
            <a:endParaRPr lang="en-GB" dirty="0"/>
          </a:p>
        </p:txBody>
      </p:sp>
    </p:spTree>
    <p:extLst>
      <p:ext uri="{BB962C8B-B14F-4D97-AF65-F5344CB8AC3E}">
        <p14:creationId xmlns:p14="http://schemas.microsoft.com/office/powerpoint/2010/main" val="272144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4BB800-2BB2-4B90-9F21-B533FF000536}" type="slidenum">
              <a:rPr lang="en-GB" smtClean="0"/>
              <a:t>9</a:t>
            </a:fld>
            <a:endParaRPr lang="en-GB"/>
          </a:p>
        </p:txBody>
      </p:sp>
    </p:spTree>
    <p:extLst>
      <p:ext uri="{BB962C8B-B14F-4D97-AF65-F5344CB8AC3E}">
        <p14:creationId xmlns:p14="http://schemas.microsoft.com/office/powerpoint/2010/main" val="18078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3DC8B-E8C4-47B3-ADEE-1A9B7BBD9F8C}" type="slidenum">
              <a:rPr lang="en-GB" smtClean="0"/>
              <a:t>10</a:t>
            </a:fld>
            <a:endParaRPr lang="en-GB" dirty="0"/>
          </a:p>
        </p:txBody>
      </p:sp>
    </p:spTree>
    <p:extLst>
      <p:ext uri="{BB962C8B-B14F-4D97-AF65-F5344CB8AC3E}">
        <p14:creationId xmlns:p14="http://schemas.microsoft.com/office/powerpoint/2010/main" val="282923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D068086-F6E7-4D72-8DFD-C0A31D507A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6BAA71FB-6156-442E-B425-8528C9970E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81924" name="Slide Number Placeholder 3">
            <a:extLst>
              <a:ext uri="{FF2B5EF4-FFF2-40B4-BE49-F238E27FC236}">
                <a16:creationId xmlns:a16="http://schemas.microsoft.com/office/drawing/2014/main" id="{63B44C2F-F922-4482-B0E2-C25877E4A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BDF768-2A47-425E-B95A-D9A4F4026C66}" type="slidenum">
              <a:rPr lang="en-GB" altLang="en-US" smtClean="0"/>
              <a:pPr/>
              <a:t>11</a:t>
            </a:fld>
            <a:endParaRPr lang="en-GB" altLang="en-US"/>
          </a:p>
        </p:txBody>
      </p:sp>
    </p:spTree>
    <p:extLst>
      <p:ext uri="{BB962C8B-B14F-4D97-AF65-F5344CB8AC3E}">
        <p14:creationId xmlns:p14="http://schemas.microsoft.com/office/powerpoint/2010/main" val="253678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one journey is the same!!</a:t>
            </a:r>
          </a:p>
          <a:p>
            <a:endParaRPr lang="en-GB" dirty="0"/>
          </a:p>
          <a:p>
            <a:r>
              <a:rPr lang="en-GB" dirty="0"/>
              <a:t>Important not to make automatic linkages between vulnerabilities and extremism</a:t>
            </a:r>
          </a:p>
          <a:p>
            <a:endParaRPr lang="en-GB" dirty="0"/>
          </a:p>
          <a:p>
            <a:r>
              <a:rPr lang="en-GB" dirty="0"/>
              <a:t>This is why NOTICE CHECK SHARE is Important!  Look at bigger picture</a:t>
            </a:r>
          </a:p>
          <a:p>
            <a:endParaRPr lang="en-GB" dirty="0"/>
          </a:p>
          <a:p>
            <a:r>
              <a:rPr lang="en-GB" dirty="0"/>
              <a:t>Important to notice how the vulnerabilities that could lead to radicalisation are very similar/the same as vulnerabilities that lead to CSE/County Lines/CCE etc….Again, this is why the bigger picture and NOTICE CHECK SHARE is so important!!</a:t>
            </a:r>
          </a:p>
        </p:txBody>
      </p:sp>
      <p:sp>
        <p:nvSpPr>
          <p:cNvPr id="4" name="Slide Number Placeholder 3"/>
          <p:cNvSpPr>
            <a:spLocks noGrp="1"/>
          </p:cNvSpPr>
          <p:nvPr>
            <p:ph type="sldNum" sz="quarter" idx="5"/>
          </p:nvPr>
        </p:nvSpPr>
        <p:spPr/>
        <p:txBody>
          <a:bodyPr/>
          <a:lstStyle/>
          <a:p>
            <a:fld id="{58F2845A-F291-4766-A99B-FDD901F69D12}" type="slidenum">
              <a:rPr lang="en-GB" smtClean="0"/>
              <a:t>12</a:t>
            </a:fld>
            <a:endParaRPr lang="en-GB"/>
          </a:p>
        </p:txBody>
      </p:sp>
    </p:spTree>
    <p:extLst>
      <p:ext uri="{BB962C8B-B14F-4D97-AF65-F5344CB8AC3E}">
        <p14:creationId xmlns:p14="http://schemas.microsoft.com/office/powerpoint/2010/main" val="360934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266DA9-ED55-410E-BAB8-C6C7FF5D4F3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342813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66DA9-ED55-410E-BAB8-C6C7FF5D4F3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65133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66DA9-ED55-410E-BAB8-C6C7FF5D4F3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B75EE-462B-4BB3-B193-E53464EF66A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8107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66DA9-ED55-410E-BAB8-C6C7FF5D4F3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217058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66DA9-ED55-410E-BAB8-C6C7FF5D4F3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B75EE-462B-4BB3-B193-E53464EF66A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366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66DA9-ED55-410E-BAB8-C6C7FF5D4F3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3469520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66DA9-ED55-410E-BAB8-C6C7FF5D4F3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807022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66DA9-ED55-410E-BAB8-C6C7FF5D4F3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300748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66DA9-ED55-410E-BAB8-C6C7FF5D4F3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222946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66DA9-ED55-410E-BAB8-C6C7FF5D4F3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85332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66DA9-ED55-410E-BAB8-C6C7FF5D4F34}"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242788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66DA9-ED55-410E-BAB8-C6C7FF5D4F34}" type="datetimeFigureOut">
              <a:rPr lang="en-GB" smtClean="0"/>
              <a:t>11/06/2024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208536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66DA9-ED55-410E-BAB8-C6C7FF5D4F34}" type="datetimeFigureOut">
              <a:rPr lang="en-GB" smtClean="0"/>
              <a:t>11/06/2024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289682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66DA9-ED55-410E-BAB8-C6C7FF5D4F34}" type="datetimeFigureOut">
              <a:rPr lang="en-GB" smtClean="0"/>
              <a:t>11/06/2024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284692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266DA9-ED55-410E-BAB8-C6C7FF5D4F34}"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366834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66DA9-ED55-410E-BAB8-C6C7FF5D4F34}"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4B75EE-462B-4BB3-B193-E53464EF66A2}" type="slidenum">
              <a:rPr lang="en-GB" smtClean="0"/>
              <a:t>‹#›</a:t>
            </a:fld>
            <a:endParaRPr lang="en-GB"/>
          </a:p>
        </p:txBody>
      </p:sp>
    </p:spTree>
    <p:extLst>
      <p:ext uri="{BB962C8B-B14F-4D97-AF65-F5344CB8AC3E}">
        <p14:creationId xmlns:p14="http://schemas.microsoft.com/office/powerpoint/2010/main" val="115499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266DA9-ED55-410E-BAB8-C6C7FF5D4F34}" type="datetimeFigureOut">
              <a:rPr lang="en-GB" smtClean="0"/>
              <a:t>11/06/2024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4B75EE-462B-4BB3-B193-E53464EF66A2}" type="slidenum">
              <a:rPr lang="en-GB" smtClean="0"/>
              <a:t>‹#›</a:t>
            </a:fld>
            <a:endParaRPr lang="en-GB"/>
          </a:p>
        </p:txBody>
      </p:sp>
    </p:spTree>
    <p:extLst>
      <p:ext uri="{BB962C8B-B14F-4D97-AF65-F5344CB8AC3E}">
        <p14:creationId xmlns:p14="http://schemas.microsoft.com/office/powerpoint/2010/main" val="3166183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prevent@nottinghamshire.pnn.police.uk"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nottinghamshire.police.uk/advice/advice-and-information/t/prevent/prevent/beta/prevent-team-referral/" TargetMode="External"/><Relationship Id="rId5" Type="http://schemas.openxmlformats.org/officeDocument/2006/relationships/hyperlink" Target="mailto:Louise.cox@nottinghamcity.gov.uk" TargetMode="External"/><Relationship Id="rId4" Type="http://schemas.openxmlformats.org/officeDocument/2006/relationships/hyperlink" Target="https://report-extremism.education.gov.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goingtoofar.lgfl.org.uk/" TargetMode="External"/><Relationship Id="rId3" Type="http://schemas.openxmlformats.org/officeDocument/2006/relationships/hyperlink" Target="mailto:Prevent@nottinghamcity.gov.uk" TargetMode="External"/><Relationship Id="rId7" Type="http://schemas.openxmlformats.org/officeDocument/2006/relationships/hyperlink" Target="https://www.internetmatters.org/" TargetMode="External"/><Relationship Id="rId12"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actearly.uk/" TargetMode="External"/><Relationship Id="rId11" Type="http://schemas.openxmlformats.org/officeDocument/2006/relationships/hyperlink" Target="https://equation.org.uk/" TargetMode="External"/><Relationship Id="rId5" Type="http://schemas.openxmlformats.org/officeDocument/2006/relationships/hyperlink" Target="https://saferinternet.org.uk/" TargetMode="External"/><Relationship Id="rId10" Type="http://schemas.openxmlformats.org/officeDocument/2006/relationships/hyperlink" Target="https://www.holocaust.org.uk/" TargetMode="External"/><Relationship Id="rId4" Type="http://schemas.openxmlformats.org/officeDocument/2006/relationships/hyperlink" Target="https://www.support-people-vulnerable-to-radicalisation.service.gov.uk/awareness-course/what-prevent-1" TargetMode="External"/><Relationship Id="rId9" Type="http://schemas.openxmlformats.org/officeDocument/2006/relationships/hyperlink" Target="https://communitiesinc.org.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eagainsthate.com/wp-content/uploads/2023/09/Prevent-Duty-Guidance-Schools-and-early-years-providers-briefing-note-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the-prevent-duty-safeguarding-learners-vulnerable-to-radicalisation/the-prevent-duty-an-introduction-for-those-with-safeguarding-responsibilities?utm_source=October+2022&amp;utm_medium=PEO+network&amp;utm_campaign=CED" TargetMode="External"/><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a:extLst>
              <a:ext uri="{FF2B5EF4-FFF2-40B4-BE49-F238E27FC236}">
                <a16:creationId xmlns:a16="http://schemas.microsoft.com/office/drawing/2014/main" id="{0AFAD076-A14C-40CC-AF92-7EBC15D93E17}"/>
              </a:ext>
            </a:extLst>
          </p:cNvPr>
          <p:cNvSpPr>
            <a:spLocks noGrp="1"/>
          </p:cNvSpPr>
          <p:nvPr>
            <p:ph type="ctrTitle"/>
          </p:nvPr>
        </p:nvSpPr>
        <p:spPr>
          <a:xfrm>
            <a:off x="685801" y="485776"/>
            <a:ext cx="9641730" cy="1946275"/>
          </a:xfrm>
        </p:spPr>
        <p:txBody>
          <a:bodyPr/>
          <a:lstStyle/>
          <a:p>
            <a:pPr algn="ctr">
              <a:defRPr/>
            </a:pPr>
            <a:r>
              <a:rPr lang="en-GB" altLang="en-US" sz="4800" b="1" dirty="0">
                <a:solidFill>
                  <a:srgbClr val="002060"/>
                </a:solidFill>
                <a:latin typeface="Corbel" panose="020B0503020204020204" pitchFamily="34" charset="0"/>
                <a:ea typeface="Tahoma" panose="020B0604030504040204" pitchFamily="34" charset="0"/>
                <a:cs typeface="Calibri" panose="020F0502020204030204" pitchFamily="34" charset="0"/>
              </a:rPr>
              <a:t>Prevent Awareness Training</a:t>
            </a:r>
            <a:br>
              <a:rPr lang="en-GB" altLang="en-US" sz="4800" b="1" dirty="0">
                <a:solidFill>
                  <a:srgbClr val="002060"/>
                </a:solidFill>
                <a:latin typeface="Corbel" panose="020B0503020204020204" pitchFamily="34" charset="0"/>
                <a:ea typeface="Tahoma" panose="020B0604030504040204" pitchFamily="34" charset="0"/>
                <a:cs typeface="Calibri" panose="020F0502020204030204" pitchFamily="34" charset="0"/>
              </a:rPr>
            </a:br>
            <a:r>
              <a:rPr lang="en-GB" altLang="en-US" sz="4800" b="1" dirty="0">
                <a:solidFill>
                  <a:srgbClr val="002060"/>
                </a:solidFill>
                <a:latin typeface="Corbel" panose="020B0503020204020204" pitchFamily="34" charset="0"/>
                <a:ea typeface="Tahoma" panose="020B0604030504040204" pitchFamily="34" charset="0"/>
                <a:cs typeface="Calibri" panose="020F0502020204030204" pitchFamily="34" charset="0"/>
              </a:rPr>
              <a:t> Early Years Education</a:t>
            </a:r>
          </a:p>
        </p:txBody>
      </p:sp>
      <p:sp>
        <p:nvSpPr>
          <p:cNvPr id="10243" name="Subtitle 2">
            <a:extLst>
              <a:ext uri="{FF2B5EF4-FFF2-40B4-BE49-F238E27FC236}">
                <a16:creationId xmlns:a16="http://schemas.microsoft.com/office/drawing/2014/main" id="{3607A475-2603-4330-855B-35129C3DE622}"/>
              </a:ext>
            </a:extLst>
          </p:cNvPr>
          <p:cNvSpPr>
            <a:spLocks noGrp="1"/>
          </p:cNvSpPr>
          <p:nvPr>
            <p:ph type="subTitle" idx="1"/>
          </p:nvPr>
        </p:nvSpPr>
        <p:spPr>
          <a:xfrm>
            <a:off x="2438401" y="3365501"/>
            <a:ext cx="7889130" cy="1219200"/>
          </a:xfrm>
        </p:spPr>
        <p:txBody>
          <a:bodyPr>
            <a:normAutofit/>
          </a:bodyPr>
          <a:lstStyle/>
          <a:p>
            <a:pPr algn="l"/>
            <a:r>
              <a:rPr lang="en-GB" altLang="en-US" sz="2800" dirty="0">
                <a:solidFill>
                  <a:srgbClr val="002060"/>
                </a:solidFill>
                <a:latin typeface="Corbel" panose="020B0503020204020204" pitchFamily="34" charset="0"/>
                <a:ea typeface="Tahoma" panose="020B0604030504040204" pitchFamily="34" charset="0"/>
                <a:cs typeface="Calibri" panose="020F0502020204030204" pitchFamily="34" charset="0"/>
              </a:rPr>
              <a:t>Louise Cox - Prevent Education Officer </a:t>
            </a:r>
          </a:p>
          <a:p>
            <a:pPr algn="l"/>
            <a:r>
              <a:rPr lang="en-GB" altLang="en-US" sz="2800" dirty="0">
                <a:solidFill>
                  <a:srgbClr val="002060"/>
                </a:solidFill>
                <a:latin typeface="Corbel" panose="020B0503020204020204" pitchFamily="34" charset="0"/>
                <a:ea typeface="Tahoma" panose="020B0604030504040204" pitchFamily="34" charset="0"/>
                <a:cs typeface="Calibri" panose="020F0502020204030204" pitchFamily="34" charset="0"/>
              </a:rPr>
              <a:t>                 Nottingham City Council  </a:t>
            </a:r>
          </a:p>
          <a:p>
            <a:pPr algn="l"/>
            <a:endParaRPr lang="en-GB" altLang="en-US" sz="2800" dirty="0">
              <a:solidFill>
                <a:srgbClr val="002060"/>
              </a:solidFill>
              <a:latin typeface="Arial Nova" panose="020B0504020202020204" pitchFamily="34" charset="0"/>
              <a:ea typeface="Tahoma" panose="020B0604030504040204" pitchFamily="34" charset="0"/>
              <a:cs typeface="Tahoma" panose="020B0604030504040204" pitchFamily="34" charset="0"/>
            </a:endParaRPr>
          </a:p>
          <a:p>
            <a:pPr algn="l"/>
            <a:endParaRPr lang="en-GB" altLang="en-US" sz="2800" dirty="0">
              <a:solidFill>
                <a:srgbClr val="002060"/>
              </a:solidFill>
            </a:endParaRPr>
          </a:p>
        </p:txBody>
      </p:sp>
      <p:pic>
        <p:nvPicPr>
          <p:cNvPr id="3" name="Picture 2" descr="Logo, company name&#10;&#10;Description automatically generated">
            <a:extLst>
              <a:ext uri="{FF2B5EF4-FFF2-40B4-BE49-F238E27FC236}">
                <a16:creationId xmlns:a16="http://schemas.microsoft.com/office/drawing/2014/main" id="{FF4AAE96-E6D2-4EBE-BACE-E09E2F1645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9807" y="4674743"/>
            <a:ext cx="2147299" cy="1192944"/>
          </a:xfrm>
          <a:prstGeom prst="rect">
            <a:avLst/>
          </a:prstGeom>
        </p:spPr>
      </p:pic>
      <p:sp>
        <p:nvSpPr>
          <p:cNvPr id="2" name="Footer Placeholder 1">
            <a:extLst>
              <a:ext uri="{FF2B5EF4-FFF2-40B4-BE49-F238E27FC236}">
                <a16:creationId xmlns:a16="http://schemas.microsoft.com/office/drawing/2014/main" id="{99BB2E28-70FE-4DCF-894C-69FB2AB8A914}"/>
              </a:ext>
            </a:extLst>
          </p:cNvPr>
          <p:cNvSpPr>
            <a:spLocks noGrp="1"/>
          </p:cNvSpPr>
          <p:nvPr>
            <p:ph type="ftr" sz="quarter" idx="11"/>
          </p:nvPr>
        </p:nvSpPr>
        <p:spPr>
          <a:xfrm>
            <a:off x="685801" y="5680711"/>
            <a:ext cx="11158496" cy="1057309"/>
          </a:xfrm>
          <a:solidFill>
            <a:schemeClr val="bg1"/>
          </a:solidFill>
        </p:spPr>
        <p:txBody>
          <a:bodyPr/>
          <a:lstStyle/>
          <a:p>
            <a:r>
              <a:rPr lang="en-GB" sz="1400" b="1" dirty="0">
                <a:solidFill>
                  <a:srgbClr val="FF0000"/>
                </a:solidFill>
                <a:effectLst/>
                <a:latin typeface="Segoe UI" panose="020B0502040204020203" pitchFamily="34" charset="0"/>
                <a:ea typeface="Calibri" panose="020F0502020204030204" pitchFamily="34" charset="0"/>
              </a:rPr>
              <a:t>NO RECORDING PLEASE</a:t>
            </a:r>
          </a:p>
          <a:p>
            <a:r>
              <a:rPr lang="en-GB" sz="1400" b="1" dirty="0">
                <a:solidFill>
                  <a:srgbClr val="FF0000"/>
                </a:solidFill>
                <a:effectLst/>
                <a:latin typeface="Segoe UI" panose="020B0502040204020203" pitchFamily="34" charset="0"/>
                <a:ea typeface="Calibri" panose="020F0502020204030204" pitchFamily="34" charset="0"/>
              </a:rPr>
              <a:t>This slide forms part of a comprehensive training package that deals with sensitive and controversial topics. It should not be reproduced individually, out of context or without experienced facilitators. Any attempt to do so would misrepresent the content of the workshop</a:t>
            </a:r>
            <a:r>
              <a:rPr lang="en-GB" sz="1100" b="1" dirty="0">
                <a:solidFill>
                  <a:srgbClr val="FF0000"/>
                </a:solidFill>
                <a:effectLst/>
                <a:latin typeface="Segoe UI" panose="020B0502040204020203" pitchFamily="34" charset="0"/>
                <a:ea typeface="Calibri" panose="020F0502020204030204" pitchFamily="34" charset="0"/>
              </a:rPr>
              <a:t>. </a:t>
            </a:r>
            <a:endParaRPr lang="en-GB" sz="1100" b="1" dirty="0">
              <a:solidFill>
                <a:srgbClr val="FF0000"/>
              </a:solidFill>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273160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ECC381-DA94-42B6-9CFA-A99DC6A9924E}"/>
              </a:ext>
            </a:extLst>
          </p:cNvPr>
          <p:cNvSpPr txBox="1"/>
          <p:nvPr/>
        </p:nvSpPr>
        <p:spPr>
          <a:xfrm rot="10800000" flipV="1">
            <a:off x="1405719" y="2968232"/>
            <a:ext cx="8707272" cy="2862322"/>
          </a:xfrm>
          <a:prstGeom prst="rect">
            <a:avLst/>
          </a:prstGeom>
          <a:solidFill>
            <a:srgbClr val="FFFF00"/>
          </a:solidFill>
        </p:spPr>
        <p:txBody>
          <a:bodyPr wrap="square">
            <a:spAutoFit/>
          </a:bodyPr>
          <a:lstStyle/>
          <a:p>
            <a:endParaRPr lang="en-GB" sz="2000" b="1" dirty="0"/>
          </a:p>
          <a:p>
            <a:pPr marL="285750" indent="-285750">
              <a:buFont typeface="Arial" panose="020B0604020202020204" pitchFamily="34" charset="0"/>
              <a:buChar char="•"/>
            </a:pPr>
            <a:r>
              <a:rPr lang="en-US" sz="2000" b="1" dirty="0"/>
              <a:t>Prevent referrals have increased by 27% on the previous year.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The age group with the highest rates of referrals are individuals aged 12-16 (37% of total referrals)</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a:t>The highest proportion of referrals originate from the Education/Police Sectors</a:t>
            </a:r>
          </a:p>
          <a:p>
            <a:pPr marL="285750" indent="-285750">
              <a:buFont typeface="Arial" panose="020B0604020202020204" pitchFamily="34" charset="0"/>
              <a:buChar char="•"/>
            </a:pPr>
            <a:endParaRPr lang="en-GB" sz="2000" b="1" dirty="0"/>
          </a:p>
        </p:txBody>
      </p:sp>
      <p:pic>
        <p:nvPicPr>
          <p:cNvPr id="6" name="Picture 5" descr="Logo, company name&#10;&#10;Description automatically generated">
            <a:extLst>
              <a:ext uri="{FF2B5EF4-FFF2-40B4-BE49-F238E27FC236}">
                <a16:creationId xmlns:a16="http://schemas.microsoft.com/office/drawing/2014/main" id="{AC5AD215-5B2B-4676-B2DA-04FCF228B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584" y="6278880"/>
            <a:ext cx="1042415" cy="579120"/>
          </a:xfrm>
          <a:prstGeom prst="rect">
            <a:avLst/>
          </a:prstGeom>
        </p:spPr>
      </p:pic>
      <p:sp>
        <p:nvSpPr>
          <p:cNvPr id="8" name="TextBox 7">
            <a:extLst>
              <a:ext uri="{FF2B5EF4-FFF2-40B4-BE49-F238E27FC236}">
                <a16:creationId xmlns:a16="http://schemas.microsoft.com/office/drawing/2014/main" id="{3899A362-CFCD-4ED8-9D4A-531012158259}"/>
              </a:ext>
            </a:extLst>
          </p:cNvPr>
          <p:cNvSpPr txBox="1"/>
          <p:nvPr/>
        </p:nvSpPr>
        <p:spPr>
          <a:xfrm>
            <a:off x="1405719" y="271832"/>
            <a:ext cx="8707272" cy="2677656"/>
          </a:xfrm>
          <a:prstGeom prst="rect">
            <a:avLst/>
          </a:prstGeom>
          <a:solidFill>
            <a:schemeClr val="tx2">
              <a:lumMod val="40000"/>
              <a:lumOff val="60000"/>
            </a:schemeClr>
          </a:solidFill>
        </p:spPr>
        <p:txBody>
          <a:bodyPr wrap="square">
            <a:spAutoFit/>
          </a:bodyPr>
          <a:lstStyle/>
          <a:p>
            <a:pPr algn="ctr"/>
            <a:r>
              <a:rPr lang="en-US" sz="2800" b="1" dirty="0"/>
              <a:t>The Counter Terrorism Local Priorities for 2023 in Nottinghamshire are</a:t>
            </a:r>
            <a:r>
              <a:rPr lang="en-US" sz="2800" dirty="0"/>
              <a:t>: </a:t>
            </a:r>
          </a:p>
          <a:p>
            <a:r>
              <a:rPr lang="en-US" sz="2800" dirty="0"/>
              <a:t>• AQ/ISIS Inspired Terrorism </a:t>
            </a:r>
          </a:p>
          <a:p>
            <a:r>
              <a:rPr lang="en-US" sz="2800" dirty="0"/>
              <a:t>• Extreme Right Wing Terrorism </a:t>
            </a:r>
          </a:p>
          <a:p>
            <a:r>
              <a:rPr lang="en-US" sz="2800" dirty="0"/>
              <a:t>• Online Extremism </a:t>
            </a:r>
          </a:p>
          <a:p>
            <a:r>
              <a:rPr lang="en-US" sz="2800" dirty="0"/>
              <a:t>• Self-Initiated Terrorists (S-ITs)</a:t>
            </a:r>
            <a:endParaRPr lang="en-GB" sz="2800" dirty="0"/>
          </a:p>
        </p:txBody>
      </p:sp>
      <p:sp>
        <p:nvSpPr>
          <p:cNvPr id="7" name="TextBox 6">
            <a:extLst>
              <a:ext uri="{FF2B5EF4-FFF2-40B4-BE49-F238E27FC236}">
                <a16:creationId xmlns:a16="http://schemas.microsoft.com/office/drawing/2014/main" id="{CC5E4446-7924-4F91-9BDE-AA369D619A6D}"/>
              </a:ext>
            </a:extLst>
          </p:cNvPr>
          <p:cNvSpPr txBox="1"/>
          <p:nvPr/>
        </p:nvSpPr>
        <p:spPr>
          <a:xfrm>
            <a:off x="420624" y="5925312"/>
            <a:ext cx="10544522" cy="707886"/>
          </a:xfrm>
          <a:prstGeom prst="rect">
            <a:avLst/>
          </a:prstGeom>
          <a:solidFill>
            <a:srgbClr val="FFFF00"/>
          </a:solidFill>
        </p:spPr>
        <p:txBody>
          <a:bodyPr wrap="square">
            <a:spAutoFit/>
          </a:bodyPr>
          <a:lstStyle/>
          <a:p>
            <a:pPr marL="0" indent="0">
              <a:buNone/>
            </a:pPr>
            <a:r>
              <a:rPr lang="en-GB" sz="2000" b="1" dirty="0">
                <a:solidFill>
                  <a:srgbClr val="FF0000"/>
                </a:solidFill>
                <a:latin typeface="Arial" panose="020B0604020202020204" pitchFamily="34" charset="0"/>
                <a:cs typeface="Arial" panose="020B0604020202020204" pitchFamily="34" charset="0"/>
              </a:rPr>
              <a:t>45% online predominant methodology of those INVESTIGATED- Children can be exposed to extremist material associated with terrorist groups &amp; can share with peers</a:t>
            </a:r>
            <a:endParaRPr lang="en-GB" sz="2000" b="1" i="0" dirty="0">
              <a:solidFill>
                <a:srgbClr val="FF0000"/>
              </a:solidFill>
              <a:effectLst/>
              <a:latin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64812-8494-4D84-B245-449B229166EB}"/>
              </a:ext>
            </a:extLst>
          </p:cNvPr>
          <p:cNvSpPr>
            <a:spLocks noGrp="1"/>
          </p:cNvSpPr>
          <p:nvPr>
            <p:ph type="title"/>
          </p:nvPr>
        </p:nvSpPr>
        <p:spPr>
          <a:xfrm>
            <a:off x="677334" y="848796"/>
            <a:ext cx="8596668" cy="544270"/>
          </a:xfrm>
        </p:spPr>
        <p:txBody>
          <a:bodyPr>
            <a:noAutofit/>
          </a:bodyPr>
          <a:lstStyle/>
          <a:p>
            <a:pPr algn="ctr"/>
            <a:r>
              <a:rPr lang="en-GB" sz="2400" b="1" dirty="0">
                <a:solidFill>
                  <a:srgbClr val="002060"/>
                </a:solidFill>
                <a:latin typeface="Corbel" panose="020B0503020204020204" pitchFamily="34" charset="0"/>
                <a:ea typeface="Tahoma" panose="020B0604030504040204" pitchFamily="34" charset="0"/>
                <a:cs typeface="Tahoma" panose="020B0604030504040204" pitchFamily="34" charset="0"/>
              </a:rPr>
              <a:t>The online space</a:t>
            </a:r>
          </a:p>
        </p:txBody>
      </p:sp>
      <p:sp>
        <p:nvSpPr>
          <p:cNvPr id="80899" name="Content Placeholder 2">
            <a:extLst>
              <a:ext uri="{FF2B5EF4-FFF2-40B4-BE49-F238E27FC236}">
                <a16:creationId xmlns:a16="http://schemas.microsoft.com/office/drawing/2014/main" id="{E404A2D7-6130-4136-A6FE-3702F8E83843}"/>
              </a:ext>
            </a:extLst>
          </p:cNvPr>
          <p:cNvSpPr>
            <a:spLocks noGrp="1"/>
          </p:cNvSpPr>
          <p:nvPr>
            <p:ph idx="1"/>
          </p:nvPr>
        </p:nvSpPr>
        <p:spPr>
          <a:xfrm>
            <a:off x="1083733" y="1468100"/>
            <a:ext cx="8486987" cy="5242360"/>
          </a:xfrm>
        </p:spPr>
        <p:txBody>
          <a:bodyPr>
            <a:normAutofit fontScale="92500" lnSpcReduction="20000"/>
          </a:bodyPr>
          <a:lstStyle/>
          <a:p>
            <a:pPr eaLnBrk="1" hangingPunct="1"/>
            <a:r>
              <a:rPr lang="en-GB" altLang="en-US" dirty="0">
                <a:solidFill>
                  <a:schemeClr val="tx1"/>
                </a:solidFill>
                <a:latin typeface="Corbel" panose="020B0503020204020204" pitchFamily="34" charset="0"/>
                <a:ea typeface="Tahoma" panose="020B0604030504040204" pitchFamily="34" charset="0"/>
                <a:cs typeface="Tahoma" panose="020B0604030504040204" pitchFamily="34" charset="0"/>
              </a:rPr>
              <a:t>Extremists and radicalisers use ALL forms of social media, and they cater for everyone.  They use popular topics to attract YP to their content which often links to extremist content</a:t>
            </a:r>
          </a:p>
          <a:p>
            <a:pPr eaLnBrk="1" hangingPunct="1"/>
            <a:r>
              <a:rPr lang="en-GB" altLang="en-US" dirty="0">
                <a:solidFill>
                  <a:schemeClr val="tx1"/>
                </a:solidFill>
                <a:latin typeface="Corbel" panose="020B0503020204020204" pitchFamily="34" charset="0"/>
                <a:ea typeface="Tahoma" panose="020B0604030504040204" pitchFamily="34" charset="0"/>
                <a:cs typeface="Tahoma" panose="020B0604030504040204" pitchFamily="34" charset="0"/>
              </a:rPr>
              <a:t>We teach children and young people about online safety, but do WE know enough ourselves? What socials are they using? How familiar are we with their workings?</a:t>
            </a:r>
          </a:p>
          <a:p>
            <a:pPr eaLnBrk="1" hangingPunct="1"/>
            <a:r>
              <a:rPr lang="en-GB" altLang="en-US" dirty="0">
                <a:solidFill>
                  <a:schemeClr val="tx1"/>
                </a:solidFill>
                <a:latin typeface="Corbel" panose="020B0503020204020204" pitchFamily="34" charset="0"/>
                <a:ea typeface="Tahoma" panose="020B0604030504040204" pitchFamily="34" charset="0"/>
                <a:cs typeface="Tahoma" panose="020B0604030504040204" pitchFamily="34" charset="0"/>
              </a:rPr>
              <a:t>Parent engagement?</a:t>
            </a:r>
          </a:p>
          <a:p>
            <a:pPr eaLnBrk="1" hangingPunct="1"/>
            <a:r>
              <a:rPr lang="en-GB" i="0" dirty="0">
                <a:solidFill>
                  <a:schemeClr val="tx1"/>
                </a:solidFill>
                <a:effectLst/>
                <a:latin typeface="Corbel" panose="020B0503020204020204" pitchFamily="34" charset="0"/>
              </a:rPr>
              <a:t>Instagram is the most popular news source among young people and is now used as the main news source by 29 percent of teens, with TikTok and YouTube close behind on 28 percent</a:t>
            </a:r>
          </a:p>
          <a:p>
            <a:pPr eaLnBrk="1" hangingPunct="1"/>
            <a:r>
              <a:rPr lang="en-GB" altLang="en-US" dirty="0">
                <a:solidFill>
                  <a:schemeClr val="tx1"/>
                </a:solidFill>
                <a:latin typeface="Corbel" panose="020B0503020204020204" pitchFamily="34" charset="0"/>
                <a:ea typeface="Tahoma" panose="020B0604030504040204" pitchFamily="34" charset="0"/>
                <a:cs typeface="Tahoma" panose="020B0604030504040204" pitchFamily="34" charset="0"/>
              </a:rPr>
              <a:t>Two things that platforms such as GAB and 8Kun have in common…Anonymity and zero accountability! Essentially NO censorship – Also presence of </a:t>
            </a:r>
            <a:r>
              <a:rPr lang="en-GB" altLang="en-US" dirty="0" err="1">
                <a:solidFill>
                  <a:schemeClr val="tx1"/>
                </a:solidFill>
                <a:latin typeface="Corbel" panose="020B0503020204020204" pitchFamily="34" charset="0"/>
                <a:ea typeface="Tahoma" panose="020B0604030504040204" pitchFamily="34" charset="0"/>
                <a:cs typeface="Tahoma" panose="020B0604030504040204" pitchFamily="34" charset="0"/>
              </a:rPr>
              <a:t>Incel</a:t>
            </a:r>
            <a:r>
              <a:rPr lang="en-GB" altLang="en-US" dirty="0">
                <a:solidFill>
                  <a:schemeClr val="tx1"/>
                </a:solidFill>
                <a:latin typeface="Corbel" panose="020B0503020204020204" pitchFamily="34" charset="0"/>
                <a:ea typeface="Tahoma" panose="020B0604030504040204" pitchFamily="34" charset="0"/>
                <a:cs typeface="Tahoma" panose="020B0604030504040204" pitchFamily="34" charset="0"/>
              </a:rPr>
              <a:t> movement</a:t>
            </a:r>
          </a:p>
          <a:p>
            <a:r>
              <a:rPr lang="en-GB" dirty="0">
                <a:solidFill>
                  <a:schemeClr val="tx1"/>
                </a:solidFill>
                <a:latin typeface="Corbel" panose="020B0503020204020204" pitchFamily="34" charset="0"/>
              </a:rPr>
              <a:t>Use of these platforms is not illegal but should be considered in context when there is a concern</a:t>
            </a:r>
          </a:p>
          <a:p>
            <a:r>
              <a:rPr lang="en-GB" altLang="en-US" dirty="0">
                <a:solidFill>
                  <a:schemeClr val="tx1"/>
                </a:solidFill>
                <a:latin typeface="Corbel" panose="020B0503020204020204" pitchFamily="34" charset="0"/>
                <a:ea typeface="Tahoma" panose="020B0604030504040204" pitchFamily="34" charset="0"/>
                <a:cs typeface="Tahoma" panose="020B0604030504040204" pitchFamily="34" charset="0"/>
              </a:rPr>
              <a:t>Gaming spaces can be problematic- first person shooter games immersive and realistic.  A good spaces for individuals  to find common ground with YP.  Convenient for creating and sharing propaganda (flames of war video)</a:t>
            </a:r>
          </a:p>
          <a:p>
            <a:pPr eaLnBrk="1" hangingPunct="1"/>
            <a:endParaRPr lang="en-GB" altLang="en-US" dirty="0"/>
          </a:p>
          <a:p>
            <a:pPr marL="0" indent="0">
              <a:buNone/>
            </a:pPr>
            <a:r>
              <a:rPr lang="en-GB" altLang="en-US" dirty="0">
                <a:latin typeface="Tahoma" panose="020B0604030504040204" pitchFamily="34" charset="0"/>
                <a:ea typeface="Tahoma" panose="020B0604030504040204" pitchFamily="34" charset="0"/>
                <a:cs typeface="Tahoma" panose="020B0604030504040204" pitchFamily="34" charset="0"/>
              </a:rPr>
              <a:t> </a:t>
            </a:r>
            <a:endParaRPr lang="en-GB" altLang="en-US" dirty="0"/>
          </a:p>
        </p:txBody>
      </p:sp>
      <p:pic>
        <p:nvPicPr>
          <p:cNvPr id="80900" name="Picture 2">
            <a:extLst>
              <a:ext uri="{FF2B5EF4-FFF2-40B4-BE49-F238E27FC236}">
                <a16:creationId xmlns:a16="http://schemas.microsoft.com/office/drawing/2014/main" id="{8E5C1C29-C0D0-481F-9B2E-88BE7C8F5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215" y="5975354"/>
            <a:ext cx="962700" cy="84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3">
            <a:extLst>
              <a:ext uri="{FF2B5EF4-FFF2-40B4-BE49-F238E27FC236}">
                <a16:creationId xmlns:a16="http://schemas.microsoft.com/office/drawing/2014/main" id="{258B4F5C-EC02-4969-A471-5F7894FF4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6323" y="6009204"/>
            <a:ext cx="956677" cy="78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4">
            <a:extLst>
              <a:ext uri="{FF2B5EF4-FFF2-40B4-BE49-F238E27FC236}">
                <a16:creationId xmlns:a16="http://schemas.microsoft.com/office/drawing/2014/main" id="{B2DD21C9-F261-4DEF-9AF4-89963554E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167" y="168553"/>
            <a:ext cx="700407" cy="56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5">
            <a:extLst>
              <a:ext uri="{FF2B5EF4-FFF2-40B4-BE49-F238E27FC236}">
                <a16:creationId xmlns:a16="http://schemas.microsoft.com/office/drawing/2014/main" id="{039E6ECF-BAFD-44E7-A31D-C0D36591D5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730" y="209926"/>
            <a:ext cx="700407" cy="5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6">
            <a:extLst>
              <a:ext uri="{FF2B5EF4-FFF2-40B4-BE49-F238E27FC236}">
                <a16:creationId xmlns:a16="http://schemas.microsoft.com/office/drawing/2014/main" id="{B54F1E01-8BAC-4DC3-8AE8-ECBA5F0C4E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9743" y="209926"/>
            <a:ext cx="619821" cy="49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F1B658A7-1B6D-4C0D-9DA0-F2B029F02B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24438" y="209926"/>
            <a:ext cx="956676" cy="74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4BC5C65-8034-4752-AAD7-154F9B8EC7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4320" y="180989"/>
            <a:ext cx="700407" cy="52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FA29C04-1CB4-4F66-84CC-E480D453B4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32104" y="5979287"/>
            <a:ext cx="956677" cy="925376"/>
          </a:xfrm>
          <a:prstGeom prst="rect">
            <a:avLst/>
          </a:prstGeom>
        </p:spPr>
      </p:pic>
      <p:pic>
        <p:nvPicPr>
          <p:cNvPr id="1026" name="Picture 2" descr="Image result for facebook icon">
            <a:extLst>
              <a:ext uri="{FF2B5EF4-FFF2-40B4-BE49-F238E27FC236}">
                <a16:creationId xmlns:a16="http://schemas.microsoft.com/office/drawing/2014/main" id="{FF75D5EA-6E71-4F39-B257-06FAAAF984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0273" y="215900"/>
            <a:ext cx="700407" cy="544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3FEF9FE-AD01-4B44-AE4D-36867CB141B8}"/>
              </a:ext>
            </a:extLst>
          </p:cNvPr>
          <p:cNvPicPr>
            <a:picLocks noChangeAspect="1"/>
          </p:cNvPicPr>
          <p:nvPr/>
        </p:nvPicPr>
        <p:blipFill>
          <a:blip r:embed="rId12"/>
          <a:stretch>
            <a:fillRect/>
          </a:stretch>
        </p:blipFill>
        <p:spPr>
          <a:xfrm>
            <a:off x="3519738" y="6009204"/>
            <a:ext cx="1040891" cy="783472"/>
          </a:xfrm>
          <a:prstGeom prst="rect">
            <a:avLst/>
          </a:prstGeom>
        </p:spPr>
      </p:pic>
      <p:pic>
        <p:nvPicPr>
          <p:cNvPr id="3" name="Picture 2">
            <a:extLst>
              <a:ext uri="{FF2B5EF4-FFF2-40B4-BE49-F238E27FC236}">
                <a16:creationId xmlns:a16="http://schemas.microsoft.com/office/drawing/2014/main" id="{5BD44F61-4141-45D4-A07E-EC334FC4DA44}"/>
              </a:ext>
            </a:extLst>
          </p:cNvPr>
          <p:cNvPicPr>
            <a:picLocks noChangeAspect="1"/>
          </p:cNvPicPr>
          <p:nvPr/>
        </p:nvPicPr>
        <p:blipFill>
          <a:blip r:embed="rId13"/>
          <a:stretch>
            <a:fillRect/>
          </a:stretch>
        </p:blipFill>
        <p:spPr>
          <a:xfrm>
            <a:off x="3773932" y="238074"/>
            <a:ext cx="935630" cy="498770"/>
          </a:xfrm>
          <a:prstGeom prst="rect">
            <a:avLst/>
          </a:prstGeom>
        </p:spPr>
      </p:pic>
      <p:pic>
        <p:nvPicPr>
          <p:cNvPr id="4" name="Picture 2" descr="Reddit Logo | Symbol, History, PNG (3840*2160)">
            <a:extLst>
              <a:ext uri="{FF2B5EF4-FFF2-40B4-BE49-F238E27FC236}">
                <a16:creationId xmlns:a16="http://schemas.microsoft.com/office/drawing/2014/main" id="{85B0C8DC-637C-4D44-AB1A-B1819590C80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95828" y="2691691"/>
            <a:ext cx="956676" cy="8173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by CaspianWayneSGC on Minecraft | Minecraft, Minecraft logo, Minecraft  app">
            <a:extLst>
              <a:ext uri="{FF2B5EF4-FFF2-40B4-BE49-F238E27FC236}">
                <a16:creationId xmlns:a16="http://schemas.microsoft.com/office/drawing/2014/main" id="{F5EB8321-9A84-45C6-BCD3-333AA379185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3827" y="5975354"/>
            <a:ext cx="956677" cy="9293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oblox invites its community to build mature experiences for 17+ users |  TechCrunch">
            <a:extLst>
              <a:ext uri="{FF2B5EF4-FFF2-40B4-BE49-F238E27FC236}">
                <a16:creationId xmlns:a16="http://schemas.microsoft.com/office/drawing/2014/main" id="{9D0A8874-5630-4870-CC89-E745F06F5D6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91981" y="5975354"/>
            <a:ext cx="1089640" cy="8173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lon Musk Takes Over @X Handle &amp; Offers Previous Owner Merch As Twitter  Handle Gets Deactivated – Deadline">
            <a:extLst>
              <a:ext uri="{FF2B5EF4-FFF2-40B4-BE49-F238E27FC236}">
                <a16:creationId xmlns:a16="http://schemas.microsoft.com/office/drawing/2014/main" id="{009F4031-6BFB-9344-8808-60D5A876441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58802" y="209926"/>
            <a:ext cx="745859" cy="5318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t's Back: 8chan Returns Online - The New York Times">
            <a:extLst>
              <a:ext uri="{FF2B5EF4-FFF2-40B4-BE49-F238E27FC236}">
                <a16:creationId xmlns:a16="http://schemas.microsoft.com/office/drawing/2014/main" id="{C57B3A15-153E-9078-5661-AC3932AFBBC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381620" y="1172173"/>
            <a:ext cx="1585093" cy="12529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Logo, company name&#10;&#10;Description automatically generated">
            <a:extLst>
              <a:ext uri="{FF2B5EF4-FFF2-40B4-BE49-F238E27FC236}">
                <a16:creationId xmlns:a16="http://schemas.microsoft.com/office/drawing/2014/main" id="{88896B74-3C59-46E5-94E1-7DE219C5498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149584" y="6278880"/>
            <a:ext cx="1042416" cy="579120"/>
          </a:xfrm>
          <a:prstGeom prst="rect">
            <a:avLst/>
          </a:prstGeom>
        </p:spPr>
      </p:pic>
    </p:spTree>
    <p:extLst>
      <p:ext uri="{BB962C8B-B14F-4D97-AF65-F5344CB8AC3E}">
        <p14:creationId xmlns:p14="http://schemas.microsoft.com/office/powerpoint/2010/main" val="1723322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E990-FFC0-463C-8B2C-69D2E536DFE4}"/>
              </a:ext>
            </a:extLst>
          </p:cNvPr>
          <p:cNvSpPr>
            <a:spLocks noGrp="1"/>
          </p:cNvSpPr>
          <p:nvPr>
            <p:ph type="title"/>
          </p:nvPr>
        </p:nvSpPr>
        <p:spPr>
          <a:xfrm>
            <a:off x="677334" y="172278"/>
            <a:ext cx="8596668" cy="675861"/>
          </a:xfrm>
        </p:spPr>
        <p:txBody>
          <a:bodyPr>
            <a:normAutofit fontScale="90000"/>
          </a:bodyPr>
          <a:lstStyle/>
          <a:p>
            <a:pPr algn="ctr"/>
            <a:r>
              <a:rPr lang="en-GB" sz="2800" b="1" dirty="0">
                <a:solidFill>
                  <a:srgbClr val="FF0000"/>
                </a:solidFill>
                <a:latin typeface="Corbel" panose="020B0503020204020204" pitchFamily="34" charset="0"/>
                <a:ea typeface="Tahoma" panose="020B0604030504040204" pitchFamily="34" charset="0"/>
                <a:cs typeface="Tahoma" panose="020B0604030504040204" pitchFamily="34" charset="0"/>
              </a:rPr>
              <a:t>Vulnerabilities/Susceptibility not exhaustive list</a:t>
            </a:r>
            <a:br>
              <a:rPr lang="en-GB" sz="2800" b="1" dirty="0">
                <a:solidFill>
                  <a:srgbClr val="FF0000"/>
                </a:solidFill>
                <a:latin typeface="Corbel" panose="020B0503020204020204" pitchFamily="34" charset="0"/>
                <a:ea typeface="Tahoma" panose="020B0604030504040204" pitchFamily="34" charset="0"/>
                <a:cs typeface="Tahoma" panose="020B0604030504040204" pitchFamily="34" charset="0"/>
              </a:rPr>
            </a:br>
            <a:r>
              <a:rPr lang="en-GB" sz="2800" b="1" dirty="0">
                <a:solidFill>
                  <a:srgbClr val="FF0000"/>
                </a:solidFill>
                <a:latin typeface="Corbel" panose="020B0503020204020204" pitchFamily="34" charset="0"/>
                <a:ea typeface="Tahoma" panose="020B0604030504040204" pitchFamily="34" charset="0"/>
                <a:cs typeface="Tahoma" panose="020B0604030504040204" pitchFamily="34" charset="0"/>
              </a:rPr>
              <a:t> (Referrals – context is key)</a:t>
            </a:r>
          </a:p>
        </p:txBody>
      </p:sp>
      <p:sp>
        <p:nvSpPr>
          <p:cNvPr id="3" name="Content Placeholder 2">
            <a:extLst>
              <a:ext uri="{FF2B5EF4-FFF2-40B4-BE49-F238E27FC236}">
                <a16:creationId xmlns:a16="http://schemas.microsoft.com/office/drawing/2014/main" id="{06B5D045-B82D-40E7-9A03-867609F9EE31}"/>
              </a:ext>
            </a:extLst>
          </p:cNvPr>
          <p:cNvSpPr>
            <a:spLocks noGrp="1"/>
          </p:cNvSpPr>
          <p:nvPr>
            <p:ph idx="1"/>
          </p:nvPr>
        </p:nvSpPr>
        <p:spPr>
          <a:xfrm>
            <a:off x="1151907" y="1235033"/>
            <a:ext cx="8340436" cy="5538371"/>
          </a:xfrm>
        </p:spPr>
        <p:txBody>
          <a:bodyPr>
            <a:normAutofit fontScale="92500" lnSpcReduction="20000"/>
          </a:bodyPr>
          <a:lstStyle/>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Struggling with a sense of identity and belonging</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Becoming distanced from their cultural or religious background</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Questioning their place in society</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Family issues/Family Breakdown/Bereavement</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Adverse Childhood Experiences-Experiencing a traumatic event</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Difficulty in interacting socially and lack of empathy</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Difficulty in understanding the consequences of their actions</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Mental Health/Special Educational Needs/Learning difficulties</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Low self esteem</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Period of transition/confusion</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Misinterpretation of religion</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Isolation</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Anger</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sense of injustice</a:t>
            </a:r>
          </a:p>
          <a:p>
            <a:pPr>
              <a:buFont typeface="Wingdings" panose="05000000000000000000" pitchFamily="2" charset="2"/>
              <a:buChar char="v"/>
            </a:pPr>
            <a:r>
              <a:rPr lang="en-GB" sz="1900" dirty="0">
                <a:solidFill>
                  <a:schemeClr val="tx1"/>
                </a:solidFill>
                <a:latin typeface="Corbel" panose="020B0503020204020204" pitchFamily="34" charset="0"/>
                <a:ea typeface="Tahoma" panose="020B0604030504040204" pitchFamily="34" charset="0"/>
                <a:cs typeface="Tahoma" panose="020B0604030504040204" pitchFamily="34" charset="0"/>
              </a:rPr>
              <a:t>Anger at government policies- Both Nationally and Internationally </a:t>
            </a:r>
          </a:p>
          <a:p>
            <a:pPr>
              <a:buFont typeface="Wingdings" panose="05000000000000000000" pitchFamily="2" charset="2"/>
              <a:buChar char="v"/>
            </a:pPr>
            <a:endParaRPr lang="en-GB" dirty="0"/>
          </a:p>
          <a:p>
            <a:pPr>
              <a:buFont typeface="Wingdings" panose="05000000000000000000" pitchFamily="2" charset="2"/>
              <a:buChar char="v"/>
            </a:pPr>
            <a:endParaRPr lang="en-GB" dirty="0"/>
          </a:p>
          <a:p>
            <a:pPr>
              <a:buFont typeface="Wingdings" panose="05000000000000000000" pitchFamily="2" charset="2"/>
              <a:buChar char="v"/>
            </a:pPr>
            <a:endParaRPr lang="en-GB" dirty="0"/>
          </a:p>
          <a:p>
            <a:pPr>
              <a:buFont typeface="Wingdings" panose="05000000000000000000" pitchFamily="2" charset="2"/>
              <a:buChar char="v"/>
            </a:pPr>
            <a:endParaRPr lang="en-GB" dirty="0"/>
          </a:p>
        </p:txBody>
      </p:sp>
      <p:pic>
        <p:nvPicPr>
          <p:cNvPr id="4" name="Picture 3" descr="Logo, company name&#10;&#10;Description automatically generated">
            <a:extLst>
              <a:ext uri="{FF2B5EF4-FFF2-40B4-BE49-F238E27FC236}">
                <a16:creationId xmlns:a16="http://schemas.microsoft.com/office/drawing/2014/main" id="{68F7E826-273A-4F5A-8547-5C08F7450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0690" y="6285049"/>
            <a:ext cx="1031309" cy="572950"/>
          </a:xfrm>
          <a:prstGeom prst="rect">
            <a:avLst/>
          </a:prstGeom>
        </p:spPr>
      </p:pic>
    </p:spTree>
    <p:extLst>
      <p:ext uri="{BB962C8B-B14F-4D97-AF65-F5344CB8AC3E}">
        <p14:creationId xmlns:p14="http://schemas.microsoft.com/office/powerpoint/2010/main" val="147241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D310-E5C0-4B4E-9E61-1486E34AE821}"/>
              </a:ext>
            </a:extLst>
          </p:cNvPr>
          <p:cNvSpPr>
            <a:spLocks noGrp="1"/>
          </p:cNvSpPr>
          <p:nvPr>
            <p:ph type="title"/>
          </p:nvPr>
        </p:nvSpPr>
        <p:spPr>
          <a:xfrm>
            <a:off x="806682" y="358141"/>
            <a:ext cx="8596668" cy="1320800"/>
          </a:xfrm>
        </p:spPr>
        <p:txBody>
          <a:bodyPr>
            <a:normAutofit/>
          </a:bodyPr>
          <a:lstStyle/>
          <a:p>
            <a:pPr algn="ctr"/>
            <a:r>
              <a:rPr lang="en-GB" sz="2400" b="1" dirty="0">
                <a:solidFill>
                  <a:srgbClr val="002060"/>
                </a:solidFill>
                <a:latin typeface="Corbel" panose="020B0503020204020204" pitchFamily="34" charset="0"/>
              </a:rPr>
              <a:t>‘Push’ and ‘Pull’ factors</a:t>
            </a:r>
            <a:br>
              <a:rPr lang="en-GB" sz="2400" b="1" dirty="0">
                <a:solidFill>
                  <a:srgbClr val="002060"/>
                </a:solidFill>
                <a:latin typeface="Corbel" panose="020B0503020204020204" pitchFamily="34" charset="0"/>
              </a:rPr>
            </a:br>
            <a:r>
              <a:rPr lang="en-GB" sz="2400" dirty="0">
                <a:solidFill>
                  <a:srgbClr val="002060"/>
                </a:solidFill>
                <a:latin typeface="Corbel" panose="020B0503020204020204" pitchFamily="34" charset="0"/>
              </a:rPr>
              <a:t>What causes an individual to be radicalised</a:t>
            </a:r>
          </a:p>
        </p:txBody>
      </p:sp>
      <p:sp>
        <p:nvSpPr>
          <p:cNvPr id="3" name="Content Placeholder 2">
            <a:extLst>
              <a:ext uri="{FF2B5EF4-FFF2-40B4-BE49-F238E27FC236}">
                <a16:creationId xmlns:a16="http://schemas.microsoft.com/office/drawing/2014/main" id="{0AD4290A-4ACC-4607-8A58-7B64936A26DB}"/>
              </a:ext>
            </a:extLst>
          </p:cNvPr>
          <p:cNvSpPr>
            <a:spLocks noGrp="1"/>
          </p:cNvSpPr>
          <p:nvPr>
            <p:ph idx="1"/>
          </p:nvPr>
        </p:nvSpPr>
        <p:spPr>
          <a:xfrm>
            <a:off x="677334" y="1930401"/>
            <a:ext cx="8596668" cy="4110962"/>
          </a:xfrm>
        </p:spPr>
        <p:txBody>
          <a:bodyPr>
            <a:normAutofit/>
          </a:bodyPr>
          <a:lstStyle/>
          <a:p>
            <a:r>
              <a:rPr lang="en-GB" b="1" dirty="0">
                <a:solidFill>
                  <a:schemeClr val="tx1"/>
                </a:solidFill>
                <a:latin typeface="Corbel" panose="020B0503020204020204" pitchFamily="34" charset="0"/>
              </a:rPr>
              <a:t>Push factors </a:t>
            </a:r>
            <a:r>
              <a:rPr lang="en-GB" dirty="0">
                <a:solidFill>
                  <a:schemeClr val="tx1"/>
                </a:solidFill>
                <a:latin typeface="Corbel" panose="020B0503020204020204" pitchFamily="34" charset="0"/>
              </a:rPr>
              <a:t>are the vulnerabilities that </a:t>
            </a:r>
            <a:r>
              <a:rPr lang="en-GB" b="1" dirty="0">
                <a:solidFill>
                  <a:schemeClr val="tx1"/>
                </a:solidFill>
                <a:latin typeface="Corbel" panose="020B0503020204020204" pitchFamily="34" charset="0"/>
              </a:rPr>
              <a:t>push</a:t>
            </a:r>
            <a:r>
              <a:rPr lang="en-GB" dirty="0">
                <a:solidFill>
                  <a:schemeClr val="tx1"/>
                </a:solidFill>
                <a:latin typeface="Corbel" panose="020B0503020204020204" pitchFamily="34" charset="0"/>
              </a:rPr>
              <a:t> someone away from mainstream society, protective factors, things they enjoyed doing or people they enjoyed spending time with etc</a:t>
            </a:r>
          </a:p>
          <a:p>
            <a:endParaRPr lang="en-GB" dirty="0">
              <a:solidFill>
                <a:schemeClr val="tx1"/>
              </a:solidFill>
              <a:latin typeface="Corbel" panose="020B0503020204020204" pitchFamily="34" charset="0"/>
            </a:endParaRPr>
          </a:p>
          <a:p>
            <a:r>
              <a:rPr lang="en-GB" b="1" dirty="0">
                <a:solidFill>
                  <a:schemeClr val="tx1"/>
                </a:solidFill>
                <a:latin typeface="Corbel" panose="020B0503020204020204" pitchFamily="34" charset="0"/>
              </a:rPr>
              <a:t>Pull factors </a:t>
            </a:r>
            <a:r>
              <a:rPr lang="en-GB" dirty="0">
                <a:solidFill>
                  <a:schemeClr val="tx1"/>
                </a:solidFill>
                <a:latin typeface="Corbel" panose="020B0503020204020204" pitchFamily="34" charset="0"/>
              </a:rPr>
              <a:t>are the things that make engaging with an extremist group or individual appealing or worthwhile for the vulnerable person</a:t>
            </a:r>
          </a:p>
          <a:p>
            <a:endParaRPr lang="en-GB" dirty="0">
              <a:solidFill>
                <a:schemeClr val="tx1"/>
              </a:solidFill>
              <a:latin typeface="Corbel" panose="020B0503020204020204" pitchFamily="34" charset="0"/>
            </a:endParaRPr>
          </a:p>
          <a:p>
            <a:r>
              <a:rPr lang="en-GB" dirty="0">
                <a:solidFill>
                  <a:schemeClr val="tx1"/>
                </a:solidFill>
                <a:latin typeface="Corbel" panose="020B0503020204020204" pitchFamily="34" charset="0"/>
              </a:rPr>
              <a:t> Groups and individuals will usually offer someone ‘an answer to their problems’ or a ‘solution’ to the things making them vulnerable-</a:t>
            </a:r>
            <a:r>
              <a:rPr lang="en-GB" b="1" dirty="0">
                <a:solidFill>
                  <a:schemeClr val="tx1"/>
                </a:solidFill>
                <a:latin typeface="Corbel" panose="020B0503020204020204" pitchFamily="34" charset="0"/>
              </a:rPr>
              <a:t>pulling</a:t>
            </a:r>
            <a:r>
              <a:rPr lang="en-GB" dirty="0">
                <a:solidFill>
                  <a:schemeClr val="tx1"/>
                </a:solidFill>
                <a:latin typeface="Corbel" panose="020B0503020204020204" pitchFamily="34" charset="0"/>
              </a:rPr>
              <a:t> them towards an extreme narrative or ideology</a:t>
            </a:r>
          </a:p>
        </p:txBody>
      </p:sp>
    </p:spTree>
    <p:extLst>
      <p:ext uri="{BB962C8B-B14F-4D97-AF65-F5344CB8AC3E}">
        <p14:creationId xmlns:p14="http://schemas.microsoft.com/office/powerpoint/2010/main" val="238391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6D35-95E4-423B-A826-408864989D22}"/>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altLang="en-US" b="1" dirty="0">
                <a:solidFill>
                  <a:schemeClr val="tx1"/>
                </a:solidFill>
              </a:rPr>
              <a:t>What signs might we see to indicate a </a:t>
            </a:r>
            <a:r>
              <a:rPr lang="en-US" altLang="en-US" b="1" u="sng" dirty="0">
                <a:solidFill>
                  <a:schemeClr val="tx1"/>
                </a:solidFill>
              </a:rPr>
              <a:t>younger</a:t>
            </a:r>
            <a:r>
              <a:rPr lang="en-US" altLang="en-US" b="1" dirty="0">
                <a:solidFill>
                  <a:schemeClr val="tx1"/>
                </a:solidFill>
              </a:rPr>
              <a:t> child is being influenced?</a:t>
            </a:r>
          </a:p>
        </p:txBody>
      </p:sp>
      <p:sp>
        <p:nvSpPr>
          <p:cNvPr id="3" name="Content Placeholder 2">
            <a:extLst>
              <a:ext uri="{FF2B5EF4-FFF2-40B4-BE49-F238E27FC236}">
                <a16:creationId xmlns:a16="http://schemas.microsoft.com/office/drawing/2014/main" id="{9AA1C456-FDC5-468C-B16A-3ECCA63A1DA3}"/>
              </a:ext>
            </a:extLst>
          </p:cNvPr>
          <p:cNvSpPr txBox="1">
            <a:spLocks/>
          </p:cNvSpPr>
          <p:nvPr/>
        </p:nvSpPr>
        <p:spPr>
          <a:xfrm>
            <a:off x="3882430" y="1938867"/>
            <a:ext cx="7053396" cy="46571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altLang="en-US" sz="1600" b="1" dirty="0"/>
              <a:t>Behaviour</a:t>
            </a:r>
            <a:r>
              <a:rPr lang="en-US" altLang="en-US" sz="1600" dirty="0"/>
              <a:t> – Has the child’s behaviour deteriorated with no apparent explanation?  May not always be radicalisation/extremist influences, perhaps is another safeguarding issue</a:t>
            </a:r>
          </a:p>
          <a:p>
            <a:pPr>
              <a:lnSpc>
                <a:spcPct val="90000"/>
              </a:lnSpc>
            </a:pPr>
            <a:r>
              <a:rPr lang="en-US" altLang="en-US" sz="1600" b="1" dirty="0"/>
              <a:t>Role Play </a:t>
            </a:r>
            <a:r>
              <a:rPr lang="en-US" altLang="en-US" sz="1600" dirty="0"/>
              <a:t>– Have you noticed the child acting out violent/inappropriate behaviour at playtimes?</a:t>
            </a:r>
          </a:p>
          <a:p>
            <a:pPr>
              <a:lnSpc>
                <a:spcPct val="90000"/>
              </a:lnSpc>
            </a:pPr>
            <a:r>
              <a:rPr lang="en-US" altLang="en-US" sz="1600" b="1" dirty="0"/>
              <a:t>Vocabulary</a:t>
            </a:r>
            <a:r>
              <a:rPr lang="en-US" altLang="en-US" sz="1600" dirty="0"/>
              <a:t> – Different/inappropriate language used towards other children or staff. </a:t>
            </a:r>
          </a:p>
          <a:p>
            <a:pPr>
              <a:lnSpc>
                <a:spcPct val="90000"/>
              </a:lnSpc>
            </a:pPr>
            <a:r>
              <a:rPr lang="en-US" sz="1600" b="1" dirty="0"/>
              <a:t>Talking positively about dangerous groups</a:t>
            </a:r>
            <a:r>
              <a:rPr lang="en-US" sz="1600" dirty="0"/>
              <a:t> or people who promote hate, or make it seem like these groups are OK</a:t>
            </a:r>
            <a:r>
              <a:rPr lang="en-US" altLang="en-US" sz="1600" dirty="0"/>
              <a:t> </a:t>
            </a:r>
          </a:p>
          <a:p>
            <a:pPr>
              <a:lnSpc>
                <a:spcPct val="90000"/>
              </a:lnSpc>
            </a:pPr>
            <a:r>
              <a:rPr lang="en-US" altLang="en-US" sz="1600" b="1" dirty="0"/>
              <a:t>Tolerance</a:t>
            </a:r>
            <a:r>
              <a:rPr lang="en-US" altLang="en-US" sz="1600" dirty="0"/>
              <a:t> – Has the child expressed intolerant views or behaviour towards other children? </a:t>
            </a:r>
            <a:r>
              <a:rPr lang="en-US" sz="1600" b="1" dirty="0"/>
              <a:t>Refusing to talk to people from a certain country</a:t>
            </a:r>
            <a:r>
              <a:rPr lang="en-US" sz="1600" dirty="0"/>
              <a:t> or who have a different sexuality or belief</a:t>
            </a:r>
            <a:endParaRPr lang="en-US" altLang="en-US" sz="1600" dirty="0"/>
          </a:p>
          <a:p>
            <a:pPr>
              <a:lnSpc>
                <a:spcPct val="90000"/>
              </a:lnSpc>
            </a:pPr>
            <a:r>
              <a:rPr lang="en-US" sz="1600" b="1" dirty="0"/>
              <a:t>Being rude, aggressive or violent towards a particular group of people</a:t>
            </a:r>
            <a:r>
              <a:rPr lang="en-US" sz="1600" dirty="0"/>
              <a:t>, for example, Jewish, Muslim or gay people </a:t>
            </a:r>
          </a:p>
          <a:p>
            <a:pPr>
              <a:lnSpc>
                <a:spcPct val="90000"/>
              </a:lnSpc>
            </a:pPr>
            <a:r>
              <a:rPr lang="en-US" altLang="en-US" sz="1600" dirty="0"/>
              <a:t>Pieces of Writing or drawings that give you cause for concern</a:t>
            </a:r>
          </a:p>
          <a:p>
            <a:pPr>
              <a:lnSpc>
                <a:spcPct val="90000"/>
              </a:lnSpc>
            </a:pPr>
            <a:endParaRPr lang="en-US" altLang="en-US" sz="1600" dirty="0"/>
          </a:p>
          <a:p>
            <a:pPr>
              <a:lnSpc>
                <a:spcPct val="90000"/>
              </a:lnSpc>
            </a:pPr>
            <a:endParaRPr lang="en-US" altLang="en-US" sz="1600" dirty="0"/>
          </a:p>
          <a:p>
            <a:pPr marL="0" indent="0">
              <a:lnSpc>
                <a:spcPct val="90000"/>
              </a:lnSpc>
            </a:pPr>
            <a:endParaRPr lang="en-US" altLang="en-US" sz="1600" dirty="0"/>
          </a:p>
        </p:txBody>
      </p:sp>
      <p:pic>
        <p:nvPicPr>
          <p:cNvPr id="4" name="Picture Placeholder 7">
            <a:extLst>
              <a:ext uri="{FF2B5EF4-FFF2-40B4-BE49-F238E27FC236}">
                <a16:creationId xmlns:a16="http://schemas.microsoft.com/office/drawing/2014/main" id="{64F84880-AC62-4140-940C-AFB07C23B9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9045" r="6439" b="3"/>
          <a:stretch/>
        </p:blipFill>
        <p:spPr>
          <a:xfrm>
            <a:off x="677334" y="2159331"/>
            <a:ext cx="3144597" cy="3882362"/>
          </a:xfrm>
          <a:prstGeom prst="rect">
            <a:avLst/>
          </a:prstGeom>
        </p:spPr>
      </p:pic>
      <p:pic>
        <p:nvPicPr>
          <p:cNvPr id="20" name="Picture 19" descr="Logo, company name&#10;&#10;Description automatically generated">
            <a:extLst>
              <a:ext uri="{FF2B5EF4-FFF2-40B4-BE49-F238E27FC236}">
                <a16:creationId xmlns:a16="http://schemas.microsoft.com/office/drawing/2014/main" id="{39295EAF-ECCA-4F88-B1C4-5BBDB1E4B0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8146" y="6228080"/>
            <a:ext cx="1133854" cy="629919"/>
          </a:xfrm>
          <a:prstGeom prst="rect">
            <a:avLst/>
          </a:prstGeom>
        </p:spPr>
      </p:pic>
    </p:spTree>
    <p:extLst>
      <p:ext uri="{BB962C8B-B14F-4D97-AF65-F5344CB8AC3E}">
        <p14:creationId xmlns:p14="http://schemas.microsoft.com/office/powerpoint/2010/main" val="13336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E40E-F62A-4CA4-B591-5B2D1B84D722}"/>
              </a:ext>
            </a:extLst>
          </p:cNvPr>
          <p:cNvSpPr>
            <a:spLocks noGrp="1"/>
          </p:cNvSpPr>
          <p:nvPr>
            <p:ph type="title"/>
          </p:nvPr>
        </p:nvSpPr>
        <p:spPr/>
        <p:txBody>
          <a:bodyPr>
            <a:normAutofit/>
          </a:bodyPr>
          <a:lstStyle/>
          <a:p>
            <a:r>
              <a:rPr lang="en-GB" sz="2400" b="1" dirty="0">
                <a:solidFill>
                  <a:srgbClr val="002060"/>
                </a:solidFill>
                <a:latin typeface="Corbel" panose="020B0503020204020204" pitchFamily="34" charset="0"/>
                <a:ea typeface="Tahoma" panose="020B0604030504040204" pitchFamily="34" charset="0"/>
                <a:cs typeface="Tahoma" panose="020B0604030504040204" pitchFamily="34" charset="0"/>
              </a:rPr>
              <a:t>And remember, its not always just the children who are vulnerable…….</a:t>
            </a:r>
          </a:p>
        </p:txBody>
      </p:sp>
      <p:sp>
        <p:nvSpPr>
          <p:cNvPr id="3" name="Content Placeholder 2">
            <a:extLst>
              <a:ext uri="{FF2B5EF4-FFF2-40B4-BE49-F238E27FC236}">
                <a16:creationId xmlns:a16="http://schemas.microsoft.com/office/drawing/2014/main" id="{0C31B476-F6D4-46C8-A5E0-3D2C98D25F6E}"/>
              </a:ext>
            </a:extLst>
          </p:cNvPr>
          <p:cNvSpPr>
            <a:spLocks noGrp="1"/>
          </p:cNvSpPr>
          <p:nvPr>
            <p:ph idx="1"/>
          </p:nvPr>
        </p:nvSpPr>
        <p:spPr>
          <a:xfrm>
            <a:off x="677334" y="1930401"/>
            <a:ext cx="8596668" cy="4110962"/>
          </a:xfrm>
        </p:spPr>
        <p:txBody>
          <a:bodyPr>
            <a:normAutofit/>
          </a:bodyPr>
          <a:lstStyle/>
          <a:p>
            <a:r>
              <a:rPr lang="en-GB" dirty="0">
                <a:latin typeface="Corbel" panose="020B0503020204020204" pitchFamily="34" charset="0"/>
                <a:ea typeface="Tahoma" panose="020B0604030504040204" pitchFamily="34" charset="0"/>
                <a:cs typeface="Tahoma" panose="020B0604030504040204" pitchFamily="34" charset="0"/>
              </a:rPr>
              <a:t>New to an area/Country</a:t>
            </a:r>
          </a:p>
          <a:p>
            <a:r>
              <a:rPr lang="en-GB" dirty="0">
                <a:latin typeface="Corbel" panose="020B0503020204020204" pitchFamily="34" charset="0"/>
                <a:ea typeface="Tahoma" panose="020B0604030504040204" pitchFamily="34" charset="0"/>
                <a:cs typeface="Tahoma" panose="020B0604030504040204" pitchFamily="34" charset="0"/>
              </a:rPr>
              <a:t>Domestic violence</a:t>
            </a:r>
          </a:p>
          <a:p>
            <a:r>
              <a:rPr lang="en-GB" dirty="0">
                <a:latin typeface="Corbel" panose="020B0503020204020204" pitchFamily="34" charset="0"/>
                <a:ea typeface="Tahoma" panose="020B0604030504040204" pitchFamily="34" charset="0"/>
                <a:cs typeface="Tahoma" panose="020B0604030504040204" pitchFamily="34" charset="0"/>
              </a:rPr>
              <a:t>Financial hardship</a:t>
            </a:r>
          </a:p>
          <a:p>
            <a:r>
              <a:rPr lang="en-GB" dirty="0">
                <a:latin typeface="Corbel" panose="020B0503020204020204" pitchFamily="34" charset="0"/>
                <a:ea typeface="Tahoma" panose="020B0604030504040204" pitchFamily="34" charset="0"/>
                <a:cs typeface="Tahoma" panose="020B0604030504040204" pitchFamily="34" charset="0"/>
              </a:rPr>
              <a:t>Housing issues</a:t>
            </a:r>
          </a:p>
          <a:p>
            <a:r>
              <a:rPr lang="en-GB" dirty="0">
                <a:latin typeface="Corbel" panose="020B0503020204020204" pitchFamily="34" charset="0"/>
                <a:ea typeface="Tahoma" panose="020B0604030504040204" pitchFamily="34" charset="0"/>
                <a:cs typeface="Tahoma" panose="020B0604030504040204" pitchFamily="34" charset="0"/>
              </a:rPr>
              <a:t>Language barriers</a:t>
            </a:r>
          </a:p>
          <a:p>
            <a:r>
              <a:rPr lang="en-GB" dirty="0">
                <a:latin typeface="Corbel" panose="020B0503020204020204" pitchFamily="34" charset="0"/>
                <a:ea typeface="Tahoma" panose="020B0604030504040204" pitchFamily="34" charset="0"/>
                <a:cs typeface="Tahoma" panose="020B0604030504040204" pitchFamily="34" charset="0"/>
              </a:rPr>
              <a:t>Unemployment</a:t>
            </a:r>
          </a:p>
          <a:p>
            <a:r>
              <a:rPr lang="en-GB" dirty="0">
                <a:latin typeface="Corbel" panose="020B0503020204020204" pitchFamily="34" charset="0"/>
                <a:ea typeface="Tahoma" panose="020B0604030504040204" pitchFamily="34" charset="0"/>
                <a:cs typeface="Tahoma" panose="020B0604030504040204" pitchFamily="34" charset="0"/>
              </a:rPr>
              <a:t>Alone without support</a:t>
            </a:r>
          </a:p>
          <a:p>
            <a:endParaRPr lang="en-GB" dirty="0">
              <a:latin typeface="Corbel" panose="020B0503020204020204" pitchFamily="34" charset="0"/>
            </a:endParaRPr>
          </a:p>
          <a:p>
            <a:endParaRPr lang="en-GB" dirty="0"/>
          </a:p>
        </p:txBody>
      </p:sp>
      <p:pic>
        <p:nvPicPr>
          <p:cNvPr id="4" name="Picture 3" descr="Logo, company name&#10;&#10;Description automatically generated">
            <a:extLst>
              <a:ext uri="{FF2B5EF4-FFF2-40B4-BE49-F238E27FC236}">
                <a16:creationId xmlns:a16="http://schemas.microsoft.com/office/drawing/2014/main" id="{9FA56D82-911A-4B1B-BD77-E947CB9C1D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584" y="6278880"/>
            <a:ext cx="1042416" cy="579120"/>
          </a:xfrm>
          <a:prstGeom prst="rect">
            <a:avLst/>
          </a:prstGeom>
        </p:spPr>
      </p:pic>
    </p:spTree>
    <p:extLst>
      <p:ext uri="{BB962C8B-B14F-4D97-AF65-F5344CB8AC3E}">
        <p14:creationId xmlns:p14="http://schemas.microsoft.com/office/powerpoint/2010/main" val="3637300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extBox 8">
            <a:extLst>
              <a:ext uri="{FF2B5EF4-FFF2-40B4-BE49-F238E27FC236}">
                <a16:creationId xmlns:a16="http://schemas.microsoft.com/office/drawing/2014/main" id="{2B517EA8-BACE-420B-B81C-9D213C19CB06}"/>
              </a:ext>
            </a:extLst>
          </p:cNvPr>
          <p:cNvGraphicFramePr/>
          <p:nvPr/>
        </p:nvGraphicFramePr>
        <p:xfrm>
          <a:off x="1079500" y="1426865"/>
          <a:ext cx="9121775" cy="4559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D684061-93CF-4ED2-8BF8-97CF6019EB73}"/>
              </a:ext>
            </a:extLst>
          </p:cNvPr>
          <p:cNvSpPr txBox="1"/>
          <p:nvPr/>
        </p:nvSpPr>
        <p:spPr>
          <a:xfrm>
            <a:off x="1335640" y="433015"/>
            <a:ext cx="9332360" cy="800219"/>
          </a:xfrm>
          <a:prstGeom prst="rect">
            <a:avLst/>
          </a:prstGeom>
          <a:noFill/>
        </p:spPr>
        <p:txBody>
          <a:bodyPr wrap="square">
            <a:spAutoFit/>
          </a:bodyPr>
          <a:lstStyle/>
          <a:p>
            <a:pPr algn="ctr"/>
            <a:r>
              <a:rPr lang="en-US" sz="2800" b="1" dirty="0"/>
              <a:t>What should I do if I am concerned?</a:t>
            </a:r>
            <a:br>
              <a:rPr lang="en-US" sz="2800" dirty="0"/>
            </a:br>
            <a:endParaRPr lang="en-GB" dirty="0"/>
          </a:p>
        </p:txBody>
      </p:sp>
      <p:pic>
        <p:nvPicPr>
          <p:cNvPr id="5" name="Picture 4" descr="Logo, company name&#10;&#10;Description automatically generated">
            <a:extLst>
              <a:ext uri="{FF2B5EF4-FFF2-40B4-BE49-F238E27FC236}">
                <a16:creationId xmlns:a16="http://schemas.microsoft.com/office/drawing/2014/main" id="{7A6959CD-4E6B-4AF8-A441-0435D3325E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00" y="-69242"/>
            <a:ext cx="1394460" cy="774700"/>
          </a:xfrm>
          <a:prstGeom prst="rect">
            <a:avLst/>
          </a:prstGeom>
        </p:spPr>
      </p:pic>
      <p:sp>
        <p:nvSpPr>
          <p:cNvPr id="7" name="TextBox 6">
            <a:extLst>
              <a:ext uri="{FF2B5EF4-FFF2-40B4-BE49-F238E27FC236}">
                <a16:creationId xmlns:a16="http://schemas.microsoft.com/office/drawing/2014/main" id="{27CABA76-2E8A-4877-BF7A-5853DBC70052}"/>
              </a:ext>
            </a:extLst>
          </p:cNvPr>
          <p:cNvSpPr txBox="1"/>
          <p:nvPr/>
        </p:nvSpPr>
        <p:spPr>
          <a:xfrm>
            <a:off x="396240" y="5770880"/>
            <a:ext cx="10401299" cy="830997"/>
          </a:xfrm>
          <a:prstGeom prst="rect">
            <a:avLst/>
          </a:prstGeom>
          <a:noFill/>
        </p:spPr>
        <p:txBody>
          <a:bodyPr wrap="square" rtlCol="0">
            <a:spAutoFit/>
          </a:bodyPr>
          <a:lstStyle/>
          <a:p>
            <a:r>
              <a:rPr lang="en-GB" sz="2400" b="1" u="sng" dirty="0">
                <a:solidFill>
                  <a:srgbClr val="FF0000"/>
                </a:solidFill>
              </a:rPr>
              <a:t>NOTE</a:t>
            </a:r>
            <a:r>
              <a:rPr lang="en-GB" sz="2400" b="1" dirty="0">
                <a:solidFill>
                  <a:srgbClr val="FF0000"/>
                </a:solidFill>
              </a:rPr>
              <a:t>: It is good practice to be open and transparent with parent/carers UNLESS it adds risk.</a:t>
            </a:r>
          </a:p>
        </p:txBody>
      </p:sp>
      <p:sp>
        <p:nvSpPr>
          <p:cNvPr id="8" name="TextBox 7">
            <a:extLst>
              <a:ext uri="{FF2B5EF4-FFF2-40B4-BE49-F238E27FC236}">
                <a16:creationId xmlns:a16="http://schemas.microsoft.com/office/drawing/2014/main" id="{729AA2C5-8AD7-433B-B25E-94604950D8B5}"/>
              </a:ext>
            </a:extLst>
          </p:cNvPr>
          <p:cNvSpPr txBox="1"/>
          <p:nvPr/>
        </p:nvSpPr>
        <p:spPr>
          <a:xfrm>
            <a:off x="1638300" y="965200"/>
            <a:ext cx="7524750" cy="461665"/>
          </a:xfrm>
          <a:prstGeom prst="rect">
            <a:avLst/>
          </a:prstGeom>
          <a:noFill/>
        </p:spPr>
        <p:txBody>
          <a:bodyPr wrap="square">
            <a:spAutoFit/>
          </a:bodyPr>
          <a:lstStyle/>
          <a:p>
            <a:pPr algn="ctr"/>
            <a:r>
              <a:rPr lang="en-GB" sz="2400" b="1" dirty="0">
                <a:solidFill>
                  <a:srgbClr val="FF0000"/>
                </a:solidFill>
                <a:latin typeface="Corbel" panose="020B0503020204020204" pitchFamily="34" charset="0"/>
                <a:ea typeface="Tahoma" panose="020B0604030504040204" pitchFamily="34" charset="0"/>
                <a:cs typeface="Tahoma" panose="020B0604030504040204" pitchFamily="34" charset="0"/>
              </a:rPr>
              <a:t>NOTICE, CHECK, SHARE</a:t>
            </a:r>
          </a:p>
        </p:txBody>
      </p:sp>
      <p:pic>
        <p:nvPicPr>
          <p:cNvPr id="9" name="Picture Placeholder 7">
            <a:extLst>
              <a:ext uri="{FF2B5EF4-FFF2-40B4-BE49-F238E27FC236}">
                <a16:creationId xmlns:a16="http://schemas.microsoft.com/office/drawing/2014/main" id="{CE77CAE8-C851-484F-B9E1-69136EBA35E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10167" t="-6034" r="10167" b="-6034"/>
          <a:stretch/>
        </p:blipFill>
        <p:spPr>
          <a:xfrm>
            <a:off x="9851587" y="203201"/>
            <a:ext cx="2340413" cy="3441700"/>
          </a:xfrm>
          <a:prstGeom prst="rect">
            <a:avLst/>
          </a:prstGeom>
        </p:spPr>
      </p:pic>
      <p:sp>
        <p:nvSpPr>
          <p:cNvPr id="10" name="TextBox 9">
            <a:extLst>
              <a:ext uri="{FF2B5EF4-FFF2-40B4-BE49-F238E27FC236}">
                <a16:creationId xmlns:a16="http://schemas.microsoft.com/office/drawing/2014/main" id="{1746F30F-243C-4A4F-96A1-148C4151CEC5}"/>
              </a:ext>
            </a:extLst>
          </p:cNvPr>
          <p:cNvSpPr txBox="1"/>
          <p:nvPr/>
        </p:nvSpPr>
        <p:spPr>
          <a:xfrm flipH="1">
            <a:off x="8973879" y="3671633"/>
            <a:ext cx="3014920" cy="2677656"/>
          </a:xfrm>
          <a:prstGeom prst="rect">
            <a:avLst/>
          </a:prstGeom>
          <a:solidFill>
            <a:schemeClr val="bg1"/>
          </a:solidFill>
        </p:spPr>
        <p:txBody>
          <a:bodyPr wrap="square">
            <a:spAutoFit/>
          </a:bodyPr>
          <a:lstStyle/>
          <a:p>
            <a:pPr>
              <a:buClr>
                <a:schemeClr val="tx1"/>
              </a:buClr>
              <a:buFont typeface="Arial" panose="020B0604020202020204" pitchFamily="34" charset="0"/>
              <a:buChar char="•"/>
              <a:defRPr/>
            </a:pPr>
            <a:r>
              <a:rPr lang="en-GB" sz="1400" b="1" dirty="0">
                <a:solidFill>
                  <a:schemeClr val="tx1"/>
                </a:solidFill>
              </a:rPr>
              <a:t>Set up a time and space to talk</a:t>
            </a:r>
          </a:p>
          <a:p>
            <a:pPr lvl="1">
              <a:buClr>
                <a:schemeClr val="tx1"/>
              </a:buClr>
              <a:buFont typeface="Arial" panose="020B0604020202020204" pitchFamily="34" charset="0"/>
              <a:buChar char="•"/>
              <a:defRPr/>
            </a:pPr>
            <a:r>
              <a:rPr lang="en-GB" sz="1400" dirty="0">
                <a:solidFill>
                  <a:schemeClr val="tx1"/>
                </a:solidFill>
              </a:rPr>
              <a:t>Try to find a time when you can speak to the person in a private, safe place, free from interruptions. </a:t>
            </a:r>
          </a:p>
          <a:p>
            <a:pPr>
              <a:buClr>
                <a:schemeClr val="tx1"/>
              </a:buClr>
              <a:buFont typeface="Arial" panose="020B0604020202020204" pitchFamily="34" charset="0"/>
              <a:buChar char="•"/>
              <a:defRPr/>
            </a:pPr>
            <a:r>
              <a:rPr lang="en-GB" sz="1400" b="1" dirty="0">
                <a:solidFill>
                  <a:schemeClr val="tx1"/>
                </a:solidFill>
              </a:rPr>
              <a:t>Ask open questions not leading</a:t>
            </a:r>
          </a:p>
          <a:p>
            <a:pPr lvl="1">
              <a:buClr>
                <a:schemeClr val="tx1"/>
              </a:buClr>
              <a:buFont typeface="Arial" panose="020B0604020202020204" pitchFamily="34" charset="0"/>
              <a:buChar char="•"/>
              <a:defRPr/>
            </a:pPr>
            <a:r>
              <a:rPr lang="en-GB" sz="1400" dirty="0">
                <a:solidFill>
                  <a:schemeClr val="tx1"/>
                </a:solidFill>
              </a:rPr>
              <a:t>How are you getting on at the setting?</a:t>
            </a:r>
          </a:p>
          <a:p>
            <a:pPr lvl="1">
              <a:buClr>
                <a:schemeClr val="tx1"/>
              </a:buClr>
              <a:buFont typeface="Arial" panose="020B0604020202020204" pitchFamily="34" charset="0"/>
              <a:buChar char="•"/>
              <a:defRPr/>
            </a:pPr>
            <a:r>
              <a:rPr lang="en-GB" sz="1400" dirty="0">
                <a:solidFill>
                  <a:schemeClr val="tx1"/>
                </a:solidFill>
              </a:rPr>
              <a:t>How are things at home?</a:t>
            </a:r>
          </a:p>
          <a:p>
            <a:pPr lvl="1">
              <a:buClr>
                <a:schemeClr val="tx1"/>
              </a:buClr>
              <a:buFont typeface="Arial" panose="020B0604020202020204" pitchFamily="34" charset="0"/>
              <a:buChar char="•"/>
              <a:defRPr/>
            </a:pPr>
            <a:r>
              <a:rPr lang="en-GB" sz="1400" dirty="0">
                <a:solidFill>
                  <a:schemeClr val="tx1"/>
                </a:solidFill>
              </a:rPr>
              <a:t>How are you finding your exercise group?</a:t>
            </a:r>
          </a:p>
          <a:p>
            <a:pPr>
              <a:buClr>
                <a:schemeClr val="tx1"/>
              </a:buClr>
              <a:buFont typeface="Arial" panose="020B0604020202020204" pitchFamily="34" charset="0"/>
              <a:buChar char="•"/>
              <a:defRPr/>
            </a:pPr>
            <a:r>
              <a:rPr lang="en-GB" sz="1400" b="1" dirty="0">
                <a:solidFill>
                  <a:schemeClr val="tx1"/>
                </a:solidFill>
              </a:rPr>
              <a:t>Explain why you’re asking.</a:t>
            </a:r>
          </a:p>
        </p:txBody>
      </p:sp>
    </p:spTree>
    <p:extLst>
      <p:ext uri="{BB962C8B-B14F-4D97-AF65-F5344CB8AC3E}">
        <p14:creationId xmlns:p14="http://schemas.microsoft.com/office/powerpoint/2010/main" val="169750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627B3A7-C43F-4D99-AC9F-D63217EE881D}"/>
              </a:ext>
            </a:extLst>
          </p:cNvPr>
          <p:cNvSpPr txBox="1">
            <a:spLocks/>
          </p:cNvSpPr>
          <p:nvPr/>
        </p:nvSpPr>
        <p:spPr>
          <a:xfrm>
            <a:off x="1917913" y="501204"/>
            <a:ext cx="8352928" cy="831834"/>
          </a:xfrm>
          <a:prstGeom prst="rect">
            <a:avLst/>
          </a:prstGeom>
          <a:solidFill>
            <a:schemeClr val="bg1">
              <a:lumMod val="85000"/>
            </a:schemeClr>
          </a:solidFill>
          <a:ln w="15875">
            <a:solidFill>
              <a:schemeClr val="bg1">
                <a:lumMod val="95000"/>
              </a:schemeClr>
            </a:solidFill>
          </a:ln>
        </p:spPr>
        <p:txBody>
          <a:bodyPr vert="horz" lIns="0" tIns="0" rIns="0" bIns="0" rtlCol="0" anchor="t" anchorCtr="0">
            <a:noAutofit/>
          </a:bodyPr>
          <a:lstStyle>
            <a:lvl1pPr algn="l" defTabSz="914400" rtl="0" eaLnBrk="1" latinLnBrk="0" hangingPunct="1">
              <a:lnSpc>
                <a:spcPts val="6600"/>
              </a:lnSpc>
              <a:spcBef>
                <a:spcPct val="0"/>
              </a:spcBef>
              <a:buNone/>
              <a:defRPr sz="6200" kern="1200">
                <a:solidFill>
                  <a:schemeClr val="tx1"/>
                </a:solidFill>
                <a:latin typeface="+mj-lt"/>
                <a:ea typeface="+mj-ea"/>
                <a:cs typeface="+mj-cs"/>
              </a:defRPr>
            </a:lvl1pPr>
          </a:lstStyle>
          <a:p>
            <a:pPr algn="ctr"/>
            <a:r>
              <a:rPr lang="en-GB" sz="3600" b="1" dirty="0">
                <a:ln w="15875">
                  <a:solidFill>
                    <a:srgbClr val="140E00"/>
                  </a:solidFill>
                </a:ln>
                <a:solidFill>
                  <a:srgbClr val="140E00"/>
                </a:solidFill>
                <a:cs typeface="Calibri" panose="020F0502020204030204" pitchFamily="34" charset="0"/>
              </a:rPr>
              <a:t>WHAT HAPPENS IF REFER?</a:t>
            </a:r>
          </a:p>
        </p:txBody>
      </p:sp>
      <p:sp>
        <p:nvSpPr>
          <p:cNvPr id="4" name="TextBox 3">
            <a:extLst>
              <a:ext uri="{FF2B5EF4-FFF2-40B4-BE49-F238E27FC236}">
                <a16:creationId xmlns:a16="http://schemas.microsoft.com/office/drawing/2014/main" id="{D08ABCF4-A11D-416F-AC66-ED07F3FD3E3A}"/>
              </a:ext>
            </a:extLst>
          </p:cNvPr>
          <p:cNvSpPr txBox="1"/>
          <p:nvPr/>
        </p:nvSpPr>
        <p:spPr>
          <a:xfrm>
            <a:off x="4198131" y="1366463"/>
            <a:ext cx="3024335" cy="646331"/>
          </a:xfrm>
          <a:prstGeom prst="rect">
            <a:avLst/>
          </a:prstGeom>
          <a:solidFill>
            <a:srgbClr val="FFFF00"/>
          </a:solidFill>
        </p:spPr>
        <p:txBody>
          <a:bodyPr wrap="square" rtlCol="0">
            <a:spAutoFit/>
          </a:bodyPr>
          <a:lstStyle/>
          <a:p>
            <a:pPr algn="ctr"/>
            <a:r>
              <a:rPr lang="en-GB" b="1" dirty="0">
                <a:solidFill>
                  <a:srgbClr val="140E00"/>
                </a:solidFill>
              </a:rPr>
              <a:t>Referral is assessed for information gathering</a:t>
            </a:r>
          </a:p>
        </p:txBody>
      </p:sp>
      <p:sp>
        <p:nvSpPr>
          <p:cNvPr id="5" name="TextBox 4">
            <a:extLst>
              <a:ext uri="{FF2B5EF4-FFF2-40B4-BE49-F238E27FC236}">
                <a16:creationId xmlns:a16="http://schemas.microsoft.com/office/drawing/2014/main" id="{D4C21F61-E68F-4522-86DF-F3992489F699}"/>
              </a:ext>
            </a:extLst>
          </p:cNvPr>
          <p:cNvSpPr txBox="1"/>
          <p:nvPr/>
        </p:nvSpPr>
        <p:spPr>
          <a:xfrm>
            <a:off x="1991544" y="2534915"/>
            <a:ext cx="2785940" cy="1200329"/>
          </a:xfrm>
          <a:prstGeom prst="rect">
            <a:avLst/>
          </a:prstGeom>
          <a:solidFill>
            <a:srgbClr val="FFFF00"/>
          </a:solidFill>
        </p:spPr>
        <p:txBody>
          <a:bodyPr wrap="square" rtlCol="0">
            <a:spAutoFit/>
          </a:bodyPr>
          <a:lstStyle/>
          <a:p>
            <a:pPr algn="ctr"/>
            <a:r>
              <a:rPr lang="en-GB" b="1" dirty="0">
                <a:solidFill>
                  <a:srgbClr val="140E00"/>
                </a:solidFill>
              </a:rPr>
              <a:t>Channel support not needed: might be signposted to other </a:t>
            </a:r>
          </a:p>
          <a:p>
            <a:pPr algn="ctr"/>
            <a:r>
              <a:rPr lang="en-GB" b="1" dirty="0">
                <a:solidFill>
                  <a:srgbClr val="140E00"/>
                </a:solidFill>
              </a:rPr>
              <a:t>forms of support</a:t>
            </a:r>
          </a:p>
        </p:txBody>
      </p:sp>
      <p:sp>
        <p:nvSpPr>
          <p:cNvPr id="6" name="TextBox 5">
            <a:extLst>
              <a:ext uri="{FF2B5EF4-FFF2-40B4-BE49-F238E27FC236}">
                <a16:creationId xmlns:a16="http://schemas.microsoft.com/office/drawing/2014/main" id="{477A3205-1829-4C44-8EEA-139535B14A84}"/>
              </a:ext>
            </a:extLst>
          </p:cNvPr>
          <p:cNvSpPr txBox="1"/>
          <p:nvPr/>
        </p:nvSpPr>
        <p:spPr>
          <a:xfrm>
            <a:off x="6528048" y="2585737"/>
            <a:ext cx="3024336" cy="923330"/>
          </a:xfrm>
          <a:prstGeom prst="rect">
            <a:avLst/>
          </a:prstGeom>
          <a:solidFill>
            <a:srgbClr val="FFFF00"/>
          </a:solidFill>
        </p:spPr>
        <p:txBody>
          <a:bodyPr wrap="square" rtlCol="0">
            <a:spAutoFit/>
          </a:bodyPr>
          <a:lstStyle/>
          <a:p>
            <a:pPr algn="ctr"/>
            <a:r>
              <a:rPr lang="en-GB" b="1" dirty="0">
                <a:solidFill>
                  <a:srgbClr val="140E00"/>
                </a:solidFill>
              </a:rPr>
              <a:t>Channel support needed: setting may be invited to attend Channel panel</a:t>
            </a:r>
          </a:p>
        </p:txBody>
      </p:sp>
      <p:sp>
        <p:nvSpPr>
          <p:cNvPr id="7" name="TextBox 6">
            <a:extLst>
              <a:ext uri="{FF2B5EF4-FFF2-40B4-BE49-F238E27FC236}">
                <a16:creationId xmlns:a16="http://schemas.microsoft.com/office/drawing/2014/main" id="{6DA3E346-02E4-4A22-AE30-7C66E2D2A915}"/>
              </a:ext>
            </a:extLst>
          </p:cNvPr>
          <p:cNvSpPr txBox="1"/>
          <p:nvPr/>
        </p:nvSpPr>
        <p:spPr>
          <a:xfrm>
            <a:off x="6528048" y="3827038"/>
            <a:ext cx="3024336" cy="646331"/>
          </a:xfrm>
          <a:prstGeom prst="rect">
            <a:avLst/>
          </a:prstGeom>
          <a:solidFill>
            <a:srgbClr val="FFFF00"/>
          </a:solidFill>
        </p:spPr>
        <p:txBody>
          <a:bodyPr wrap="square" rtlCol="0">
            <a:spAutoFit/>
          </a:bodyPr>
          <a:lstStyle/>
          <a:p>
            <a:pPr algn="ctr"/>
            <a:r>
              <a:rPr lang="en-GB" b="1" dirty="0">
                <a:solidFill>
                  <a:srgbClr val="140E00"/>
                </a:solidFill>
              </a:rPr>
              <a:t>Parental consent needed if under 18 (BY CHANNEL)</a:t>
            </a:r>
          </a:p>
        </p:txBody>
      </p:sp>
      <p:sp>
        <p:nvSpPr>
          <p:cNvPr id="8" name="TextBox 7">
            <a:extLst>
              <a:ext uri="{FF2B5EF4-FFF2-40B4-BE49-F238E27FC236}">
                <a16:creationId xmlns:a16="http://schemas.microsoft.com/office/drawing/2014/main" id="{FF4036FD-C34C-475C-BF90-E78850D836FD}"/>
              </a:ext>
            </a:extLst>
          </p:cNvPr>
          <p:cNvSpPr txBox="1"/>
          <p:nvPr/>
        </p:nvSpPr>
        <p:spPr>
          <a:xfrm>
            <a:off x="6528048" y="4791339"/>
            <a:ext cx="3024336" cy="923330"/>
          </a:xfrm>
          <a:prstGeom prst="rect">
            <a:avLst/>
          </a:prstGeom>
          <a:solidFill>
            <a:srgbClr val="FFFF00"/>
          </a:solidFill>
        </p:spPr>
        <p:txBody>
          <a:bodyPr wrap="square" rtlCol="0">
            <a:spAutoFit/>
          </a:bodyPr>
          <a:lstStyle/>
          <a:p>
            <a:pPr algn="ctr"/>
            <a:r>
              <a:rPr lang="en-GB" b="1" dirty="0">
                <a:solidFill>
                  <a:srgbClr val="140E00"/>
                </a:solidFill>
              </a:rPr>
              <a:t>Monthly Channel meetings assess progress with interventions </a:t>
            </a:r>
          </a:p>
        </p:txBody>
      </p:sp>
      <p:sp>
        <p:nvSpPr>
          <p:cNvPr id="9" name="TextBox 8">
            <a:extLst>
              <a:ext uri="{FF2B5EF4-FFF2-40B4-BE49-F238E27FC236}">
                <a16:creationId xmlns:a16="http://schemas.microsoft.com/office/drawing/2014/main" id="{687AE68D-EF2F-4150-87F8-C3CFD8A05509}"/>
              </a:ext>
            </a:extLst>
          </p:cNvPr>
          <p:cNvSpPr txBox="1"/>
          <p:nvPr/>
        </p:nvSpPr>
        <p:spPr>
          <a:xfrm>
            <a:off x="1542197" y="4248853"/>
            <a:ext cx="4697819" cy="1954381"/>
          </a:xfrm>
          <a:prstGeom prst="rect">
            <a:avLst/>
          </a:prstGeom>
          <a:noFill/>
        </p:spPr>
        <p:txBody>
          <a:bodyPr wrap="square" rtlCol="0">
            <a:spAutoFit/>
          </a:bodyPr>
          <a:lstStyle/>
          <a:p>
            <a:r>
              <a:rPr lang="en-GB" b="1" u="sng" dirty="0">
                <a:solidFill>
                  <a:srgbClr val="C00000"/>
                </a:solidFill>
              </a:rPr>
              <a:t>Channel support: </a:t>
            </a:r>
          </a:p>
          <a:p>
            <a:endParaRPr lang="en-GB" sz="500" b="1" dirty="0">
              <a:solidFill>
                <a:srgbClr val="C00000"/>
              </a:solidFill>
            </a:endParaRPr>
          </a:p>
          <a:p>
            <a:pPr marL="285750" indent="-285750">
              <a:buFont typeface="Arial" panose="020B0604020202020204" pitchFamily="34" charset="0"/>
              <a:buChar char="•"/>
            </a:pPr>
            <a:r>
              <a:rPr lang="en-GB" sz="1900" b="1" dirty="0">
                <a:solidFill>
                  <a:srgbClr val="C00000"/>
                </a:solidFill>
              </a:rPr>
              <a:t>Does NOT lead to a criminal record</a:t>
            </a:r>
          </a:p>
          <a:p>
            <a:endParaRPr lang="en-GB" sz="400" b="1" dirty="0">
              <a:solidFill>
                <a:srgbClr val="C00000"/>
              </a:solidFill>
            </a:endParaRPr>
          </a:p>
          <a:p>
            <a:pPr marL="285750" indent="-285750">
              <a:buFont typeface="Arial" panose="020B0604020202020204" pitchFamily="34" charset="0"/>
              <a:buChar char="•"/>
            </a:pPr>
            <a:r>
              <a:rPr lang="en-GB" sz="1900" b="1" dirty="0">
                <a:solidFill>
                  <a:srgbClr val="C00000"/>
                </a:solidFill>
              </a:rPr>
              <a:t>It is NOT disclosed on a DBS</a:t>
            </a:r>
          </a:p>
          <a:p>
            <a:pPr marL="285750" indent="-285750">
              <a:buFont typeface="Arial" panose="020B0604020202020204" pitchFamily="34" charset="0"/>
              <a:buChar char="•"/>
            </a:pPr>
            <a:r>
              <a:rPr lang="en-GB" sz="1900" b="1" dirty="0">
                <a:solidFill>
                  <a:srgbClr val="C00000"/>
                </a:solidFill>
              </a:rPr>
              <a:t>It’s about getting the right help at the right time </a:t>
            </a:r>
          </a:p>
          <a:p>
            <a:pPr marL="285750" indent="-285750">
              <a:buFont typeface="Arial" panose="020B0604020202020204" pitchFamily="34" charset="0"/>
              <a:buChar char="•"/>
            </a:pPr>
            <a:endParaRPr lang="en-GB" dirty="0"/>
          </a:p>
        </p:txBody>
      </p:sp>
      <p:cxnSp>
        <p:nvCxnSpPr>
          <p:cNvPr id="10" name="Straight Arrow Connector 9">
            <a:extLst>
              <a:ext uri="{FF2B5EF4-FFF2-40B4-BE49-F238E27FC236}">
                <a16:creationId xmlns:a16="http://schemas.microsoft.com/office/drawing/2014/main" id="{4BC47BBF-C15A-49F9-AB9B-A5D8E85AA507}"/>
              </a:ext>
            </a:extLst>
          </p:cNvPr>
          <p:cNvCxnSpPr/>
          <p:nvPr/>
        </p:nvCxnSpPr>
        <p:spPr>
          <a:xfrm>
            <a:off x="7304817" y="2355444"/>
            <a:ext cx="504056" cy="179471"/>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19C31C-9CE6-4A52-975E-137A8FC7FD5A}"/>
              </a:ext>
            </a:extLst>
          </p:cNvPr>
          <p:cNvCxnSpPr>
            <a:cxnSpLocks/>
          </p:cNvCxnSpPr>
          <p:nvPr/>
        </p:nvCxnSpPr>
        <p:spPr>
          <a:xfrm flipH="1">
            <a:off x="3593693" y="1962114"/>
            <a:ext cx="396044" cy="39333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878D592-0267-4324-BBD5-B211D6C9DE2F}"/>
              </a:ext>
            </a:extLst>
          </p:cNvPr>
          <p:cNvCxnSpPr>
            <a:cxnSpLocks/>
            <a:stCxn id="6" idx="2"/>
            <a:endCxn id="7" idx="0"/>
          </p:cNvCxnSpPr>
          <p:nvPr/>
        </p:nvCxnSpPr>
        <p:spPr>
          <a:xfrm>
            <a:off x="8040216" y="3509067"/>
            <a:ext cx="0" cy="317971"/>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A5C3CCD-AEA8-405B-9C7C-F7F119F43DD7}"/>
              </a:ext>
            </a:extLst>
          </p:cNvPr>
          <p:cNvCxnSpPr>
            <a:cxnSpLocks/>
          </p:cNvCxnSpPr>
          <p:nvPr/>
        </p:nvCxnSpPr>
        <p:spPr>
          <a:xfrm>
            <a:off x="8040216" y="4473369"/>
            <a:ext cx="0" cy="317971"/>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Logo, company name&#10;&#10;Description automatically generated">
            <a:extLst>
              <a:ext uri="{FF2B5EF4-FFF2-40B4-BE49-F238E27FC236}">
                <a16:creationId xmlns:a16="http://schemas.microsoft.com/office/drawing/2014/main" id="{ABFB6E29-AAC3-4900-9CAB-0A0A6F2FB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8525" y="6228290"/>
            <a:ext cx="1133475" cy="629709"/>
          </a:xfrm>
          <a:prstGeom prst="rect">
            <a:avLst/>
          </a:prstGeom>
        </p:spPr>
      </p:pic>
      <p:pic>
        <p:nvPicPr>
          <p:cNvPr id="16" name="Picture 2">
            <a:extLst>
              <a:ext uri="{FF2B5EF4-FFF2-40B4-BE49-F238E27FC236}">
                <a16:creationId xmlns:a16="http://schemas.microsoft.com/office/drawing/2014/main" id="{64171AF9-B917-47E7-8D02-23F793186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1160" y="1428297"/>
            <a:ext cx="2330840" cy="22132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1D186595-E224-4A7D-9C03-1CC10C766912}"/>
              </a:ext>
            </a:extLst>
          </p:cNvPr>
          <p:cNvSpPr txBox="1"/>
          <p:nvPr/>
        </p:nvSpPr>
        <p:spPr>
          <a:xfrm rot="10800000" flipV="1">
            <a:off x="9840415" y="3609689"/>
            <a:ext cx="2271021" cy="2031325"/>
          </a:xfrm>
          <a:prstGeom prst="rect">
            <a:avLst/>
          </a:prstGeom>
          <a:solidFill>
            <a:schemeClr val="accent1"/>
          </a:solidFill>
        </p:spPr>
        <p:txBody>
          <a:bodyPr wrap="square" rtlCol="0">
            <a:spAutoFit/>
          </a:bodyPr>
          <a:lstStyle/>
          <a:p>
            <a:r>
              <a:rPr lang="en-GB" u="sng" dirty="0"/>
              <a:t>Agencies include</a:t>
            </a:r>
            <a:r>
              <a:rPr lang="en-GB" dirty="0"/>
              <a:t>: Probation/prisons</a:t>
            </a:r>
          </a:p>
          <a:p>
            <a:r>
              <a:rPr lang="en-GB" dirty="0"/>
              <a:t>Health</a:t>
            </a:r>
          </a:p>
          <a:p>
            <a:r>
              <a:rPr lang="en-GB" dirty="0"/>
              <a:t>YOS</a:t>
            </a:r>
          </a:p>
          <a:p>
            <a:r>
              <a:rPr lang="en-GB" dirty="0"/>
              <a:t>Mental Health</a:t>
            </a:r>
          </a:p>
          <a:p>
            <a:r>
              <a:rPr lang="en-GB" dirty="0"/>
              <a:t>Local authorities</a:t>
            </a:r>
          </a:p>
          <a:p>
            <a:r>
              <a:rPr lang="en-GB" dirty="0"/>
              <a:t>Social Services</a:t>
            </a:r>
          </a:p>
        </p:txBody>
      </p:sp>
    </p:spTree>
    <p:extLst>
      <p:ext uri="{BB962C8B-B14F-4D97-AF65-F5344CB8AC3E}">
        <p14:creationId xmlns:p14="http://schemas.microsoft.com/office/powerpoint/2010/main" val="374021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CE586D35-CF90-415F-9F17-A1C626A81BC3}"/>
              </a:ext>
            </a:extLst>
          </p:cNvPr>
          <p:cNvSpPr>
            <a:spLocks noGrp="1"/>
          </p:cNvSpPr>
          <p:nvPr>
            <p:ph type="title"/>
          </p:nvPr>
        </p:nvSpPr>
        <p:spPr/>
        <p:txBody>
          <a:bodyPr/>
          <a:lstStyle/>
          <a:p>
            <a:r>
              <a:rPr lang="en-GB" altLang="en-US" dirty="0">
                <a:solidFill>
                  <a:schemeClr val="tx1"/>
                </a:solidFill>
                <a:ea typeface="ＭＳ Ｐゴシック" panose="020B0600070205080204" pitchFamily="34" charset="-128"/>
              </a:rPr>
              <a:t>Prevent Continuum </a:t>
            </a:r>
          </a:p>
        </p:txBody>
      </p:sp>
      <p:graphicFrame>
        <p:nvGraphicFramePr>
          <p:cNvPr id="8" name="Content Placeholder 3">
            <a:extLst>
              <a:ext uri="{FF2B5EF4-FFF2-40B4-BE49-F238E27FC236}">
                <a16:creationId xmlns:a16="http://schemas.microsoft.com/office/drawing/2014/main" id="{63A5EBE4-D37A-43B0-E444-82F61588C5B0}"/>
              </a:ext>
            </a:extLst>
          </p:cNvPr>
          <p:cNvGraphicFramePr>
            <a:graphicFrameLocks/>
          </p:cNvGraphicFramePr>
          <p:nvPr/>
        </p:nvGraphicFramePr>
        <p:xfrm>
          <a:off x="677334" y="1916114"/>
          <a:ext cx="9667139" cy="3952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ft Brace 8">
            <a:extLst>
              <a:ext uri="{FF2B5EF4-FFF2-40B4-BE49-F238E27FC236}">
                <a16:creationId xmlns:a16="http://schemas.microsoft.com/office/drawing/2014/main" id="{8F4FCF1F-ED0E-6BFB-2C9C-CF9C4B8EAAC7}"/>
              </a:ext>
            </a:extLst>
          </p:cNvPr>
          <p:cNvSpPr/>
          <p:nvPr/>
        </p:nvSpPr>
        <p:spPr>
          <a:xfrm rot="5400000">
            <a:off x="4684392" y="2000250"/>
            <a:ext cx="514350" cy="1581150"/>
          </a:xfrm>
          <a:prstGeom prst="lef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1" name="TextBox 10">
            <a:extLst>
              <a:ext uri="{FF2B5EF4-FFF2-40B4-BE49-F238E27FC236}">
                <a16:creationId xmlns:a16="http://schemas.microsoft.com/office/drawing/2014/main" id="{A6021925-AEF9-F16D-A4EC-734AC5A58D6B}"/>
              </a:ext>
            </a:extLst>
          </p:cNvPr>
          <p:cNvSpPr txBox="1"/>
          <p:nvPr/>
        </p:nvSpPr>
        <p:spPr>
          <a:xfrm>
            <a:off x="4150992" y="1859757"/>
            <a:ext cx="1728788" cy="523875"/>
          </a:xfrm>
          <a:prstGeom prst="rect">
            <a:avLst/>
          </a:prstGeom>
          <a:noFill/>
          <a:ln>
            <a:solidFill>
              <a:schemeClr val="accent2">
                <a:lumMod val="50000"/>
              </a:schemeClr>
            </a:solidFill>
          </a:ln>
        </p:spPr>
        <p:txBody>
          <a:bodyPr>
            <a:spAutoFit/>
          </a:bodyPr>
          <a:lstStyle/>
          <a:p>
            <a:pPr algn="ctr">
              <a:defRPr/>
            </a:pPr>
            <a:r>
              <a:rPr lang="en-GB" sz="1400" dirty="0"/>
              <a:t>Suitable for Channel</a:t>
            </a:r>
          </a:p>
        </p:txBody>
      </p:sp>
      <p:sp>
        <p:nvSpPr>
          <p:cNvPr id="12" name="TextBox 11">
            <a:extLst>
              <a:ext uri="{FF2B5EF4-FFF2-40B4-BE49-F238E27FC236}">
                <a16:creationId xmlns:a16="http://schemas.microsoft.com/office/drawing/2014/main" id="{CB8BD38D-9759-02F9-9F2E-28A6EEC1A993}"/>
              </a:ext>
            </a:extLst>
          </p:cNvPr>
          <p:cNvSpPr txBox="1"/>
          <p:nvPr/>
        </p:nvSpPr>
        <p:spPr>
          <a:xfrm>
            <a:off x="8142289" y="1992313"/>
            <a:ext cx="1944687" cy="584200"/>
          </a:xfrm>
          <a:prstGeom prst="rect">
            <a:avLst/>
          </a:prstGeom>
          <a:solidFill>
            <a:schemeClr val="accent2">
              <a:lumMod val="20000"/>
              <a:lumOff val="80000"/>
            </a:schemeClr>
          </a:solidFill>
          <a:ln>
            <a:solidFill>
              <a:schemeClr val="accent1"/>
            </a:solidFill>
          </a:ln>
        </p:spPr>
        <p:txBody>
          <a:bodyPr>
            <a:spAutoFit/>
          </a:bodyPr>
          <a:lstStyle/>
          <a:p>
            <a:pPr algn="ctr">
              <a:defRPr/>
            </a:pPr>
            <a:r>
              <a:rPr lang="en-GB" sz="1600" dirty="0">
                <a:latin typeface="+mj-lt"/>
              </a:rPr>
              <a:t>Criminality - Pursue</a:t>
            </a:r>
          </a:p>
        </p:txBody>
      </p:sp>
      <p:sp>
        <p:nvSpPr>
          <p:cNvPr id="14" name="TextBox 13">
            <a:extLst>
              <a:ext uri="{FF2B5EF4-FFF2-40B4-BE49-F238E27FC236}">
                <a16:creationId xmlns:a16="http://schemas.microsoft.com/office/drawing/2014/main" id="{7C520C62-E190-8DBD-08AF-7249D320BA49}"/>
              </a:ext>
            </a:extLst>
          </p:cNvPr>
          <p:cNvSpPr txBox="1"/>
          <p:nvPr/>
        </p:nvSpPr>
        <p:spPr>
          <a:xfrm>
            <a:off x="6451010" y="1881585"/>
            <a:ext cx="1106487" cy="584200"/>
          </a:xfrm>
          <a:prstGeom prst="rect">
            <a:avLst/>
          </a:prstGeom>
          <a:solidFill>
            <a:schemeClr val="accent2">
              <a:lumMod val="20000"/>
              <a:lumOff val="80000"/>
            </a:schemeClr>
          </a:solidFill>
          <a:ln>
            <a:solidFill>
              <a:schemeClr val="accent1"/>
            </a:solidFill>
          </a:ln>
        </p:spPr>
        <p:txBody>
          <a:bodyPr>
            <a:spAutoFit/>
          </a:bodyPr>
          <a:lstStyle/>
          <a:p>
            <a:pPr algn="ctr">
              <a:defRPr/>
            </a:pPr>
            <a:r>
              <a:rPr lang="en-GB" sz="1600" dirty="0">
                <a:latin typeface="+mj-lt"/>
              </a:rPr>
              <a:t>Police-led space</a:t>
            </a:r>
          </a:p>
        </p:txBody>
      </p:sp>
      <p:sp>
        <p:nvSpPr>
          <p:cNvPr id="16" name="Left Brace 15">
            <a:extLst>
              <a:ext uri="{FF2B5EF4-FFF2-40B4-BE49-F238E27FC236}">
                <a16:creationId xmlns:a16="http://schemas.microsoft.com/office/drawing/2014/main" id="{8F4FCF1F-ED0E-6BFB-2C9C-CF9C4B8EAAC7}"/>
              </a:ext>
            </a:extLst>
          </p:cNvPr>
          <p:cNvSpPr/>
          <p:nvPr/>
        </p:nvSpPr>
        <p:spPr>
          <a:xfrm rot="5400000">
            <a:off x="1848643" y="1942406"/>
            <a:ext cx="512762" cy="1581150"/>
          </a:xfrm>
          <a:prstGeom prst="lef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7" name="TextBox 16">
            <a:extLst>
              <a:ext uri="{FF2B5EF4-FFF2-40B4-BE49-F238E27FC236}">
                <a16:creationId xmlns:a16="http://schemas.microsoft.com/office/drawing/2014/main" id="{A6021925-AEF9-F16D-A4EC-734AC5A58D6B}"/>
              </a:ext>
            </a:extLst>
          </p:cNvPr>
          <p:cNvSpPr txBox="1"/>
          <p:nvPr/>
        </p:nvSpPr>
        <p:spPr>
          <a:xfrm>
            <a:off x="1454149" y="1462882"/>
            <a:ext cx="1681163" cy="954087"/>
          </a:xfrm>
          <a:prstGeom prst="rect">
            <a:avLst/>
          </a:prstGeom>
          <a:noFill/>
          <a:ln>
            <a:solidFill>
              <a:schemeClr val="accent2">
                <a:lumMod val="50000"/>
              </a:schemeClr>
            </a:solidFill>
          </a:ln>
        </p:spPr>
        <p:txBody>
          <a:bodyPr>
            <a:spAutoFit/>
          </a:bodyPr>
          <a:lstStyle/>
          <a:p>
            <a:pPr algn="ctr">
              <a:defRPr/>
            </a:pPr>
            <a:r>
              <a:rPr lang="en-GB" sz="1400" dirty="0"/>
              <a:t>Equalities legislation and mainstream Police activity</a:t>
            </a:r>
          </a:p>
        </p:txBody>
      </p:sp>
      <p:sp>
        <p:nvSpPr>
          <p:cNvPr id="19" name="TextBox 10">
            <a:extLst>
              <a:ext uri="{FF2B5EF4-FFF2-40B4-BE49-F238E27FC236}">
                <a16:creationId xmlns:a16="http://schemas.microsoft.com/office/drawing/2014/main" id="{A7443CD0-9D4A-479E-923A-F59C8EA37FA1}"/>
              </a:ext>
            </a:extLst>
          </p:cNvPr>
          <p:cNvSpPr txBox="1"/>
          <p:nvPr/>
        </p:nvSpPr>
        <p:spPr>
          <a:xfrm>
            <a:off x="879026" y="5395118"/>
            <a:ext cx="6125227" cy="1200329"/>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Calibri" panose="020F0502020204030204"/>
                <a:ea typeface="+mn-ea"/>
                <a:cs typeface="+mn-cs"/>
              </a:rPr>
              <a:t>There is not a “conveyor belt” towards terrorism, but Prevent should be used for those susceptible to a CT risk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xfrm>
            <a:off x="2209800" y="369277"/>
            <a:ext cx="7772400" cy="914401"/>
          </a:xfrm>
          <a:prstGeom prst="rect">
            <a:avLst/>
          </a:prstGeom>
        </p:spPr>
        <p:txBody>
          <a:bodyPr/>
          <a:lstStyle>
            <a:lvl1pPr>
              <a:defRPr sz="2900" b="1"/>
            </a:lvl1pPr>
          </a:lstStyle>
          <a:p>
            <a:pPr algn="ctr"/>
            <a:r>
              <a:rPr lang="en-GB" dirty="0">
                <a:solidFill>
                  <a:srgbClr val="002060"/>
                </a:solidFill>
                <a:latin typeface="Corbel" panose="020B0503020204020204" pitchFamily="34" charset="0"/>
              </a:rPr>
              <a:t>Ofsted specify that</a:t>
            </a:r>
            <a:endParaRPr dirty="0">
              <a:solidFill>
                <a:srgbClr val="002060"/>
              </a:solidFill>
              <a:latin typeface="Corbel" panose="020B0503020204020204" pitchFamily="34" charset="0"/>
            </a:endParaRPr>
          </a:p>
        </p:txBody>
      </p:sp>
      <p:sp>
        <p:nvSpPr>
          <p:cNvPr id="140" name="Shape 140"/>
          <p:cNvSpPr>
            <a:spLocks noGrp="1"/>
          </p:cNvSpPr>
          <p:nvPr>
            <p:ph type="body" idx="1"/>
          </p:nvPr>
        </p:nvSpPr>
        <p:spPr>
          <a:xfrm>
            <a:off x="1581150" y="1413362"/>
            <a:ext cx="9315450" cy="4360986"/>
          </a:xfrm>
          <a:prstGeom prst="rect">
            <a:avLst/>
          </a:prstGeom>
        </p:spPr>
        <p:txBody>
          <a:bodyPr>
            <a:noAutofit/>
          </a:bodyPr>
          <a:lstStyle/>
          <a:p>
            <a:pPr>
              <a:spcBef>
                <a:spcPts val="400"/>
              </a:spcBef>
              <a:defRPr sz="1800" b="1"/>
            </a:pPr>
            <a:r>
              <a:rPr sz="2400" dirty="0">
                <a:latin typeface="Corbel" panose="020B0503020204020204" pitchFamily="34" charset="0"/>
              </a:rPr>
              <a:t>75. </a:t>
            </a:r>
            <a:r>
              <a:rPr sz="2400" b="0" dirty="0">
                <a:latin typeface="Corbel" panose="020B0503020204020204" pitchFamily="34" charset="0"/>
              </a:rPr>
              <a:t>Early education funding regulations in England have been amended to ensure that providers who fail to promote the fundamental British values of democracy, the rule of law, individual liberty and mutual respect and tolerance for those with different faiths and beliefs do not receive funding from local authorities for the free early years entitlement.</a:t>
            </a:r>
            <a:endParaRPr lang="en-GB" sz="2400" b="0" dirty="0">
              <a:latin typeface="Corbel" panose="020B0503020204020204" pitchFamily="34" charset="0"/>
            </a:endParaRPr>
          </a:p>
          <a:p>
            <a:pPr marL="0" indent="0">
              <a:spcBef>
                <a:spcPts val="400"/>
              </a:spcBef>
              <a:buNone/>
              <a:defRPr sz="1800" b="1"/>
            </a:pPr>
            <a:endParaRPr sz="2400" b="0" dirty="0">
              <a:latin typeface="Corbel" panose="020B0503020204020204" pitchFamily="34" charset="0"/>
            </a:endParaRPr>
          </a:p>
          <a:p>
            <a:pPr>
              <a:spcBef>
                <a:spcPts val="400"/>
              </a:spcBef>
              <a:defRPr sz="1800" b="1"/>
            </a:pPr>
            <a:r>
              <a:rPr sz="2400" dirty="0">
                <a:latin typeface="Corbel" panose="020B0503020204020204" pitchFamily="34" charset="0"/>
              </a:rPr>
              <a:t>76. </a:t>
            </a:r>
            <a:r>
              <a:rPr sz="2400" b="0" dirty="0" err="1">
                <a:latin typeface="Corbel" panose="020B0503020204020204" pitchFamily="34" charset="0"/>
              </a:rPr>
              <a:t>Ofsted’s</a:t>
            </a:r>
            <a:r>
              <a:rPr sz="2400" b="0" dirty="0">
                <a:latin typeface="Corbel" panose="020B0503020204020204" pitchFamily="34" charset="0"/>
              </a:rPr>
              <a:t> current inspection framework for early years provision reflects the requirements in the Statutory Framework for the Early Years Foundation Stage.</a:t>
            </a:r>
          </a:p>
        </p:txBody>
      </p:sp>
    </p:spTree>
    <p:extLst>
      <p:ext uri="{BB962C8B-B14F-4D97-AF65-F5344CB8AC3E}">
        <p14:creationId xmlns:p14="http://schemas.microsoft.com/office/powerpoint/2010/main" val="94319534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ABB7-345F-CB4A-D9C2-992A76ECE7BA}"/>
              </a:ext>
            </a:extLst>
          </p:cNvPr>
          <p:cNvSpPr>
            <a:spLocks noGrp="1"/>
          </p:cNvSpPr>
          <p:nvPr>
            <p:ph type="title"/>
          </p:nvPr>
        </p:nvSpPr>
        <p:spPr>
          <a:xfrm>
            <a:off x="677334" y="1259840"/>
            <a:ext cx="8596668" cy="670560"/>
          </a:xfrm>
        </p:spPr>
        <p:txBody>
          <a:bodyPr/>
          <a:lstStyle/>
          <a:p>
            <a:pPr algn="ctr"/>
            <a:r>
              <a:rPr lang="en-GB" b="1" dirty="0">
                <a:solidFill>
                  <a:srgbClr val="002060"/>
                </a:solidFill>
                <a:latin typeface="Corbel" panose="020B0503020204020204" pitchFamily="34" charset="0"/>
              </a:rPr>
              <a:t>Aim of the session today</a:t>
            </a:r>
          </a:p>
        </p:txBody>
      </p:sp>
      <p:sp>
        <p:nvSpPr>
          <p:cNvPr id="3" name="Content Placeholder 2">
            <a:extLst>
              <a:ext uri="{FF2B5EF4-FFF2-40B4-BE49-F238E27FC236}">
                <a16:creationId xmlns:a16="http://schemas.microsoft.com/office/drawing/2014/main" id="{12331C25-C682-91E3-C1CD-9E227F5D85AC}"/>
              </a:ext>
            </a:extLst>
          </p:cNvPr>
          <p:cNvSpPr>
            <a:spLocks noGrp="1"/>
          </p:cNvSpPr>
          <p:nvPr>
            <p:ph idx="1"/>
          </p:nvPr>
        </p:nvSpPr>
        <p:spPr>
          <a:xfrm>
            <a:off x="1083734" y="2255520"/>
            <a:ext cx="8596668" cy="3216882"/>
          </a:xfrm>
        </p:spPr>
        <p:txBody>
          <a:bodyPr/>
          <a:lstStyle/>
          <a:p>
            <a:r>
              <a:rPr lang="en-US" sz="2000" dirty="0">
                <a:latin typeface="Corbel" panose="020B0503020204020204" pitchFamily="34" charset="0"/>
              </a:rPr>
              <a:t>To provide DSL’s information with regards to the Prevent Duty and their responsibilities as outlined in KCSIE 2023</a:t>
            </a:r>
          </a:p>
          <a:p>
            <a:pPr marL="0" indent="0">
              <a:buNone/>
            </a:pPr>
            <a:endParaRPr lang="en-US" sz="2000" dirty="0">
              <a:latin typeface="Corbel" panose="020B0503020204020204" pitchFamily="34" charset="0"/>
            </a:endParaRPr>
          </a:p>
          <a:p>
            <a:r>
              <a:rPr lang="en-US" sz="2000" dirty="0">
                <a:latin typeface="Corbel" panose="020B0503020204020204" pitchFamily="34" charset="0"/>
              </a:rPr>
              <a:t>To provide an update on the local risk picture as per the 2024 CTLP</a:t>
            </a:r>
          </a:p>
          <a:p>
            <a:endParaRPr lang="en-US" sz="2000" dirty="0">
              <a:latin typeface="Corbel" panose="020B0503020204020204" pitchFamily="34" charset="0"/>
            </a:endParaRPr>
          </a:p>
          <a:p>
            <a:r>
              <a:rPr lang="en-US" sz="2000" dirty="0">
                <a:latin typeface="Corbel" panose="020B0503020204020204" pitchFamily="34" charset="0"/>
              </a:rPr>
              <a:t>To provide an update on any other extremist groups or activity that may impact young people</a:t>
            </a:r>
          </a:p>
          <a:p>
            <a:endParaRPr lang="en-GB" dirty="0"/>
          </a:p>
        </p:txBody>
      </p:sp>
    </p:spTree>
    <p:extLst>
      <p:ext uri="{BB962C8B-B14F-4D97-AF65-F5344CB8AC3E}">
        <p14:creationId xmlns:p14="http://schemas.microsoft.com/office/powerpoint/2010/main" val="4269369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782D-131E-448C-8AED-B281256A2228}"/>
              </a:ext>
            </a:extLst>
          </p:cNvPr>
          <p:cNvSpPr>
            <a:spLocks noGrp="1"/>
          </p:cNvSpPr>
          <p:nvPr>
            <p:ph type="title"/>
          </p:nvPr>
        </p:nvSpPr>
        <p:spPr/>
        <p:txBody>
          <a:bodyPr>
            <a:normAutofit/>
          </a:bodyPr>
          <a:lstStyle/>
          <a:p>
            <a:pPr algn="ctr"/>
            <a:r>
              <a:rPr lang="en-GB" sz="2800" b="1" dirty="0">
                <a:solidFill>
                  <a:srgbClr val="002060"/>
                </a:solidFill>
              </a:rPr>
              <a:t>Reducing Permissive Environments</a:t>
            </a:r>
          </a:p>
        </p:txBody>
      </p:sp>
      <p:sp>
        <p:nvSpPr>
          <p:cNvPr id="3" name="Content Placeholder 2">
            <a:extLst>
              <a:ext uri="{FF2B5EF4-FFF2-40B4-BE49-F238E27FC236}">
                <a16:creationId xmlns:a16="http://schemas.microsoft.com/office/drawing/2014/main" id="{906B84B9-2F62-4BAD-9888-4FA868BEC856}"/>
              </a:ext>
            </a:extLst>
          </p:cNvPr>
          <p:cNvSpPr>
            <a:spLocks noGrp="1"/>
          </p:cNvSpPr>
          <p:nvPr>
            <p:ph idx="1"/>
          </p:nvPr>
        </p:nvSpPr>
        <p:spPr>
          <a:xfrm>
            <a:off x="677334" y="2160589"/>
            <a:ext cx="8596668" cy="2309811"/>
          </a:xfrm>
        </p:spPr>
        <p:txBody>
          <a:bodyPr/>
          <a:lstStyle/>
          <a:p>
            <a:r>
              <a:rPr lang="en-US" dirty="0">
                <a:solidFill>
                  <a:schemeClr val="accent1"/>
                </a:solidFill>
              </a:rPr>
              <a:t>175</a:t>
            </a:r>
            <a:r>
              <a:rPr lang="en-US" dirty="0"/>
              <a:t> - Settings should have measures in place to prevent their facilities being exploited by </a:t>
            </a:r>
            <a:r>
              <a:rPr lang="en-US" dirty="0" err="1"/>
              <a:t>radicalisers</a:t>
            </a:r>
            <a:r>
              <a:rPr lang="en-US" dirty="0"/>
              <a:t>. This includes seeking to ensure that any event spaces or IT equipment are not being used to facilitate the spread of extremist narratives which encourage people into participating in or supporting terrorism. Such measures will help to limit access to platforms that can be used to </a:t>
            </a:r>
            <a:r>
              <a:rPr lang="en-US" dirty="0" err="1"/>
              <a:t>radicalise</a:t>
            </a:r>
            <a:r>
              <a:rPr lang="en-US" dirty="0"/>
              <a:t> others.</a:t>
            </a:r>
            <a:endParaRPr lang="en-GB" dirty="0"/>
          </a:p>
          <a:p>
            <a:endParaRPr lang="en-GB" dirty="0"/>
          </a:p>
        </p:txBody>
      </p:sp>
    </p:spTree>
    <p:extLst>
      <p:ext uri="{BB962C8B-B14F-4D97-AF65-F5344CB8AC3E}">
        <p14:creationId xmlns:p14="http://schemas.microsoft.com/office/powerpoint/2010/main" val="45154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3551-D1B1-4CD4-B43E-BEC8DDE98EF9}"/>
              </a:ext>
            </a:extLst>
          </p:cNvPr>
          <p:cNvSpPr>
            <a:spLocks noGrp="1"/>
          </p:cNvSpPr>
          <p:nvPr>
            <p:ph type="title"/>
          </p:nvPr>
        </p:nvSpPr>
        <p:spPr>
          <a:xfrm>
            <a:off x="-450573" y="636104"/>
            <a:ext cx="11953598" cy="927653"/>
          </a:xfrm>
        </p:spPr>
        <p:txBody>
          <a:bodyPr>
            <a:normAutofit/>
          </a:bodyPr>
          <a:lstStyle/>
          <a:p>
            <a:pPr algn="ctr"/>
            <a:r>
              <a:rPr lang="en-GB" sz="2800" dirty="0">
                <a:solidFill>
                  <a:schemeClr val="tx2"/>
                </a:solidFill>
              </a:rPr>
              <a:t> </a:t>
            </a:r>
            <a:r>
              <a:rPr lang="en-GB" sz="2800" b="1" dirty="0">
                <a:solidFill>
                  <a:srgbClr val="002060"/>
                </a:solidFill>
                <a:latin typeface="Corbel" panose="020B0503020204020204" pitchFamily="34" charset="0"/>
              </a:rPr>
              <a:t>What does building resilience look like in your setting? </a:t>
            </a:r>
          </a:p>
        </p:txBody>
      </p:sp>
      <p:sp>
        <p:nvSpPr>
          <p:cNvPr id="3" name="Content Placeholder 2">
            <a:extLst>
              <a:ext uri="{FF2B5EF4-FFF2-40B4-BE49-F238E27FC236}">
                <a16:creationId xmlns:a16="http://schemas.microsoft.com/office/drawing/2014/main" id="{F2CCDC51-8099-4B2C-88CE-8E9B375543C5}"/>
              </a:ext>
            </a:extLst>
          </p:cNvPr>
          <p:cNvSpPr>
            <a:spLocks noGrp="1"/>
          </p:cNvSpPr>
          <p:nvPr>
            <p:ph idx="1"/>
          </p:nvPr>
        </p:nvSpPr>
        <p:spPr>
          <a:xfrm>
            <a:off x="954157" y="1789043"/>
            <a:ext cx="9090991" cy="4122179"/>
          </a:xfrm>
        </p:spPr>
        <p:txBody>
          <a:bodyPr>
            <a:normAutofit/>
          </a:bodyPr>
          <a:lstStyle/>
          <a:p>
            <a:r>
              <a:rPr lang="en-GB" dirty="0">
                <a:latin typeface="Corbel" panose="020B0503020204020204" pitchFamily="34" charset="0"/>
              </a:rPr>
              <a:t>Consider what you do to promote children's resilience against unhealthy influences – keep in mind FBVs </a:t>
            </a:r>
          </a:p>
          <a:p>
            <a:r>
              <a:rPr lang="en-GB" dirty="0">
                <a:latin typeface="Corbel" panose="020B0503020204020204" pitchFamily="34" charset="0"/>
              </a:rPr>
              <a:t>How do you promote an understanding of difference?</a:t>
            </a:r>
          </a:p>
          <a:p>
            <a:r>
              <a:rPr lang="en-GB" dirty="0">
                <a:latin typeface="Corbel" panose="020B0503020204020204" pitchFamily="34" charset="0"/>
              </a:rPr>
              <a:t>Are these values embedded in your setting?</a:t>
            </a:r>
          </a:p>
          <a:p>
            <a:r>
              <a:rPr lang="en-GB" dirty="0">
                <a:latin typeface="Corbel" panose="020B0503020204020204" pitchFamily="34" charset="0"/>
              </a:rPr>
              <a:t>Think about the things you do to create a strong foundation – these all go towards building resilience and making them well equipped human beings who are less likely to use violence towards those who are different or disagree with them!</a:t>
            </a:r>
          </a:p>
          <a:p>
            <a:r>
              <a:rPr lang="en-GB" dirty="0">
                <a:latin typeface="Corbel" panose="020B0503020204020204" pitchFamily="34" charset="0"/>
              </a:rPr>
              <a:t>Think outside the box – its not just the obvious stuff!</a:t>
            </a:r>
          </a:p>
          <a:p>
            <a:r>
              <a:rPr lang="en-GB" dirty="0">
                <a:latin typeface="Corbel" panose="020B0503020204020204" pitchFamily="34" charset="0"/>
              </a:rPr>
              <a:t>How could you improve?</a:t>
            </a:r>
          </a:p>
          <a:p>
            <a:endParaRPr lang="en-GB" dirty="0"/>
          </a:p>
        </p:txBody>
      </p:sp>
    </p:spTree>
    <p:extLst>
      <p:ext uri="{BB962C8B-B14F-4D97-AF65-F5344CB8AC3E}">
        <p14:creationId xmlns:p14="http://schemas.microsoft.com/office/powerpoint/2010/main" val="263818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8E9C-A9C8-4214-9C12-24C8EDCEEC5D}"/>
              </a:ext>
            </a:extLst>
          </p:cNvPr>
          <p:cNvSpPr>
            <a:spLocks noGrp="1"/>
          </p:cNvSpPr>
          <p:nvPr>
            <p:ph type="title"/>
          </p:nvPr>
        </p:nvSpPr>
        <p:spPr>
          <a:xfrm>
            <a:off x="1668779" y="1762540"/>
            <a:ext cx="8389621" cy="1948070"/>
          </a:xfrm>
        </p:spPr>
        <p:txBody>
          <a:bodyPr/>
          <a:lstStyle/>
          <a:p>
            <a:pPr algn="ctr"/>
            <a:r>
              <a:rPr lang="en-GB" b="1" dirty="0">
                <a:solidFill>
                  <a:srgbClr val="002060"/>
                </a:solidFill>
                <a:latin typeface="Corbel" panose="020B0503020204020204" pitchFamily="34" charset="0"/>
              </a:rPr>
              <a:t>What does this look like in Practice?   </a:t>
            </a:r>
          </a:p>
        </p:txBody>
      </p:sp>
      <p:sp>
        <p:nvSpPr>
          <p:cNvPr id="3" name="Text Placeholder 2">
            <a:extLst>
              <a:ext uri="{FF2B5EF4-FFF2-40B4-BE49-F238E27FC236}">
                <a16:creationId xmlns:a16="http://schemas.microsoft.com/office/drawing/2014/main" id="{A1E76F0D-5209-4E5A-9E1B-410D121FBDFF}"/>
              </a:ext>
            </a:extLst>
          </p:cNvPr>
          <p:cNvSpPr>
            <a:spLocks noGrp="1"/>
          </p:cNvSpPr>
          <p:nvPr>
            <p:ph type="body" idx="1"/>
          </p:nvPr>
        </p:nvSpPr>
        <p:spPr/>
        <p:txBody>
          <a:bodyPr/>
          <a:lstStyle/>
          <a:p>
            <a:endParaRPr lang="en-GB"/>
          </a:p>
        </p:txBody>
      </p:sp>
      <p:pic>
        <p:nvPicPr>
          <p:cNvPr id="4" name="Picture 3">
            <a:extLst>
              <a:ext uri="{FF2B5EF4-FFF2-40B4-BE49-F238E27FC236}">
                <a16:creationId xmlns:a16="http://schemas.microsoft.com/office/drawing/2014/main" id="{97F318C9-3303-4206-9A41-296D23C41E1B}"/>
              </a:ext>
            </a:extLst>
          </p:cNvPr>
          <p:cNvPicPr>
            <a:picLocks noChangeAspect="1"/>
          </p:cNvPicPr>
          <p:nvPr/>
        </p:nvPicPr>
        <p:blipFill>
          <a:blip r:embed="rId2"/>
          <a:stretch>
            <a:fillRect/>
          </a:stretch>
        </p:blipFill>
        <p:spPr>
          <a:xfrm>
            <a:off x="3586991" y="695769"/>
            <a:ext cx="4218539" cy="1914909"/>
          </a:xfrm>
          <a:prstGeom prst="rect">
            <a:avLst/>
          </a:prstGeom>
        </p:spPr>
      </p:pic>
      <p:pic>
        <p:nvPicPr>
          <p:cNvPr id="6" name="Picture 5">
            <a:extLst>
              <a:ext uri="{FF2B5EF4-FFF2-40B4-BE49-F238E27FC236}">
                <a16:creationId xmlns:a16="http://schemas.microsoft.com/office/drawing/2014/main" id="{EBE639FA-30A2-4F12-8B43-EC128534E505}"/>
              </a:ext>
            </a:extLst>
          </p:cNvPr>
          <p:cNvPicPr>
            <a:picLocks noChangeAspect="1"/>
          </p:cNvPicPr>
          <p:nvPr/>
        </p:nvPicPr>
        <p:blipFill>
          <a:blip r:embed="rId3"/>
          <a:stretch>
            <a:fillRect/>
          </a:stretch>
        </p:blipFill>
        <p:spPr>
          <a:xfrm>
            <a:off x="6543040" y="3666490"/>
            <a:ext cx="5648960" cy="3001010"/>
          </a:xfrm>
          <a:prstGeom prst="rect">
            <a:avLst/>
          </a:prstGeom>
        </p:spPr>
      </p:pic>
      <p:pic>
        <p:nvPicPr>
          <p:cNvPr id="8" name="Picture 7">
            <a:extLst>
              <a:ext uri="{FF2B5EF4-FFF2-40B4-BE49-F238E27FC236}">
                <a16:creationId xmlns:a16="http://schemas.microsoft.com/office/drawing/2014/main" id="{307B3C64-A131-4973-A978-DC2402E5CDB0}"/>
              </a:ext>
            </a:extLst>
          </p:cNvPr>
          <p:cNvPicPr>
            <a:picLocks noChangeAspect="1"/>
          </p:cNvPicPr>
          <p:nvPr/>
        </p:nvPicPr>
        <p:blipFill>
          <a:blip r:embed="rId4"/>
          <a:stretch>
            <a:fillRect/>
          </a:stretch>
        </p:blipFill>
        <p:spPr>
          <a:xfrm>
            <a:off x="0" y="3710610"/>
            <a:ext cx="6350000" cy="2956890"/>
          </a:xfrm>
          <a:prstGeom prst="rect">
            <a:avLst/>
          </a:prstGeom>
        </p:spPr>
      </p:pic>
    </p:spTree>
    <p:extLst>
      <p:ext uri="{BB962C8B-B14F-4D97-AF65-F5344CB8AC3E}">
        <p14:creationId xmlns:p14="http://schemas.microsoft.com/office/powerpoint/2010/main" val="310287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6457-2D08-4E19-AA8B-0C4376067B23}"/>
              </a:ext>
            </a:extLst>
          </p:cNvPr>
          <p:cNvSpPr>
            <a:spLocks noGrp="1"/>
          </p:cNvSpPr>
          <p:nvPr>
            <p:ph type="title"/>
          </p:nvPr>
        </p:nvSpPr>
        <p:spPr>
          <a:xfrm>
            <a:off x="-119269" y="685800"/>
            <a:ext cx="10154810" cy="904461"/>
          </a:xfrm>
        </p:spPr>
        <p:txBody>
          <a:bodyPr/>
          <a:lstStyle/>
          <a:p>
            <a:pPr algn="ctr"/>
            <a:r>
              <a:rPr lang="en-GB" b="1" dirty="0">
                <a:solidFill>
                  <a:srgbClr val="002060"/>
                </a:solidFill>
                <a:latin typeface="Corbel" panose="020B0503020204020204" pitchFamily="34" charset="0"/>
              </a:rPr>
              <a:t>Democracy</a:t>
            </a:r>
          </a:p>
        </p:txBody>
      </p:sp>
      <p:sp>
        <p:nvSpPr>
          <p:cNvPr id="3" name="Content Placeholder 2">
            <a:extLst>
              <a:ext uri="{FF2B5EF4-FFF2-40B4-BE49-F238E27FC236}">
                <a16:creationId xmlns:a16="http://schemas.microsoft.com/office/drawing/2014/main" id="{EC4EC2F3-4818-4F49-B3D1-AABA5CA67E5B}"/>
              </a:ext>
            </a:extLst>
          </p:cNvPr>
          <p:cNvSpPr>
            <a:spLocks noGrp="1"/>
          </p:cNvSpPr>
          <p:nvPr>
            <p:ph idx="1"/>
          </p:nvPr>
        </p:nvSpPr>
        <p:spPr>
          <a:xfrm>
            <a:off x="1484310" y="2213113"/>
            <a:ext cx="8294137" cy="3828249"/>
          </a:xfrm>
        </p:spPr>
        <p:txBody>
          <a:bodyPr>
            <a:normAutofit/>
          </a:bodyPr>
          <a:lstStyle/>
          <a:p>
            <a:r>
              <a:rPr lang="en-GB" sz="2000" dirty="0">
                <a:latin typeface="Corbel" panose="020B0503020204020204" pitchFamily="34" charset="0"/>
              </a:rPr>
              <a:t>Children have the opportunity to have their voices heard through setting Council, circle times, class discussions and questionnaires.</a:t>
            </a:r>
          </a:p>
          <a:p>
            <a:r>
              <a:rPr lang="en-GB" sz="2000" dirty="0">
                <a:latin typeface="Corbel" panose="020B0503020204020204" pitchFamily="34" charset="0"/>
              </a:rPr>
              <a:t> Pupils are encouraged to share their thoughts and opinions whilst understanding the importance of allowing others to have their say.</a:t>
            </a:r>
          </a:p>
          <a:p>
            <a:r>
              <a:rPr lang="en-GB" sz="2000" dirty="0">
                <a:latin typeface="Corbel" panose="020B0503020204020204" pitchFamily="34" charset="0"/>
              </a:rPr>
              <a:t>Developing their ability to work and play co-operatively and fairly together</a:t>
            </a:r>
          </a:p>
          <a:p>
            <a:r>
              <a:rPr lang="en-GB" sz="2000" dirty="0">
                <a:latin typeface="Corbel" panose="020B0503020204020204" pitchFamily="34" charset="0"/>
              </a:rPr>
              <a:t>Understanding and respecting the democratic process and the importance of taking part</a:t>
            </a:r>
          </a:p>
          <a:p>
            <a:endParaRPr lang="en-GB" dirty="0"/>
          </a:p>
        </p:txBody>
      </p:sp>
      <p:pic>
        <p:nvPicPr>
          <p:cNvPr id="4" name="Picture 3">
            <a:extLst>
              <a:ext uri="{FF2B5EF4-FFF2-40B4-BE49-F238E27FC236}">
                <a16:creationId xmlns:a16="http://schemas.microsoft.com/office/drawing/2014/main" id="{9AD7976F-E4CB-487F-8266-F69F1865BF4A}"/>
              </a:ext>
            </a:extLst>
          </p:cNvPr>
          <p:cNvPicPr>
            <a:picLocks noChangeAspect="1"/>
          </p:cNvPicPr>
          <p:nvPr/>
        </p:nvPicPr>
        <p:blipFill>
          <a:blip r:embed="rId2"/>
          <a:stretch>
            <a:fillRect/>
          </a:stretch>
        </p:blipFill>
        <p:spPr>
          <a:xfrm>
            <a:off x="7873448" y="140495"/>
            <a:ext cx="1905000" cy="1905000"/>
          </a:xfrm>
          <a:prstGeom prst="rect">
            <a:avLst/>
          </a:prstGeom>
        </p:spPr>
      </p:pic>
    </p:spTree>
    <p:extLst>
      <p:ext uri="{BB962C8B-B14F-4D97-AF65-F5344CB8AC3E}">
        <p14:creationId xmlns:p14="http://schemas.microsoft.com/office/powerpoint/2010/main" val="4080755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23D9-239B-44A6-BAF0-78D06E3A64ED}"/>
              </a:ext>
            </a:extLst>
          </p:cNvPr>
          <p:cNvSpPr>
            <a:spLocks noGrp="1"/>
          </p:cNvSpPr>
          <p:nvPr>
            <p:ph type="title"/>
          </p:nvPr>
        </p:nvSpPr>
        <p:spPr>
          <a:xfrm>
            <a:off x="-331303" y="685800"/>
            <a:ext cx="10528852" cy="1752599"/>
          </a:xfrm>
        </p:spPr>
        <p:txBody>
          <a:bodyPr>
            <a:normAutofit/>
          </a:bodyPr>
          <a:lstStyle/>
          <a:p>
            <a:pPr algn="ctr"/>
            <a:r>
              <a:rPr lang="en-GB" sz="3200" b="1" dirty="0">
                <a:solidFill>
                  <a:srgbClr val="002060"/>
                </a:solidFill>
                <a:latin typeface="Corbel" panose="020B0503020204020204" pitchFamily="34" charset="0"/>
              </a:rPr>
              <a:t>Rule of Law</a:t>
            </a:r>
          </a:p>
        </p:txBody>
      </p:sp>
      <p:sp>
        <p:nvSpPr>
          <p:cNvPr id="3" name="Content Placeholder 2">
            <a:extLst>
              <a:ext uri="{FF2B5EF4-FFF2-40B4-BE49-F238E27FC236}">
                <a16:creationId xmlns:a16="http://schemas.microsoft.com/office/drawing/2014/main" id="{F063BFFB-726C-4644-ADBE-5CBF59213879}"/>
              </a:ext>
            </a:extLst>
          </p:cNvPr>
          <p:cNvSpPr>
            <a:spLocks noGrp="1"/>
          </p:cNvSpPr>
          <p:nvPr>
            <p:ph idx="1"/>
          </p:nvPr>
        </p:nvSpPr>
        <p:spPr>
          <a:xfrm>
            <a:off x="954158" y="1948071"/>
            <a:ext cx="7845286" cy="4429870"/>
          </a:xfrm>
        </p:spPr>
        <p:txBody>
          <a:bodyPr>
            <a:noAutofit/>
          </a:bodyPr>
          <a:lstStyle/>
          <a:p>
            <a:r>
              <a:rPr lang="en-GB" sz="2000" dirty="0">
                <a:latin typeface="Corbel" panose="020B0503020204020204" pitchFamily="34" charset="0"/>
              </a:rPr>
              <a:t>Children are continuously taught the importance of making the right choices in relation to their behaviour both in and out of the classroom. </a:t>
            </a:r>
          </a:p>
          <a:p>
            <a:r>
              <a:rPr lang="en-GB" sz="2000" dirty="0">
                <a:latin typeface="Corbel" panose="020B0503020204020204" pitchFamily="34" charset="0"/>
              </a:rPr>
              <a:t>Distinguishing right from wrong and encouraging them to take responsibility for their behaviour</a:t>
            </a:r>
          </a:p>
          <a:p>
            <a:r>
              <a:rPr lang="en-GB" sz="2000" dirty="0">
                <a:latin typeface="Corbel" panose="020B0503020204020204" pitchFamily="34" charset="0"/>
              </a:rPr>
              <a:t>High expectations which are reinforced through class codes of conduct, Golden Rules, assemblies, PSHE and home-school agreements. </a:t>
            </a:r>
          </a:p>
          <a:p>
            <a:r>
              <a:rPr lang="en-GB" sz="2000" dirty="0">
                <a:latin typeface="Corbel" panose="020B0503020204020204" pitchFamily="34" charset="0"/>
              </a:rPr>
              <a:t>Rewards and sanctions systems are clear and embedded across the setting. Children are taught right from wrong and the importance of honesty and taking responsibility for their actions. </a:t>
            </a:r>
          </a:p>
          <a:p>
            <a:r>
              <a:rPr lang="en-GB" sz="2000" dirty="0">
                <a:latin typeface="Corbel" panose="020B0503020204020204" pitchFamily="34" charset="0"/>
              </a:rPr>
              <a:t>Visits from authorities such as the Fire Service help to reinforce the message that laws/rules are there to protect us and that there are consequences when laws are broken</a:t>
            </a:r>
          </a:p>
        </p:txBody>
      </p:sp>
      <p:pic>
        <p:nvPicPr>
          <p:cNvPr id="4" name="Picture 3">
            <a:extLst>
              <a:ext uri="{FF2B5EF4-FFF2-40B4-BE49-F238E27FC236}">
                <a16:creationId xmlns:a16="http://schemas.microsoft.com/office/drawing/2014/main" id="{8CC4CC57-FFE1-472D-9F27-9D6352621F91}"/>
              </a:ext>
            </a:extLst>
          </p:cNvPr>
          <p:cNvPicPr>
            <a:picLocks noChangeAspect="1"/>
          </p:cNvPicPr>
          <p:nvPr/>
        </p:nvPicPr>
        <p:blipFill>
          <a:blip r:embed="rId2"/>
          <a:stretch>
            <a:fillRect/>
          </a:stretch>
        </p:blipFill>
        <p:spPr>
          <a:xfrm>
            <a:off x="8799444" y="0"/>
            <a:ext cx="2133600" cy="2133600"/>
          </a:xfrm>
          <a:prstGeom prst="rect">
            <a:avLst/>
          </a:prstGeom>
        </p:spPr>
      </p:pic>
    </p:spTree>
    <p:extLst>
      <p:ext uri="{BB962C8B-B14F-4D97-AF65-F5344CB8AC3E}">
        <p14:creationId xmlns:p14="http://schemas.microsoft.com/office/powerpoint/2010/main" val="4279147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EC39-81C6-40AD-966D-4B483878E45F}"/>
              </a:ext>
            </a:extLst>
          </p:cNvPr>
          <p:cNvSpPr>
            <a:spLocks noGrp="1"/>
          </p:cNvSpPr>
          <p:nvPr>
            <p:ph type="title"/>
          </p:nvPr>
        </p:nvSpPr>
        <p:spPr>
          <a:xfrm>
            <a:off x="-251791" y="257175"/>
            <a:ext cx="11247451" cy="1147556"/>
          </a:xfrm>
        </p:spPr>
        <p:txBody>
          <a:bodyPr>
            <a:normAutofit/>
          </a:bodyPr>
          <a:lstStyle/>
          <a:p>
            <a:pPr algn="ctr"/>
            <a:r>
              <a:rPr lang="en-GB" sz="3200" b="1" dirty="0">
                <a:solidFill>
                  <a:srgbClr val="002060"/>
                </a:solidFill>
                <a:latin typeface="Corbel" panose="020B0503020204020204" pitchFamily="34" charset="0"/>
              </a:rPr>
              <a:t>Individual liberty</a:t>
            </a:r>
          </a:p>
        </p:txBody>
      </p:sp>
      <p:sp>
        <p:nvSpPr>
          <p:cNvPr id="3" name="Content Placeholder 2">
            <a:extLst>
              <a:ext uri="{FF2B5EF4-FFF2-40B4-BE49-F238E27FC236}">
                <a16:creationId xmlns:a16="http://schemas.microsoft.com/office/drawing/2014/main" id="{AF230DED-08A6-4FB9-8A27-256502147D9E}"/>
              </a:ext>
            </a:extLst>
          </p:cNvPr>
          <p:cNvSpPr>
            <a:spLocks noGrp="1"/>
          </p:cNvSpPr>
          <p:nvPr>
            <p:ph idx="1"/>
          </p:nvPr>
        </p:nvSpPr>
        <p:spPr>
          <a:xfrm>
            <a:off x="1484311" y="1696279"/>
            <a:ext cx="8295794" cy="4904547"/>
          </a:xfrm>
        </p:spPr>
        <p:txBody>
          <a:bodyPr>
            <a:normAutofit/>
          </a:bodyPr>
          <a:lstStyle/>
          <a:p>
            <a:r>
              <a:rPr lang="en-GB" sz="2000" dirty="0">
                <a:latin typeface="Corbel" panose="020B0503020204020204" pitchFamily="34" charset="0"/>
              </a:rPr>
              <a:t>Children are actively encouraged to make choices, knowing that they are in a safe and supportive environment. </a:t>
            </a:r>
          </a:p>
          <a:p>
            <a:r>
              <a:rPr lang="en-GB" sz="2000" dirty="0">
                <a:latin typeface="Corbel" panose="020B0503020204020204" pitchFamily="34" charset="0"/>
              </a:rPr>
              <a:t>Throughout the curriculum and during structured PSHE sessions, opportunities given for all children to develop an understanding of their rights and freedom to make choices, whilst respecting the choices of others. </a:t>
            </a:r>
          </a:p>
          <a:p>
            <a:r>
              <a:rPr lang="en-GB" sz="2000" dirty="0">
                <a:latin typeface="Corbel" panose="020B0503020204020204" pitchFamily="34" charset="0"/>
              </a:rPr>
              <a:t>Children being encouraged to think for themselves and take ownership of their learning. </a:t>
            </a:r>
          </a:p>
          <a:p>
            <a:r>
              <a:rPr lang="en-GB" sz="2000" dirty="0">
                <a:latin typeface="Corbel" panose="020B0503020204020204" pitchFamily="34" charset="0"/>
              </a:rPr>
              <a:t>Enabling children to develop their self knowledge, self esteem and self confidence</a:t>
            </a:r>
          </a:p>
          <a:p>
            <a:r>
              <a:rPr lang="en-GB" sz="2000" dirty="0">
                <a:latin typeface="Corbel" panose="020B0503020204020204" pitchFamily="34" charset="0"/>
              </a:rPr>
              <a:t>Distinguishing right from wrong and encouraging them to take responsibility for their behaviour</a:t>
            </a:r>
          </a:p>
          <a:p>
            <a:endParaRPr lang="en-GB" sz="2800" dirty="0"/>
          </a:p>
          <a:p>
            <a:endParaRPr lang="en-GB" sz="2800" dirty="0"/>
          </a:p>
          <a:p>
            <a:endParaRPr lang="en-GB" dirty="0"/>
          </a:p>
          <a:p>
            <a:endParaRPr lang="en-GB" dirty="0"/>
          </a:p>
        </p:txBody>
      </p:sp>
      <p:pic>
        <p:nvPicPr>
          <p:cNvPr id="4" name="Picture 3">
            <a:extLst>
              <a:ext uri="{FF2B5EF4-FFF2-40B4-BE49-F238E27FC236}">
                <a16:creationId xmlns:a16="http://schemas.microsoft.com/office/drawing/2014/main" id="{FD5BBB61-45DB-44C2-B8A7-EB0061F6ECFC}"/>
              </a:ext>
            </a:extLst>
          </p:cNvPr>
          <p:cNvPicPr>
            <a:picLocks noChangeAspect="1"/>
          </p:cNvPicPr>
          <p:nvPr/>
        </p:nvPicPr>
        <p:blipFill>
          <a:blip r:embed="rId2"/>
          <a:stretch>
            <a:fillRect/>
          </a:stretch>
        </p:blipFill>
        <p:spPr>
          <a:xfrm>
            <a:off x="9045159" y="77029"/>
            <a:ext cx="2828925" cy="1619250"/>
          </a:xfrm>
          <a:prstGeom prst="rect">
            <a:avLst/>
          </a:prstGeom>
        </p:spPr>
      </p:pic>
    </p:spTree>
    <p:extLst>
      <p:ext uri="{BB962C8B-B14F-4D97-AF65-F5344CB8AC3E}">
        <p14:creationId xmlns:p14="http://schemas.microsoft.com/office/powerpoint/2010/main" val="1063283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D752-FBF6-44A7-8B6F-0C11DEFEAA96}"/>
              </a:ext>
            </a:extLst>
          </p:cNvPr>
          <p:cNvSpPr>
            <a:spLocks noGrp="1"/>
          </p:cNvSpPr>
          <p:nvPr>
            <p:ph type="title"/>
          </p:nvPr>
        </p:nvSpPr>
        <p:spPr>
          <a:xfrm>
            <a:off x="450575" y="543338"/>
            <a:ext cx="11052450" cy="1376901"/>
          </a:xfrm>
        </p:spPr>
        <p:txBody>
          <a:bodyPr>
            <a:normAutofit/>
          </a:bodyPr>
          <a:lstStyle/>
          <a:p>
            <a:pPr algn="ctr"/>
            <a:r>
              <a:rPr lang="en-GB" sz="2800" b="1" dirty="0">
                <a:solidFill>
                  <a:srgbClr val="002060"/>
                </a:solidFill>
                <a:latin typeface="Corbel" panose="020B0503020204020204" pitchFamily="34" charset="0"/>
              </a:rPr>
              <a:t>Mutual respect and tolerance for those with different faiths and beliefs</a:t>
            </a:r>
          </a:p>
        </p:txBody>
      </p:sp>
      <p:sp>
        <p:nvSpPr>
          <p:cNvPr id="3" name="Content Placeholder 2">
            <a:extLst>
              <a:ext uri="{FF2B5EF4-FFF2-40B4-BE49-F238E27FC236}">
                <a16:creationId xmlns:a16="http://schemas.microsoft.com/office/drawing/2014/main" id="{3A1A02B9-508A-424E-8A4B-5AEAB7562C39}"/>
              </a:ext>
            </a:extLst>
          </p:cNvPr>
          <p:cNvSpPr>
            <a:spLocks noGrp="1"/>
          </p:cNvSpPr>
          <p:nvPr>
            <p:ph idx="1"/>
          </p:nvPr>
        </p:nvSpPr>
        <p:spPr>
          <a:xfrm>
            <a:off x="1484310" y="1668781"/>
            <a:ext cx="10018713" cy="4122420"/>
          </a:xfrm>
        </p:spPr>
        <p:txBody>
          <a:bodyPr/>
          <a:lstStyle/>
          <a:p>
            <a:r>
              <a:rPr lang="en-GB" dirty="0">
                <a:latin typeface="Corbel" panose="020B0503020204020204" pitchFamily="34" charset="0"/>
              </a:rPr>
              <a:t>Children are encouraged to recognise, accept and respect cultural diversity through assemblies, PSHE sessions and RE curriculum. </a:t>
            </a:r>
          </a:p>
          <a:p>
            <a:r>
              <a:rPr lang="en-GB" dirty="0">
                <a:latin typeface="Corbel" panose="020B0503020204020204" pitchFamily="34" charset="0"/>
              </a:rPr>
              <a:t>Having an understanding and tolerance of different faiths and beliefs outside their own communities</a:t>
            </a:r>
          </a:p>
          <a:p>
            <a:r>
              <a:rPr lang="en-GB" dirty="0">
                <a:latin typeface="Corbel" panose="020B0503020204020204" pitchFamily="34" charset="0"/>
              </a:rPr>
              <a:t>Different faiths and beliefs within the wider community celebrated through theme days and circle times, where children have the opportunity to develop their understanding of “difference”.</a:t>
            </a:r>
          </a:p>
          <a:p>
            <a:endParaRPr lang="en-GB" dirty="0"/>
          </a:p>
        </p:txBody>
      </p:sp>
      <p:pic>
        <p:nvPicPr>
          <p:cNvPr id="6" name="Picture 5">
            <a:extLst>
              <a:ext uri="{FF2B5EF4-FFF2-40B4-BE49-F238E27FC236}">
                <a16:creationId xmlns:a16="http://schemas.microsoft.com/office/drawing/2014/main" id="{9E462FE7-21CE-42D0-A684-8E6DF9CB44FA}"/>
              </a:ext>
            </a:extLst>
          </p:cNvPr>
          <p:cNvPicPr>
            <a:picLocks noChangeAspect="1"/>
          </p:cNvPicPr>
          <p:nvPr/>
        </p:nvPicPr>
        <p:blipFill>
          <a:blip r:embed="rId2"/>
          <a:stretch>
            <a:fillRect/>
          </a:stretch>
        </p:blipFill>
        <p:spPr>
          <a:xfrm>
            <a:off x="2269502" y="4139316"/>
            <a:ext cx="2057400" cy="1787512"/>
          </a:xfrm>
          <a:prstGeom prst="rect">
            <a:avLst/>
          </a:prstGeom>
        </p:spPr>
      </p:pic>
      <p:pic>
        <p:nvPicPr>
          <p:cNvPr id="7" name="Picture 6">
            <a:extLst>
              <a:ext uri="{FF2B5EF4-FFF2-40B4-BE49-F238E27FC236}">
                <a16:creationId xmlns:a16="http://schemas.microsoft.com/office/drawing/2014/main" id="{8D0C63C4-5519-4712-BE8C-A5A9309A6D61}"/>
              </a:ext>
            </a:extLst>
          </p:cNvPr>
          <p:cNvPicPr>
            <a:picLocks noChangeAspect="1"/>
          </p:cNvPicPr>
          <p:nvPr/>
        </p:nvPicPr>
        <p:blipFill>
          <a:blip r:embed="rId3"/>
          <a:stretch>
            <a:fillRect/>
          </a:stretch>
        </p:blipFill>
        <p:spPr>
          <a:xfrm>
            <a:off x="6493666" y="4139317"/>
            <a:ext cx="2057400" cy="1787511"/>
          </a:xfrm>
          <a:prstGeom prst="rect">
            <a:avLst/>
          </a:prstGeom>
        </p:spPr>
      </p:pic>
    </p:spTree>
    <p:extLst>
      <p:ext uri="{BB962C8B-B14F-4D97-AF65-F5344CB8AC3E}">
        <p14:creationId xmlns:p14="http://schemas.microsoft.com/office/powerpoint/2010/main" val="21953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To consider…</a:t>
            </a:r>
          </a:p>
        </p:txBody>
      </p:sp>
      <p:sp>
        <p:nvSpPr>
          <p:cNvPr id="3" name="Content Placeholder 2"/>
          <p:cNvSpPr>
            <a:spLocks noGrp="1"/>
          </p:cNvSpPr>
          <p:nvPr>
            <p:ph idx="1"/>
          </p:nvPr>
        </p:nvSpPr>
        <p:spPr/>
        <p:txBody>
          <a:bodyPr/>
          <a:lstStyle/>
          <a:p>
            <a:pPr marL="0" indent="0">
              <a:buNone/>
            </a:pPr>
            <a:endParaRPr lang="en-GB" altLang="en-US" sz="2800" dirty="0"/>
          </a:p>
          <a:p>
            <a:pPr marL="0" indent="0">
              <a:buNone/>
            </a:pPr>
            <a:r>
              <a:rPr lang="en-GB" altLang="en-US" sz="2800" dirty="0"/>
              <a:t>What have you done in your setting to  evidence to Ofsted the Prevent agenda and British Values has been embedded into practice?</a:t>
            </a:r>
          </a:p>
          <a:p>
            <a:endParaRPr lang="en-GB" dirty="0"/>
          </a:p>
        </p:txBody>
      </p:sp>
    </p:spTree>
    <p:extLst>
      <p:ext uri="{BB962C8B-B14F-4D97-AF65-F5344CB8AC3E}">
        <p14:creationId xmlns:p14="http://schemas.microsoft.com/office/powerpoint/2010/main" val="75110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C608FC-551B-4A8E-BAED-D0BD5434C930}"/>
              </a:ext>
            </a:extLst>
          </p:cNvPr>
          <p:cNvSpPr txBox="1"/>
          <p:nvPr/>
        </p:nvSpPr>
        <p:spPr>
          <a:xfrm>
            <a:off x="486888" y="498764"/>
            <a:ext cx="9381507" cy="3046283"/>
          </a:xfrm>
          <a:prstGeom prst="rect">
            <a:avLst/>
          </a:prstGeom>
          <a:noFill/>
        </p:spPr>
        <p:txBody>
          <a:bodyPr wrap="square">
            <a:spAutoFit/>
          </a:bodyPr>
          <a:lstStyle/>
          <a:p>
            <a:pPr eaLnBrk="0" fontAlgn="base" hangingPunct="0">
              <a:spcBef>
                <a:spcPts val="670"/>
              </a:spcBef>
            </a:pPr>
            <a:r>
              <a:rPr lang="en-GB" sz="1800" b="1" dirty="0">
                <a:solidFill>
                  <a:srgbClr val="000000"/>
                </a:solidFill>
                <a:effectLst/>
                <a:latin typeface="Arial" panose="020B0604020202020204" pitchFamily="34" charset="0"/>
                <a:ea typeface="MS PGothic" panose="020B0600070205080204" pitchFamily="34" charset="-128"/>
                <a:cs typeface="+mn-cs"/>
              </a:rPr>
              <a:t>Group </a:t>
            </a:r>
            <a:r>
              <a:rPr lang="en-GB" sz="1800" b="1">
                <a:solidFill>
                  <a:srgbClr val="000000"/>
                </a:solidFill>
                <a:effectLst/>
                <a:latin typeface="Arial" panose="020B0604020202020204" pitchFamily="34" charset="0"/>
                <a:ea typeface="MS PGothic" panose="020B0600070205080204" pitchFamily="34" charset="-128"/>
                <a:cs typeface="+mn-cs"/>
              </a:rPr>
              <a:t>exercise </a:t>
            </a:r>
            <a:endParaRPr lang="en-GB" b="1">
              <a:solidFill>
                <a:srgbClr val="000000"/>
              </a:solidFill>
              <a:latin typeface="Arial" panose="020B0604020202020204" pitchFamily="34" charset="0"/>
              <a:ea typeface="MS PGothic" panose="020B0600070205080204" pitchFamily="34" charset="-128"/>
            </a:endParaRPr>
          </a:p>
          <a:p>
            <a:pPr eaLnBrk="0" fontAlgn="base" hangingPunct="0">
              <a:spcBef>
                <a:spcPts val="670"/>
              </a:spcBef>
            </a:pPr>
            <a:r>
              <a:rPr lang="en-GB" sz="1800">
                <a:solidFill>
                  <a:srgbClr val="000000"/>
                </a:solidFill>
                <a:effectLst/>
                <a:latin typeface="Arial" panose="020B0604020202020204" pitchFamily="34" charset="0"/>
                <a:ea typeface="MS PGothic" panose="020B0600070205080204" pitchFamily="34" charset="-128"/>
                <a:cs typeface="+mn-cs"/>
              </a:rPr>
              <a:t>You </a:t>
            </a:r>
            <a:r>
              <a:rPr lang="en-GB" sz="1800" dirty="0">
                <a:solidFill>
                  <a:srgbClr val="000000"/>
                </a:solidFill>
                <a:effectLst/>
                <a:latin typeface="Arial" panose="020B0604020202020204" pitchFamily="34" charset="0"/>
                <a:ea typeface="MS PGothic" panose="020B0600070205080204" pitchFamily="34" charset="-128"/>
                <a:cs typeface="+mn-cs"/>
              </a:rPr>
              <a:t>notice a four-year-old boy playing with another boy and he enacts a scene where he makes the boy kneel down and slides his hand across the boy’s throat. You have also noticed that the boy is becoming more violent and aggressive during play times with other children. He refuses to play with any child that does not share his cultural background.  </a:t>
            </a:r>
            <a:br>
              <a:rPr lang="en-GB" sz="1800" dirty="0">
                <a:solidFill>
                  <a:srgbClr val="000000"/>
                </a:solidFill>
                <a:effectLst/>
                <a:latin typeface="Arial" panose="020B0604020202020204" pitchFamily="34" charset="0"/>
                <a:ea typeface="MS PGothic" panose="020B0600070205080204" pitchFamily="34" charset="-128"/>
                <a:cs typeface="+mn-cs"/>
              </a:rPr>
            </a:br>
            <a:r>
              <a:rPr lang="en-GB" sz="1800" b="1" dirty="0">
                <a:solidFill>
                  <a:srgbClr val="000000"/>
                </a:solidFill>
                <a:effectLst/>
                <a:latin typeface="Arial" panose="020B0604020202020204" pitchFamily="34" charset="0"/>
                <a:ea typeface="MS PGothic" panose="020B0600070205080204" pitchFamily="34" charset="-128"/>
                <a:cs typeface="+mn-cs"/>
              </a:rPr>
              <a:t> </a:t>
            </a:r>
            <a:endParaRPr lang="en-GB" sz="1600" dirty="0">
              <a:effectLst/>
              <a:latin typeface="Times New Roman" panose="02020603050405020304" pitchFamily="18" charset="0"/>
              <a:ea typeface="Times New Roman" panose="02020603050405020304" pitchFamily="18" charset="0"/>
            </a:endParaRPr>
          </a:p>
          <a:p>
            <a:pPr eaLnBrk="0" fontAlgn="base" hangingPunct="0">
              <a:spcBef>
                <a:spcPts val="670"/>
              </a:spcBef>
            </a:pPr>
            <a:br>
              <a:rPr lang="en-GB" sz="1800" dirty="0">
                <a:solidFill>
                  <a:srgbClr val="000000"/>
                </a:solidFill>
                <a:effectLst/>
                <a:latin typeface="Arial" panose="020B0604020202020204" pitchFamily="34" charset="0"/>
                <a:ea typeface="Times New Roman" panose="02020603050405020304" pitchFamily="18" charset="0"/>
              </a:rPr>
            </a:br>
            <a:br>
              <a:rPr lang="en-GB" sz="1800" dirty="0">
                <a:solidFill>
                  <a:srgbClr val="000000"/>
                </a:solidFill>
                <a:effectLst/>
                <a:latin typeface="Arial" panose="020B0604020202020204" pitchFamily="34" charset="0"/>
                <a:ea typeface="Times New Roman" panose="02020603050405020304" pitchFamily="18" charset="0"/>
              </a:rPr>
            </a:br>
            <a:r>
              <a:rPr lang="en-GB" sz="1800" b="1" dirty="0">
                <a:solidFill>
                  <a:srgbClr val="000000"/>
                </a:solidFill>
                <a:effectLst/>
                <a:latin typeface="Arial" panose="020B0604020202020204" pitchFamily="34" charset="0"/>
                <a:ea typeface="Times New Roman" panose="02020603050405020304" pitchFamily="18" charset="0"/>
              </a:rPr>
              <a:t>What behaviours concern you and what would you do?</a:t>
            </a:r>
            <a:endParaRPr lang="en-GB" sz="16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6772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 company name&#10;&#10;Description automatically generated">
            <a:extLst>
              <a:ext uri="{FF2B5EF4-FFF2-40B4-BE49-F238E27FC236}">
                <a16:creationId xmlns:a16="http://schemas.microsoft.com/office/drawing/2014/main" id="{7669F9C3-DB90-4DB5-B99E-80B4DB5832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1568" y="6207760"/>
            <a:ext cx="1170432" cy="650240"/>
          </a:xfrm>
          <a:prstGeom prst="rect">
            <a:avLst/>
          </a:prstGeom>
        </p:spPr>
      </p:pic>
      <p:sp>
        <p:nvSpPr>
          <p:cNvPr id="18" name="TextBox 17">
            <a:extLst>
              <a:ext uri="{FF2B5EF4-FFF2-40B4-BE49-F238E27FC236}">
                <a16:creationId xmlns:a16="http://schemas.microsoft.com/office/drawing/2014/main" id="{A05E15B9-0F53-47F4-8E85-6360AAA200BB}"/>
              </a:ext>
            </a:extLst>
          </p:cNvPr>
          <p:cNvSpPr txBox="1"/>
          <p:nvPr/>
        </p:nvSpPr>
        <p:spPr>
          <a:xfrm>
            <a:off x="997527" y="4827374"/>
            <a:ext cx="7736314" cy="1477328"/>
          </a:xfrm>
          <a:prstGeom prst="rect">
            <a:avLst/>
          </a:prstGeom>
          <a:noFill/>
        </p:spPr>
        <p:txBody>
          <a:bodyPr wrap="square">
            <a:spAutoFit/>
          </a:bodyPr>
          <a:lstStyle/>
          <a:p>
            <a:pPr>
              <a:spcBef>
                <a:spcPct val="0"/>
              </a:spcBef>
              <a:buFontTx/>
              <a:buNone/>
            </a:pPr>
            <a:r>
              <a:rPr lang="en-US" sz="1800" dirty="0">
                <a:solidFill>
                  <a:srgbClr val="0070C0"/>
                </a:solidFill>
              </a:rPr>
              <a:t>If yo</a:t>
            </a:r>
            <a:r>
              <a:rPr lang="en-US" dirty="0">
                <a:solidFill>
                  <a:srgbClr val="0070C0"/>
                </a:solidFill>
              </a:rPr>
              <a:t>u have a concern about an adult you can speak advice/refer/</a:t>
            </a:r>
            <a:endParaRPr lang="en-US" sz="1800" dirty="0">
              <a:solidFill>
                <a:srgbClr val="0070C0"/>
              </a:solidFill>
            </a:endParaRPr>
          </a:p>
          <a:p>
            <a:r>
              <a:rPr lang="en-GB" sz="1800" b="1" dirty="0">
                <a:solidFill>
                  <a:srgbClr val="FF0000"/>
                </a:solidFill>
              </a:rPr>
              <a:t>National Police Prevent advice line 0800 011 3764, in confidence. The line is open 9-5pm daily.</a:t>
            </a:r>
            <a:r>
              <a:rPr lang="en-GB" sz="1800" b="1" dirty="0">
                <a:solidFill>
                  <a:srgbClr val="FF0000"/>
                </a:solidFill>
                <a:latin typeface="+mj-lt"/>
              </a:rPr>
              <a:t> </a:t>
            </a:r>
            <a:endParaRPr lang="en-GB" sz="1800" b="1" dirty="0">
              <a:solidFill>
                <a:srgbClr val="FF0000"/>
              </a:solidFill>
            </a:endParaRPr>
          </a:p>
          <a:p>
            <a:r>
              <a:rPr lang="en-GB" sz="1800" b="1" dirty="0">
                <a:solidFill>
                  <a:srgbClr val="FF0000"/>
                </a:solidFill>
                <a:latin typeface="+mj-lt"/>
              </a:rPr>
              <a:t> </a:t>
            </a:r>
            <a:r>
              <a:rPr lang="en-US" dirty="0">
                <a:solidFill>
                  <a:srgbClr val="2035D0"/>
                </a:solidFill>
                <a:hlinkClick r:id="rId4">
                  <a:extLst>
                    <a:ext uri="{A12FA001-AC4F-418D-AE19-62706E023703}">
                      <ahyp:hlinkClr xmlns:ahyp="http://schemas.microsoft.com/office/drawing/2018/hyperlinkcolor" val="tx"/>
                    </a:ext>
                  </a:extLst>
                </a:hlinkClick>
              </a:rPr>
              <a:t>Report Extremism in Education - Start</a:t>
            </a:r>
            <a:endParaRPr lang="en-GB" sz="1800" b="1" dirty="0">
              <a:solidFill>
                <a:srgbClr val="2035D0"/>
              </a:solidFill>
              <a:latin typeface="+mj-lt"/>
            </a:endParaRPr>
          </a:p>
          <a:p>
            <a:endParaRPr lang="en-GB" sz="1800" b="1" dirty="0">
              <a:solidFill>
                <a:srgbClr val="FF0000"/>
              </a:solidFill>
              <a:latin typeface="+mj-lt"/>
            </a:endParaRPr>
          </a:p>
        </p:txBody>
      </p:sp>
      <p:sp>
        <p:nvSpPr>
          <p:cNvPr id="2" name="TextBox 1">
            <a:extLst>
              <a:ext uri="{FF2B5EF4-FFF2-40B4-BE49-F238E27FC236}">
                <a16:creationId xmlns:a16="http://schemas.microsoft.com/office/drawing/2014/main" id="{2BD57D1B-0E31-490B-A1A4-94E55142630C}"/>
              </a:ext>
            </a:extLst>
          </p:cNvPr>
          <p:cNvSpPr txBox="1"/>
          <p:nvPr/>
        </p:nvSpPr>
        <p:spPr>
          <a:xfrm>
            <a:off x="997527" y="1508166"/>
            <a:ext cx="7386452" cy="3693319"/>
          </a:xfrm>
          <a:prstGeom prst="rect">
            <a:avLst/>
          </a:prstGeom>
          <a:noFill/>
        </p:spPr>
        <p:txBody>
          <a:bodyPr wrap="square" rtlCol="0">
            <a:spAutoFit/>
          </a:bodyPr>
          <a:lstStyle/>
          <a:p>
            <a:r>
              <a:rPr lang="en-GB" dirty="0">
                <a:solidFill>
                  <a:srgbClr val="FF0000"/>
                </a:solidFill>
              </a:rPr>
              <a:t>CONTACT FOR SUPPORT IN CONFIDENCE:</a:t>
            </a:r>
            <a:endParaRPr lang="en-GB" dirty="0"/>
          </a:p>
          <a:p>
            <a:r>
              <a:rPr lang="en-GB" dirty="0"/>
              <a:t>Louise Cox – Prevent Education Officer, Nottingham City Council</a:t>
            </a:r>
          </a:p>
          <a:p>
            <a:r>
              <a:rPr lang="en-GB" dirty="0">
                <a:hlinkClick r:id="rId5"/>
              </a:rPr>
              <a:t>Louise.cox@nottinghamcity.gov.uk</a:t>
            </a:r>
            <a:r>
              <a:rPr lang="en-GB" dirty="0"/>
              <a:t> </a:t>
            </a:r>
          </a:p>
          <a:p>
            <a:endParaRPr lang="en-GB" dirty="0"/>
          </a:p>
          <a:p>
            <a:pPr marL="0" indent="0">
              <a:buFontTx/>
              <a:buNone/>
            </a:pPr>
            <a:r>
              <a:rPr lang="en-GB" dirty="0"/>
              <a:t>Police Prevent Team: </a:t>
            </a:r>
            <a:r>
              <a:rPr lang="en-GB" altLang="en-US" sz="1800" dirty="0">
                <a:ea typeface="ＭＳ Ｐゴシック" panose="020B0600070205080204" pitchFamily="34" charset="-128"/>
              </a:rPr>
              <a:t>Referral form - police website :  </a:t>
            </a:r>
            <a:endParaRPr lang="en-GB" altLang="en-US" sz="1800" b="1" dirty="0">
              <a:solidFill>
                <a:srgbClr val="0070C0"/>
              </a:solidFill>
              <a:ea typeface="ＭＳ Ｐゴシック" panose="020B0600070205080204" pitchFamily="34" charset="-128"/>
            </a:endParaRPr>
          </a:p>
          <a:p>
            <a:pPr marL="0" indent="0">
              <a:buFontTx/>
              <a:buNone/>
            </a:pPr>
            <a:r>
              <a:rPr lang="en-US" dirty="0">
                <a:solidFill>
                  <a:srgbClr val="0070C0"/>
                </a:solidFill>
                <a:hlinkClick r:id="rId6">
                  <a:extLst>
                    <a:ext uri="{A12FA001-AC4F-418D-AE19-62706E023703}">
                      <ahyp:hlinkClr xmlns:ahyp="http://schemas.microsoft.com/office/drawing/2018/hyperlinkcolor" val="tx"/>
                    </a:ext>
                  </a:extLst>
                </a:hlinkClick>
              </a:rPr>
              <a:t>Refer someone to the Prevent Team | Nottinghamshire Police</a:t>
            </a:r>
            <a:endParaRPr lang="en-US" dirty="0">
              <a:solidFill>
                <a:srgbClr val="0070C0"/>
              </a:solidFill>
            </a:endParaRPr>
          </a:p>
          <a:p>
            <a:pPr marL="0" indent="0">
              <a:buFontTx/>
              <a:buNone/>
            </a:pPr>
            <a:endParaRPr lang="en-GB" altLang="en-US" sz="1800" dirty="0">
              <a:solidFill>
                <a:srgbClr val="0070C0"/>
              </a:solidFill>
              <a:ea typeface="ＭＳ Ｐゴシック" panose="020B0600070205080204" pitchFamily="34" charset="-128"/>
            </a:endParaRPr>
          </a:p>
          <a:p>
            <a:pPr marL="0" indent="0">
              <a:buFontTx/>
              <a:buNone/>
            </a:pPr>
            <a:r>
              <a:rPr lang="en-GB" altLang="en-US" sz="1800" dirty="0">
                <a:ea typeface="ＭＳ Ｐゴシック" panose="020B0600070205080204" pitchFamily="34" charset="-128"/>
              </a:rPr>
              <a:t>For confidential advice: email </a:t>
            </a:r>
            <a:r>
              <a:rPr lang="en-GB" altLang="en-US" sz="1800" dirty="0">
                <a:solidFill>
                  <a:srgbClr val="0070C0"/>
                </a:solidFill>
                <a:ea typeface="ＭＳ Ｐゴシック" panose="020B0600070205080204" pitchFamily="34" charset="-128"/>
                <a:hlinkClick r:id="rId7">
                  <a:extLst>
                    <a:ext uri="{A12FA001-AC4F-418D-AE19-62706E023703}">
                      <ahyp:hlinkClr xmlns:ahyp="http://schemas.microsoft.com/office/drawing/2018/hyperlinkcolor" val="tx"/>
                    </a:ext>
                  </a:extLst>
                </a:hlinkClick>
              </a:rPr>
              <a:t>prevent@nottinghamshire.pnn.police.uk</a:t>
            </a:r>
            <a:r>
              <a:rPr lang="en-GB" altLang="en-US" sz="1800" dirty="0">
                <a:solidFill>
                  <a:srgbClr val="0070C0"/>
                </a:solidFill>
                <a:ea typeface="ＭＳ Ｐゴシック" panose="020B0600070205080204" pitchFamily="34" charset="-128"/>
              </a:rPr>
              <a:t> </a:t>
            </a:r>
            <a:r>
              <a:rPr lang="en-GB" altLang="en-US" sz="1800" dirty="0">
                <a:ea typeface="ＭＳ Ｐゴシック" panose="020B0600070205080204" pitchFamily="34" charset="-128"/>
              </a:rPr>
              <a:t>or call 101 ext. 800 2963/2965 or ask to speak to the Prevent Team.</a:t>
            </a:r>
          </a:p>
          <a:p>
            <a:endParaRPr lang="en-GB" dirty="0"/>
          </a:p>
          <a:p>
            <a:endParaRPr lang="en-GB" dirty="0"/>
          </a:p>
          <a:p>
            <a:endParaRPr lang="en-GB" dirty="0"/>
          </a:p>
        </p:txBody>
      </p:sp>
    </p:spTree>
    <p:extLst>
      <p:ext uri="{BB962C8B-B14F-4D97-AF65-F5344CB8AC3E}">
        <p14:creationId xmlns:p14="http://schemas.microsoft.com/office/powerpoint/2010/main" val="146032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D734-64D4-4F44-9799-CD10D3A960CE}"/>
              </a:ext>
            </a:extLst>
          </p:cNvPr>
          <p:cNvSpPr>
            <a:spLocks noGrp="1"/>
          </p:cNvSpPr>
          <p:nvPr>
            <p:ph type="title"/>
          </p:nvPr>
        </p:nvSpPr>
        <p:spPr>
          <a:xfrm>
            <a:off x="1" y="685801"/>
            <a:ext cx="11503024" cy="1074420"/>
          </a:xfrm>
        </p:spPr>
        <p:txBody>
          <a:bodyPr/>
          <a:lstStyle/>
          <a:p>
            <a:pPr algn="ctr"/>
            <a:r>
              <a:rPr lang="en-GB" b="1" dirty="0">
                <a:solidFill>
                  <a:srgbClr val="002060"/>
                </a:solidFill>
                <a:latin typeface="Corbel" panose="020B0503020204020204" pitchFamily="34" charset="0"/>
              </a:rPr>
              <a:t>What we will cover</a:t>
            </a:r>
          </a:p>
        </p:txBody>
      </p:sp>
      <p:sp>
        <p:nvSpPr>
          <p:cNvPr id="3" name="Content Placeholder 2">
            <a:extLst>
              <a:ext uri="{FF2B5EF4-FFF2-40B4-BE49-F238E27FC236}">
                <a16:creationId xmlns:a16="http://schemas.microsoft.com/office/drawing/2014/main" id="{FD1F1947-C9E3-4B55-9949-0B26B41AEFA5}"/>
              </a:ext>
            </a:extLst>
          </p:cNvPr>
          <p:cNvSpPr>
            <a:spLocks noGrp="1"/>
          </p:cNvSpPr>
          <p:nvPr>
            <p:ph idx="1"/>
          </p:nvPr>
        </p:nvSpPr>
        <p:spPr>
          <a:xfrm>
            <a:off x="1298714" y="1298713"/>
            <a:ext cx="8521148" cy="4742650"/>
          </a:xfrm>
        </p:spPr>
        <p:txBody>
          <a:bodyPr>
            <a:normAutofit/>
          </a:bodyPr>
          <a:lstStyle/>
          <a:p>
            <a:pPr marL="0" indent="0">
              <a:buNone/>
            </a:pPr>
            <a:endParaRPr lang="en-GB" sz="2000" dirty="0"/>
          </a:p>
          <a:p>
            <a:endParaRPr lang="en-GB" sz="2000" dirty="0"/>
          </a:p>
          <a:p>
            <a:r>
              <a:rPr lang="en-GB" sz="2000" dirty="0">
                <a:solidFill>
                  <a:schemeClr val="tx1"/>
                </a:solidFill>
                <a:latin typeface="Corbel" panose="020B0503020204020204" pitchFamily="34" charset="0"/>
              </a:rPr>
              <a:t>Refresh our knowledge about what prevent is, what it aims to achieve and why the need for it</a:t>
            </a:r>
          </a:p>
          <a:p>
            <a:r>
              <a:rPr lang="en-GB" sz="2000" dirty="0">
                <a:solidFill>
                  <a:schemeClr val="tx1"/>
                </a:solidFill>
                <a:latin typeface="Corbel" panose="020B0503020204020204" pitchFamily="34" charset="0"/>
              </a:rPr>
              <a:t>The Prevent Duty and Early Years</a:t>
            </a:r>
          </a:p>
          <a:p>
            <a:r>
              <a:rPr lang="en-GB" sz="2000" dirty="0">
                <a:solidFill>
                  <a:schemeClr val="tx1"/>
                </a:solidFill>
                <a:latin typeface="Corbel" panose="020B0503020204020204" pitchFamily="34" charset="0"/>
              </a:rPr>
              <a:t>Local context/Key messages</a:t>
            </a:r>
          </a:p>
          <a:p>
            <a:r>
              <a:rPr lang="en-GB" sz="2000" dirty="0">
                <a:solidFill>
                  <a:schemeClr val="tx1"/>
                </a:solidFill>
                <a:latin typeface="Corbel" panose="020B0503020204020204" pitchFamily="34" charset="0"/>
              </a:rPr>
              <a:t>Vulnerabilities/Signs a child is at risk</a:t>
            </a:r>
          </a:p>
          <a:p>
            <a:r>
              <a:rPr lang="en-GB" sz="2000" dirty="0">
                <a:solidFill>
                  <a:schemeClr val="tx1"/>
                </a:solidFill>
                <a:latin typeface="Corbel" panose="020B0503020204020204" pitchFamily="34" charset="0"/>
              </a:rPr>
              <a:t>Channel </a:t>
            </a:r>
          </a:p>
          <a:p>
            <a:r>
              <a:rPr lang="en-GB" sz="2000" dirty="0">
                <a:solidFill>
                  <a:schemeClr val="tx1"/>
                </a:solidFill>
                <a:latin typeface="Corbel" panose="020B0503020204020204" pitchFamily="34" charset="0"/>
              </a:rPr>
              <a:t>NOTICE, CHECK and SHARE</a:t>
            </a:r>
          </a:p>
          <a:p>
            <a:r>
              <a:rPr lang="en-GB" sz="2000" dirty="0">
                <a:solidFill>
                  <a:schemeClr val="tx1"/>
                </a:solidFill>
                <a:latin typeface="Corbel" panose="020B0503020204020204" pitchFamily="34" charset="0"/>
              </a:rPr>
              <a:t>What do if concerned</a:t>
            </a:r>
            <a:endParaRPr lang="en-GB" sz="2000" dirty="0">
              <a:solidFill>
                <a:srgbClr val="FF0000"/>
              </a:solidFill>
              <a:latin typeface="Corbel" panose="020B0503020204020204" pitchFamily="34" charset="0"/>
            </a:endParaRPr>
          </a:p>
          <a:p>
            <a:pPr marL="0" indent="0">
              <a:buNone/>
            </a:pPr>
            <a:r>
              <a:rPr lang="en-GB" sz="2000" dirty="0">
                <a:solidFill>
                  <a:srgbClr val="FF0000"/>
                </a:solidFill>
              </a:rPr>
              <a:t>NOTE some content may seem school relevant</a:t>
            </a:r>
          </a:p>
          <a:p>
            <a:endParaRPr lang="en-GB" dirty="0"/>
          </a:p>
          <a:p>
            <a:endParaRPr lang="en-GB" dirty="0"/>
          </a:p>
        </p:txBody>
      </p:sp>
      <p:pic>
        <p:nvPicPr>
          <p:cNvPr id="4" name="Picture 3" descr="Logo, company name&#10;&#10;Description automatically generated">
            <a:extLst>
              <a:ext uri="{FF2B5EF4-FFF2-40B4-BE49-F238E27FC236}">
                <a16:creationId xmlns:a16="http://schemas.microsoft.com/office/drawing/2014/main" id="{E17C5652-84CE-4549-989A-27C86CDA8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584" y="6278880"/>
            <a:ext cx="1042416" cy="579120"/>
          </a:xfrm>
          <a:prstGeom prst="rect">
            <a:avLst/>
          </a:prstGeom>
        </p:spPr>
      </p:pic>
    </p:spTree>
    <p:extLst>
      <p:ext uri="{BB962C8B-B14F-4D97-AF65-F5344CB8AC3E}">
        <p14:creationId xmlns:p14="http://schemas.microsoft.com/office/powerpoint/2010/main" val="145955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400F-AABB-4BDD-B692-43BFDE85FCF2}"/>
              </a:ext>
            </a:extLst>
          </p:cNvPr>
          <p:cNvSpPr>
            <a:spLocks noGrp="1"/>
          </p:cNvSpPr>
          <p:nvPr>
            <p:ph type="title"/>
          </p:nvPr>
        </p:nvSpPr>
        <p:spPr>
          <a:xfrm>
            <a:off x="3479800" y="114300"/>
            <a:ext cx="4597400" cy="666537"/>
          </a:xfrm>
        </p:spPr>
        <p:txBody>
          <a:bodyPr>
            <a:normAutofit/>
          </a:bodyPr>
          <a:lstStyle/>
          <a:p>
            <a:pPr>
              <a:defRPr/>
            </a:pPr>
            <a:r>
              <a:rPr lang="en-GB" b="1" dirty="0">
                <a:solidFill>
                  <a:schemeClr val="tx1"/>
                </a:solidFill>
                <a:ea typeface="Arial" charset="0"/>
                <a:cs typeface="Arial" charset="0"/>
              </a:rPr>
              <a:t>Who else can help?</a:t>
            </a:r>
            <a:endParaRPr lang="en-US" sz="2325" b="1" dirty="0">
              <a:solidFill>
                <a:schemeClr val="tx1"/>
              </a:solidFill>
              <a:ea typeface="Arial" charset="0"/>
              <a:cs typeface="Arial" charset="0"/>
            </a:endParaRPr>
          </a:p>
        </p:txBody>
      </p:sp>
      <p:sp>
        <p:nvSpPr>
          <p:cNvPr id="98307" name="TextBox 2">
            <a:extLst>
              <a:ext uri="{FF2B5EF4-FFF2-40B4-BE49-F238E27FC236}">
                <a16:creationId xmlns:a16="http://schemas.microsoft.com/office/drawing/2014/main" id="{602F1C43-F9EF-47BB-9636-3D6B501D09E4}"/>
              </a:ext>
            </a:extLst>
          </p:cNvPr>
          <p:cNvSpPr txBox="1">
            <a:spLocks noChangeArrowheads="1"/>
          </p:cNvSpPr>
          <p:nvPr/>
        </p:nvSpPr>
        <p:spPr bwMode="auto">
          <a:xfrm>
            <a:off x="215900" y="667821"/>
            <a:ext cx="11289163"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dirty="0"/>
          </a:p>
          <a:p>
            <a:pPr>
              <a:spcBef>
                <a:spcPct val="0"/>
              </a:spcBef>
              <a:buFontTx/>
              <a:buNone/>
            </a:pPr>
            <a:r>
              <a:rPr lang="en-US" altLang="en-US" sz="1800" dirty="0"/>
              <a:t>Prevent Coordinator								</a:t>
            </a:r>
            <a:endParaRPr lang="en-US" altLang="en-US" sz="1800" dirty="0">
              <a:solidFill>
                <a:srgbClr val="0070C0"/>
              </a:solidFill>
            </a:endParaRPr>
          </a:p>
          <a:p>
            <a:pPr>
              <a:spcBef>
                <a:spcPct val="0"/>
              </a:spcBef>
              <a:buFontTx/>
              <a:buNone/>
            </a:pPr>
            <a:r>
              <a:rPr lang="en-US" altLang="en-US" sz="1800" dirty="0">
                <a:solidFill>
                  <a:srgbClr val="0070C0"/>
                </a:solidFill>
                <a:hlinkClick r:id="rId3">
                  <a:extLst>
                    <a:ext uri="{A12FA001-AC4F-418D-AE19-62706E023703}">
                      <ahyp:hlinkClr xmlns:ahyp="http://schemas.microsoft.com/office/drawing/2018/hyperlinkcolor" val="tx"/>
                    </a:ext>
                  </a:extLst>
                </a:hlinkClick>
              </a:rPr>
              <a:t>Prevent@nottinghamcity.gov.uk</a:t>
            </a:r>
            <a:endParaRPr lang="en-US" altLang="en-US" sz="1800" dirty="0">
              <a:solidFill>
                <a:srgbClr val="0070C0"/>
              </a:solidFill>
            </a:endParaRPr>
          </a:p>
          <a:p>
            <a:pPr>
              <a:spcBef>
                <a:spcPct val="0"/>
              </a:spcBef>
              <a:buFontTx/>
              <a:buNone/>
            </a:pPr>
            <a:endParaRPr lang="en-US" altLang="en-US" sz="1800" dirty="0">
              <a:solidFill>
                <a:srgbClr val="0070C0"/>
              </a:solidFill>
            </a:endParaRPr>
          </a:p>
          <a:p>
            <a:pPr>
              <a:spcBef>
                <a:spcPct val="0"/>
              </a:spcBef>
              <a:buFontTx/>
              <a:buNone/>
            </a:pPr>
            <a:r>
              <a:rPr lang="en-US" altLang="en-US" sz="1800" dirty="0"/>
              <a:t>Home Office Prevent Online Prevent Duty Training </a:t>
            </a:r>
          </a:p>
          <a:p>
            <a:pPr>
              <a:spcBef>
                <a:spcPct val="0"/>
              </a:spcBef>
              <a:buFontTx/>
              <a:buNone/>
            </a:pPr>
            <a:r>
              <a:rPr lang="en-US" sz="1800" dirty="0">
                <a:solidFill>
                  <a:srgbClr val="0070C0"/>
                </a:solidFill>
                <a:hlinkClick r:id="rId4">
                  <a:extLst>
                    <a:ext uri="{A12FA001-AC4F-418D-AE19-62706E023703}">
                      <ahyp:hlinkClr xmlns:ahyp="http://schemas.microsoft.com/office/drawing/2018/hyperlinkcolor" val="tx"/>
                    </a:ext>
                  </a:extLst>
                </a:hlinkClick>
              </a:rPr>
              <a:t>What Prevent is | Prevent duty training (support-people-vulnerable-to-radicalisation.service.gov.uk)</a:t>
            </a:r>
            <a:endParaRPr lang="en-US" sz="1800" dirty="0">
              <a:solidFill>
                <a:srgbClr val="0070C0"/>
              </a:solidFill>
            </a:endParaRPr>
          </a:p>
          <a:p>
            <a:pPr>
              <a:spcBef>
                <a:spcPct val="0"/>
              </a:spcBef>
              <a:buFontTx/>
              <a:buNone/>
            </a:pPr>
            <a:endParaRPr lang="en-GB" dirty="0">
              <a:hlinkClick r:id="rId5"/>
            </a:endParaRPr>
          </a:p>
          <a:p>
            <a:pPr>
              <a:spcBef>
                <a:spcPct val="0"/>
              </a:spcBef>
              <a:buFontTx/>
              <a:buNone/>
            </a:pPr>
            <a:r>
              <a:rPr lang="en-GB" dirty="0">
                <a:hlinkClick r:id="rId5"/>
              </a:rPr>
              <a:t>Homepage - UK Safer Internet Centre</a:t>
            </a:r>
            <a:r>
              <a:rPr lang="en-GB" dirty="0"/>
              <a:t> – </a:t>
            </a:r>
            <a:r>
              <a:rPr lang="en-GB" dirty="0">
                <a:solidFill>
                  <a:srgbClr val="FF0000"/>
                </a:solidFill>
              </a:rPr>
              <a:t>Helping children and young people stay safe online</a:t>
            </a:r>
            <a:endParaRPr lang="en-US" altLang="en-US" sz="2000" dirty="0">
              <a:solidFill>
                <a:srgbClr val="FF0000"/>
              </a:solidFill>
            </a:endParaRPr>
          </a:p>
          <a:p>
            <a:pPr>
              <a:spcBef>
                <a:spcPct val="0"/>
              </a:spcBef>
              <a:buFontTx/>
              <a:buNone/>
            </a:pPr>
            <a:endParaRPr lang="en-US" altLang="en-US" sz="1800" dirty="0">
              <a:solidFill>
                <a:srgbClr val="0070C0"/>
              </a:solidFill>
            </a:endParaRPr>
          </a:p>
          <a:p>
            <a:pPr>
              <a:spcBef>
                <a:spcPct val="0"/>
              </a:spcBef>
              <a:buFontTx/>
              <a:buNone/>
            </a:pPr>
            <a:r>
              <a:rPr lang="en-GB" altLang="en-US" sz="1800" dirty="0">
                <a:solidFill>
                  <a:srgbClr val="0070C0"/>
                </a:solidFill>
                <a:hlinkClick r:id="rId6">
                  <a:extLst>
                    <a:ext uri="{A12FA001-AC4F-418D-AE19-62706E023703}">
                      <ahyp:hlinkClr xmlns:ahyp="http://schemas.microsoft.com/office/drawing/2018/hyperlinkcolor" val="tx"/>
                    </a:ext>
                  </a:extLst>
                </a:hlinkClick>
              </a:rPr>
              <a:t>ACT Early | Prevent radicalisation</a:t>
            </a:r>
            <a:r>
              <a:rPr lang="en-GB" altLang="en-US" sz="1800" dirty="0">
                <a:solidFill>
                  <a:srgbClr val="0070C0"/>
                </a:solidFill>
              </a:rPr>
              <a:t>  				</a:t>
            </a:r>
            <a:endParaRPr lang="en-GB" altLang="en-US" sz="1800" dirty="0"/>
          </a:p>
          <a:p>
            <a:pPr>
              <a:spcBef>
                <a:spcPct val="0"/>
              </a:spcBef>
              <a:buFontTx/>
              <a:buNone/>
            </a:pPr>
            <a:r>
              <a:rPr lang="en-GB" altLang="en-US" sz="1800" dirty="0"/>
              <a:t>short info videos and contacts					</a:t>
            </a:r>
          </a:p>
          <a:p>
            <a:pPr>
              <a:spcBef>
                <a:spcPct val="0"/>
              </a:spcBef>
              <a:buFontTx/>
              <a:buNone/>
            </a:pPr>
            <a:endParaRPr lang="en-GB" altLang="en-US" sz="1800" dirty="0">
              <a:solidFill>
                <a:srgbClr val="0070C0"/>
              </a:solidFill>
            </a:endParaRPr>
          </a:p>
          <a:p>
            <a:pPr>
              <a:spcBef>
                <a:spcPct val="0"/>
              </a:spcBef>
              <a:buFontTx/>
              <a:buNone/>
            </a:pPr>
            <a:r>
              <a:rPr lang="en-US" sz="1800" dirty="0">
                <a:solidFill>
                  <a:srgbClr val="0070C0"/>
                </a:solidFill>
                <a:hlinkClick r:id="rId7">
                  <a:extLst>
                    <a:ext uri="{A12FA001-AC4F-418D-AE19-62706E023703}">
                      <ahyp:hlinkClr xmlns:ahyp="http://schemas.microsoft.com/office/drawing/2018/hyperlinkcolor" val="tx"/>
                    </a:ext>
                  </a:extLst>
                </a:hlinkClick>
              </a:rPr>
              <a:t>Information, Advice and Support to Keep Children Safe Online (internetmatters.org)</a:t>
            </a:r>
            <a:r>
              <a:rPr lang="en-US" sz="1800" dirty="0">
                <a:solidFill>
                  <a:srgbClr val="0070C0"/>
                </a:solidFill>
              </a:rPr>
              <a:t> </a:t>
            </a:r>
            <a:r>
              <a:rPr lang="en-US" sz="1800" dirty="0">
                <a:solidFill>
                  <a:srgbClr val="FF0000"/>
                </a:solidFill>
              </a:rPr>
              <a:t>(advice for parents)</a:t>
            </a:r>
          </a:p>
          <a:p>
            <a:pPr>
              <a:spcBef>
                <a:spcPct val="0"/>
              </a:spcBef>
              <a:buFontTx/>
              <a:buNone/>
            </a:pPr>
            <a:endParaRPr lang="en-US" sz="1800" dirty="0">
              <a:solidFill>
                <a:srgbClr val="0070C0"/>
              </a:solidFill>
              <a:hlinkClick r:id="rId8">
                <a:extLst>
                  <a:ext uri="{A12FA001-AC4F-418D-AE19-62706E023703}">
                    <ahyp:hlinkClr xmlns:ahyp="http://schemas.microsoft.com/office/drawing/2018/hyperlinkcolor" val="tx"/>
                  </a:ext>
                </a:extLst>
              </a:hlinkClick>
            </a:endParaRPr>
          </a:p>
          <a:p>
            <a:pPr>
              <a:spcBef>
                <a:spcPct val="0"/>
              </a:spcBef>
              <a:buFontTx/>
              <a:buNone/>
            </a:pPr>
            <a:r>
              <a:rPr lang="en-US" sz="1800" dirty="0">
                <a:solidFill>
                  <a:srgbClr val="0070C0"/>
                </a:solidFill>
                <a:hlinkClick r:id="rId8">
                  <a:extLst>
                    <a:ext uri="{A12FA001-AC4F-418D-AE19-62706E023703}">
                      <ahyp:hlinkClr xmlns:ahyp="http://schemas.microsoft.com/office/drawing/2018/hyperlinkcolor" val="tx"/>
                    </a:ext>
                  </a:extLst>
                </a:hlinkClick>
              </a:rPr>
              <a:t>Going Too Far? </a:t>
            </a:r>
            <a:r>
              <a:rPr lang="en-US" sz="1600" dirty="0">
                <a:solidFill>
                  <a:srgbClr val="0070C0"/>
                </a:solidFill>
                <a:hlinkClick r:id="rId8">
                  <a:extLst>
                    <a:ext uri="{A12FA001-AC4F-418D-AE19-62706E023703}">
                      <ahyp:hlinkClr xmlns:ahyp="http://schemas.microsoft.com/office/drawing/2018/hyperlinkcolor" val="tx"/>
                    </a:ext>
                  </a:extLst>
                </a:hlinkClick>
              </a:rPr>
              <a:t>(lgfl.org.uk</a:t>
            </a:r>
            <a:endParaRPr lang="en-US" sz="1600" dirty="0">
              <a:solidFill>
                <a:srgbClr val="0070C0"/>
              </a:solidFill>
            </a:endParaRPr>
          </a:p>
          <a:p>
            <a:pPr>
              <a:spcBef>
                <a:spcPct val="0"/>
              </a:spcBef>
              <a:buFontTx/>
              <a:buNone/>
            </a:pPr>
            <a:endParaRPr lang="en-US" sz="1800" dirty="0">
              <a:solidFill>
                <a:srgbClr val="0070C0"/>
              </a:solidFill>
              <a:hlinkClick r:id="rId9">
                <a:extLst>
                  <a:ext uri="{A12FA001-AC4F-418D-AE19-62706E023703}">
                    <ahyp:hlinkClr xmlns:ahyp="http://schemas.microsoft.com/office/drawing/2018/hyperlinkcolor" val="tx"/>
                  </a:ext>
                </a:extLst>
              </a:hlinkClick>
            </a:endParaRPr>
          </a:p>
          <a:p>
            <a:pPr>
              <a:spcBef>
                <a:spcPct val="0"/>
              </a:spcBef>
              <a:buFontTx/>
              <a:buNone/>
            </a:pPr>
            <a:r>
              <a:rPr lang="en-US" sz="1800" dirty="0">
                <a:solidFill>
                  <a:srgbClr val="0070C0"/>
                </a:solidFill>
                <a:hlinkClick r:id="rId9">
                  <a:extLst>
                    <a:ext uri="{A12FA001-AC4F-418D-AE19-62706E023703}">
                      <ahyp:hlinkClr xmlns:ahyp="http://schemas.microsoft.com/office/drawing/2018/hyperlinkcolor" val="tx"/>
                    </a:ext>
                  </a:extLst>
                </a:hlinkClick>
              </a:rPr>
              <a:t>Tackling Hate Crime and Inequalities - Communities Inc</a:t>
            </a:r>
            <a:r>
              <a:rPr lang="en-US" altLang="en-US" sz="1800" dirty="0">
                <a:solidFill>
                  <a:srgbClr val="0070C0"/>
                </a:solidFill>
              </a:rPr>
              <a:t>- </a:t>
            </a:r>
            <a:r>
              <a:rPr lang="en-US" altLang="en-US" sz="1800" dirty="0"/>
              <a:t>Hate Crime Training &amp; Bystander Awareness</a:t>
            </a:r>
          </a:p>
          <a:p>
            <a:pPr>
              <a:spcBef>
                <a:spcPct val="0"/>
              </a:spcBef>
              <a:buFontTx/>
              <a:buNone/>
            </a:pPr>
            <a:endParaRPr lang="en-US" altLang="en-US" sz="1800" dirty="0"/>
          </a:p>
          <a:p>
            <a:pPr>
              <a:spcBef>
                <a:spcPct val="0"/>
              </a:spcBef>
              <a:buNone/>
            </a:pPr>
            <a:r>
              <a:rPr lang="en-US" sz="1800" dirty="0">
                <a:solidFill>
                  <a:srgbClr val="0070C0"/>
                </a:solidFill>
                <a:hlinkClick r:id="rId10">
                  <a:extLst>
                    <a:ext uri="{A12FA001-AC4F-418D-AE19-62706E023703}">
                      <ahyp:hlinkClr xmlns:ahyp="http://schemas.microsoft.com/office/drawing/2018/hyperlinkcolor" val="tx"/>
                    </a:ext>
                  </a:extLst>
                </a:hlinkClick>
              </a:rPr>
              <a:t>The National Holocaust Centre and Museum</a:t>
            </a:r>
            <a:r>
              <a:rPr lang="en-US" sz="1800" dirty="0">
                <a:solidFill>
                  <a:srgbClr val="0070C0"/>
                </a:solidFill>
              </a:rPr>
              <a:t> </a:t>
            </a:r>
            <a:r>
              <a:rPr lang="en-GB" sz="1800" dirty="0">
                <a:effectLst/>
                <a:ea typeface="Calibri" panose="020F0502020204030204" pitchFamily="34" charset="0"/>
                <a:cs typeface="Arial" panose="020B0604020202020204" pitchFamily="34" charset="0"/>
              </a:rPr>
              <a:t>The National Holocaust Centre and Museum</a:t>
            </a:r>
          </a:p>
          <a:p>
            <a:pPr>
              <a:spcBef>
                <a:spcPct val="0"/>
              </a:spcBef>
              <a:buNone/>
            </a:pPr>
            <a:endParaRPr lang="en-GB" altLang="en-US" sz="1800" dirty="0">
              <a:solidFill>
                <a:srgbClr val="0070C0"/>
              </a:solidFill>
              <a:cs typeface="Arial" panose="020B0604020202020204" pitchFamily="34" charset="0"/>
              <a:hlinkClick r:id="rId11">
                <a:extLst>
                  <a:ext uri="{A12FA001-AC4F-418D-AE19-62706E023703}">
                    <ahyp:hlinkClr xmlns:ahyp="http://schemas.microsoft.com/office/drawing/2018/hyperlinkcolor" val="tx"/>
                  </a:ext>
                </a:extLst>
              </a:hlinkClick>
            </a:endParaRPr>
          </a:p>
          <a:p>
            <a:pPr>
              <a:spcBef>
                <a:spcPct val="0"/>
              </a:spcBef>
              <a:buNone/>
            </a:pPr>
            <a:r>
              <a:rPr lang="en-GB" altLang="en-US" sz="1800" dirty="0">
                <a:solidFill>
                  <a:srgbClr val="0070C0"/>
                </a:solidFill>
                <a:cs typeface="Arial" panose="020B0604020202020204" pitchFamily="34" charset="0"/>
                <a:hlinkClick r:id="rId11">
                  <a:extLst>
                    <a:ext uri="{A12FA001-AC4F-418D-AE19-62706E023703}">
                      <ahyp:hlinkClr xmlns:ahyp="http://schemas.microsoft.com/office/drawing/2018/hyperlinkcolor" val="tx"/>
                    </a:ext>
                  </a:extLst>
                </a:hlinkClick>
              </a:rPr>
              <a:t> </a:t>
            </a:r>
            <a:r>
              <a:rPr lang="en-GB" altLang="en-US" sz="1800" dirty="0">
                <a:cs typeface="Arial" panose="020B0604020202020204" pitchFamily="34" charset="0"/>
                <a:hlinkClick r:id="rId11">
                  <a:extLst>
                    <a:ext uri="{A12FA001-AC4F-418D-AE19-62706E023703}">
                      <ahyp:hlinkClr xmlns:ahyp="http://schemas.microsoft.com/office/drawing/2018/hyperlinkcolor" val="tx"/>
                    </a:ext>
                  </a:extLst>
                </a:hlinkClick>
              </a:rPr>
              <a:t>Tackling misogyny and violence toward women </a:t>
            </a:r>
            <a:r>
              <a:rPr lang="en-US" altLang="en-US" sz="1800" dirty="0">
                <a:hlinkClick r:id="rId11">
                  <a:extLst>
                    <a:ext uri="{A12FA001-AC4F-418D-AE19-62706E023703}">
                      <ahyp:hlinkClr xmlns:ahyp="http://schemas.microsoft.com/office/drawing/2018/hyperlinkcolor" val="tx"/>
                    </a:ext>
                  </a:extLst>
                </a:hlinkClick>
              </a:rPr>
              <a:t> </a:t>
            </a:r>
            <a:r>
              <a:rPr lang="en-US" altLang="en-US" sz="1800" dirty="0">
                <a:solidFill>
                  <a:srgbClr val="0070C0"/>
                </a:solidFill>
                <a:hlinkClick r:id="rId11">
                  <a:extLst>
                    <a:ext uri="{A12FA001-AC4F-418D-AE19-62706E023703}">
                      <ahyp:hlinkClr xmlns:ahyp="http://schemas.microsoft.com/office/drawing/2018/hyperlinkcolor" val="tx"/>
                    </a:ext>
                  </a:extLst>
                </a:hlinkClick>
              </a:rPr>
              <a:t>https://equation.org.uk</a:t>
            </a:r>
            <a:r>
              <a:rPr lang="en-GB" sz="1800" dirty="0">
                <a:effectLst/>
                <a:ea typeface="Calibri" panose="020F0502020204030204" pitchFamily="34" charset="0"/>
                <a:cs typeface="Arial" panose="020B0604020202020204" pitchFamily="34" charset="0"/>
              </a:rPr>
              <a:t> </a:t>
            </a:r>
            <a:endParaRPr lang="en-US" altLang="en-US" sz="1800" dirty="0">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D7E9E697-967F-4351-B19F-300867A2184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77600" y="6349999"/>
            <a:ext cx="914399" cy="50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2AD6-8A46-4E3A-9D23-F8B7D31F1BF3}"/>
              </a:ext>
            </a:extLst>
          </p:cNvPr>
          <p:cNvSpPr>
            <a:spLocks noGrp="1"/>
          </p:cNvSpPr>
          <p:nvPr>
            <p:ph type="title"/>
          </p:nvPr>
        </p:nvSpPr>
        <p:spPr>
          <a:xfrm>
            <a:off x="0" y="271864"/>
            <a:ext cx="9486900" cy="1305145"/>
          </a:xfrm>
        </p:spPr>
        <p:txBody>
          <a:bodyPr>
            <a:normAutofit/>
          </a:bodyPr>
          <a:lstStyle/>
          <a:p>
            <a:pPr algn="ctr"/>
            <a:r>
              <a:rPr lang="en-GB" sz="2800" b="1" dirty="0">
                <a:solidFill>
                  <a:srgbClr val="002060"/>
                </a:solidFill>
                <a:latin typeface="Corbel" panose="020B0503020204020204" pitchFamily="34" charset="0"/>
                <a:ea typeface="Tahoma" panose="020B0604030504040204" pitchFamily="34" charset="0"/>
                <a:cs typeface="Tahoma" panose="020B0604030504040204" pitchFamily="34" charset="0"/>
              </a:rPr>
              <a:t>TO SUMMARISE</a:t>
            </a:r>
            <a:br>
              <a:rPr lang="en-GB" sz="2800" b="1" dirty="0">
                <a:solidFill>
                  <a:srgbClr val="002060"/>
                </a:solidFill>
                <a:latin typeface="Corbel" panose="020B0503020204020204" pitchFamily="34" charset="0"/>
                <a:ea typeface="Tahoma" panose="020B0604030504040204" pitchFamily="34" charset="0"/>
                <a:cs typeface="Tahoma" panose="020B0604030504040204" pitchFamily="34" charset="0"/>
              </a:rPr>
            </a:br>
            <a:r>
              <a:rPr lang="en-GB" sz="2800" b="1" dirty="0">
                <a:solidFill>
                  <a:srgbClr val="FF0000"/>
                </a:solidFill>
                <a:latin typeface="Corbel" panose="020B0503020204020204" pitchFamily="34" charset="0"/>
                <a:ea typeface="Tahoma" panose="020B0604030504040204" pitchFamily="34" charset="0"/>
                <a:cs typeface="Tahoma" panose="020B0604030504040204" pitchFamily="34" charset="0"/>
              </a:rPr>
              <a:t>Notice, Check, Share</a:t>
            </a:r>
          </a:p>
        </p:txBody>
      </p:sp>
      <p:sp>
        <p:nvSpPr>
          <p:cNvPr id="3" name="Content Placeholder 2">
            <a:extLst>
              <a:ext uri="{FF2B5EF4-FFF2-40B4-BE49-F238E27FC236}">
                <a16:creationId xmlns:a16="http://schemas.microsoft.com/office/drawing/2014/main" id="{B852D419-5FDC-44BE-89D6-22C32595384F}"/>
              </a:ext>
            </a:extLst>
          </p:cNvPr>
          <p:cNvSpPr>
            <a:spLocks noGrp="1"/>
          </p:cNvSpPr>
          <p:nvPr>
            <p:ph idx="1"/>
          </p:nvPr>
        </p:nvSpPr>
        <p:spPr>
          <a:xfrm>
            <a:off x="590510" y="1361411"/>
            <a:ext cx="8683492" cy="4679951"/>
          </a:xfrm>
        </p:spPr>
        <p:txBody>
          <a:bodyPr>
            <a:normAutofit/>
          </a:bodyPr>
          <a:lstStyle/>
          <a:p>
            <a:r>
              <a:rPr lang="en-GB" sz="2400" dirty="0">
                <a:solidFill>
                  <a:schemeClr val="tx1"/>
                </a:solidFill>
                <a:latin typeface="Corbel" panose="020B0503020204020204" pitchFamily="34" charset="0"/>
                <a:ea typeface="Tahoma" panose="020B0604030504040204" pitchFamily="34" charset="0"/>
                <a:cs typeface="Tahoma" panose="020B0604030504040204" pitchFamily="34" charset="0"/>
              </a:rPr>
              <a:t>Follow local Safeguarding procedure- ‘Notice, Check, Share’</a:t>
            </a:r>
          </a:p>
          <a:p>
            <a:r>
              <a:rPr lang="en-GB" sz="2400" dirty="0">
                <a:solidFill>
                  <a:schemeClr val="tx1"/>
                </a:solidFill>
                <a:latin typeface="Corbel" panose="020B0503020204020204" pitchFamily="34" charset="0"/>
                <a:ea typeface="Tahoma" panose="020B0604030504040204" pitchFamily="34" charset="0"/>
                <a:cs typeface="Tahoma" panose="020B0604030504040204" pitchFamily="34" charset="0"/>
              </a:rPr>
              <a:t>Speak with DSL and share information, checking the settings systems for previous incidents of note</a:t>
            </a:r>
          </a:p>
          <a:p>
            <a:r>
              <a:rPr lang="en-GB" sz="2400" dirty="0">
                <a:solidFill>
                  <a:schemeClr val="tx1"/>
                </a:solidFill>
                <a:latin typeface="Corbel" panose="020B0503020204020204" pitchFamily="34" charset="0"/>
                <a:ea typeface="Tahoma" panose="020B0604030504040204" pitchFamily="34" charset="0"/>
                <a:cs typeface="Tahoma" panose="020B0604030504040204" pitchFamily="34" charset="0"/>
              </a:rPr>
              <a:t>Look at the situation in context and at the whole picture</a:t>
            </a:r>
          </a:p>
          <a:p>
            <a:r>
              <a:rPr lang="en-GB" sz="2400" dirty="0">
                <a:solidFill>
                  <a:schemeClr val="tx1"/>
                </a:solidFill>
                <a:latin typeface="Corbel" panose="020B0503020204020204" pitchFamily="34" charset="0"/>
                <a:ea typeface="Tahoma" panose="020B0604030504040204" pitchFamily="34" charset="0"/>
                <a:cs typeface="Tahoma" panose="020B0604030504040204" pitchFamily="34" charset="0"/>
              </a:rPr>
              <a:t>A holistic overview of the young person’s</a:t>
            </a:r>
            <a:r>
              <a:rPr lang="en-GB" altLang="en-US" sz="2400" dirty="0">
                <a:solidFill>
                  <a:schemeClr val="tx1"/>
                </a:solidFill>
                <a:latin typeface="Corbel" panose="020B0503020204020204" pitchFamily="34" charset="0"/>
                <a:ea typeface="Tahoma" panose="020B0604030504040204" pitchFamily="34" charset="0"/>
                <a:cs typeface="Tahoma" panose="020B0604030504040204" pitchFamily="34" charset="0"/>
              </a:rPr>
              <a:t> behaviour, attendance, performance and past incidents</a:t>
            </a:r>
            <a:r>
              <a:rPr lang="en-GB" sz="2400" dirty="0">
                <a:solidFill>
                  <a:schemeClr val="tx1"/>
                </a:solidFill>
                <a:latin typeface="Corbel" panose="020B0503020204020204" pitchFamily="34" charset="0"/>
                <a:ea typeface="Tahoma" panose="020B0604030504040204" pitchFamily="34" charset="0"/>
                <a:cs typeface="Tahoma" panose="020B0604030504040204" pitchFamily="34" charset="0"/>
              </a:rPr>
              <a:t> should all be considered</a:t>
            </a:r>
          </a:p>
          <a:p>
            <a:r>
              <a:rPr lang="en-GB" sz="2400" dirty="0">
                <a:solidFill>
                  <a:schemeClr val="tx1"/>
                </a:solidFill>
                <a:latin typeface="Corbel" panose="020B0503020204020204" pitchFamily="34" charset="0"/>
                <a:ea typeface="Tahoma" panose="020B0604030504040204" pitchFamily="34" charset="0"/>
                <a:cs typeface="Tahoma" panose="020B0604030504040204" pitchFamily="34" charset="0"/>
              </a:rPr>
              <a:t>Speak to child </a:t>
            </a:r>
            <a:r>
              <a:rPr lang="en-GB" sz="2400" dirty="0">
                <a:solidFill>
                  <a:srgbClr val="FF0000"/>
                </a:solidFill>
                <a:latin typeface="Corbel" panose="020B0503020204020204" pitchFamily="34" charset="0"/>
                <a:ea typeface="Tahoma" panose="020B0604030504040204" pitchFamily="34" charset="0"/>
                <a:cs typeface="Tahoma" panose="020B0604030504040204" pitchFamily="34" charset="0"/>
              </a:rPr>
              <a:t> </a:t>
            </a:r>
            <a:r>
              <a:rPr lang="en-GB" sz="2400" dirty="0">
                <a:solidFill>
                  <a:schemeClr val="tx1"/>
                </a:solidFill>
                <a:latin typeface="Corbel" panose="020B0503020204020204" pitchFamily="34" charset="0"/>
                <a:ea typeface="Tahoma" panose="020B0604030504040204" pitchFamily="34" charset="0"/>
                <a:cs typeface="Tahoma" panose="020B0604030504040204" pitchFamily="34" charset="0"/>
              </a:rPr>
              <a:t>and Speak to the parents </a:t>
            </a:r>
            <a:r>
              <a:rPr lang="en-GB" sz="2400" b="1" dirty="0">
                <a:solidFill>
                  <a:srgbClr val="FF0000"/>
                </a:solidFill>
                <a:latin typeface="Corbel" panose="020B0503020204020204" pitchFamily="34" charset="0"/>
                <a:ea typeface="Tahoma" panose="020B0604030504040204" pitchFamily="34" charset="0"/>
                <a:cs typeface="Tahoma" panose="020B0604030504040204" pitchFamily="34" charset="0"/>
              </a:rPr>
              <a:t>(unless risk of harm)</a:t>
            </a:r>
          </a:p>
          <a:p>
            <a:r>
              <a:rPr lang="en-GB" sz="2400" b="1" dirty="0">
                <a:solidFill>
                  <a:schemeClr val="tx1"/>
                </a:solidFill>
                <a:latin typeface="Corbel" panose="020B0503020204020204" pitchFamily="34" charset="0"/>
                <a:ea typeface="Tahoma" panose="020B0604030504040204" pitchFamily="34" charset="0"/>
                <a:cs typeface="Tahoma" panose="020B0604030504040204" pitchFamily="34" charset="0"/>
              </a:rPr>
              <a:t>Would you refer?  If unsure consider conversation with PEO or Police- ultimately though, the decision to refer is made by the DSL</a:t>
            </a:r>
          </a:p>
          <a:p>
            <a:endParaRPr lang="en-GB" sz="20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pic>
        <p:nvPicPr>
          <p:cNvPr id="4" name="Picture Placeholder 7">
            <a:extLst>
              <a:ext uri="{FF2B5EF4-FFF2-40B4-BE49-F238E27FC236}">
                <a16:creationId xmlns:a16="http://schemas.microsoft.com/office/drawing/2014/main" id="{F648EC3B-8923-4E4C-AEE3-D88E3BED32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0167" t="-6034" r="10167" b="-6034"/>
          <a:stretch/>
        </p:blipFill>
        <p:spPr>
          <a:xfrm>
            <a:off x="8683493" y="816638"/>
            <a:ext cx="3384203" cy="4679950"/>
          </a:xfrm>
          <a:prstGeom prst="rect">
            <a:avLst/>
          </a:prstGeom>
        </p:spPr>
      </p:pic>
      <p:sp>
        <p:nvSpPr>
          <p:cNvPr id="10" name="TextBox 9">
            <a:extLst>
              <a:ext uri="{FF2B5EF4-FFF2-40B4-BE49-F238E27FC236}">
                <a16:creationId xmlns:a16="http://schemas.microsoft.com/office/drawing/2014/main" id="{774CE82B-CD5C-4455-A4BD-7F9C62E26B99}"/>
              </a:ext>
            </a:extLst>
          </p:cNvPr>
          <p:cNvSpPr txBox="1"/>
          <p:nvPr/>
        </p:nvSpPr>
        <p:spPr>
          <a:xfrm rot="10800000" flipV="1">
            <a:off x="368490" y="5849427"/>
            <a:ext cx="10208525" cy="615553"/>
          </a:xfrm>
          <a:prstGeom prst="rect">
            <a:avLst/>
          </a:prstGeom>
          <a:solidFill>
            <a:schemeClr val="accent1">
              <a:lumMod val="20000"/>
              <a:lumOff val="80000"/>
            </a:schemeClr>
          </a:solidFill>
          <a:ln>
            <a:solidFill>
              <a:srgbClr val="0070C0"/>
            </a:solidFill>
          </a:ln>
        </p:spPr>
        <p:txBody>
          <a:bodyPr wrap="square">
            <a:spAutoFit/>
          </a:bodyPr>
          <a:lstStyle/>
          <a:p>
            <a:pPr algn="ctr"/>
            <a:r>
              <a:rPr lang="en-GB" i="1" dirty="0">
                <a:solidFill>
                  <a:srgbClr val="0070C0"/>
                </a:solidFill>
                <a:latin typeface="Arial" panose="020B0604020202020204" pitchFamily="34" charset="0"/>
                <a:cs typeface="Arial" panose="020B0604020202020204" pitchFamily="34" charset="0"/>
              </a:rPr>
              <a:t>“</a:t>
            </a:r>
            <a:r>
              <a:rPr lang="en-GB" sz="1600" b="1" i="1" dirty="0">
                <a:solidFill>
                  <a:srgbClr val="0070C0"/>
                </a:solidFill>
                <a:latin typeface="Arial" panose="020B0604020202020204" pitchFamily="34" charset="0"/>
                <a:cs typeface="Arial" panose="020B0604020202020204" pitchFamily="34" charset="0"/>
              </a:rPr>
              <a:t>All professionals should make sure their approach is child-centred. This means that they should consider, at all times, what is in the best interests of the child.” </a:t>
            </a:r>
            <a:endParaRPr lang="en-GB" b="1" i="1" dirty="0">
              <a:solidFill>
                <a:srgbClr val="0070C0"/>
              </a:solidFill>
              <a:latin typeface="Arial" panose="020B0604020202020204" pitchFamily="34" charset="0"/>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09594F38-4924-4AD2-B6F0-FE2A081E9E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7266" y="6127592"/>
            <a:ext cx="1314734" cy="730408"/>
          </a:xfrm>
          <a:prstGeom prst="rect">
            <a:avLst/>
          </a:prstGeom>
        </p:spPr>
      </p:pic>
    </p:spTree>
    <p:extLst>
      <p:ext uri="{BB962C8B-B14F-4D97-AF65-F5344CB8AC3E}">
        <p14:creationId xmlns:p14="http://schemas.microsoft.com/office/powerpoint/2010/main" val="2971449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CAEE-D2F6-473B-9CC7-6842E0815E88}"/>
              </a:ext>
            </a:extLst>
          </p:cNvPr>
          <p:cNvSpPr>
            <a:spLocks noGrp="1"/>
          </p:cNvSpPr>
          <p:nvPr>
            <p:ph type="title"/>
          </p:nvPr>
        </p:nvSpPr>
        <p:spPr>
          <a:xfrm>
            <a:off x="677334" y="609600"/>
            <a:ext cx="8596668" cy="548640"/>
          </a:xfrm>
        </p:spPr>
        <p:txBody>
          <a:bodyPr>
            <a:noAutofit/>
          </a:bodyPr>
          <a:lstStyle/>
          <a:p>
            <a:pPr algn="ctr"/>
            <a:r>
              <a:rPr lang="en-GB" sz="2000" dirty="0"/>
              <a:t>THE PREVENT DUTY GUIDANCE</a:t>
            </a:r>
          </a:p>
        </p:txBody>
      </p:sp>
      <p:sp>
        <p:nvSpPr>
          <p:cNvPr id="3" name="Content Placeholder 2">
            <a:extLst>
              <a:ext uri="{FF2B5EF4-FFF2-40B4-BE49-F238E27FC236}">
                <a16:creationId xmlns:a16="http://schemas.microsoft.com/office/drawing/2014/main" id="{A03152C3-965E-4385-A8A7-60769DEBF6BD}"/>
              </a:ext>
            </a:extLst>
          </p:cNvPr>
          <p:cNvSpPr>
            <a:spLocks noGrp="1"/>
          </p:cNvSpPr>
          <p:nvPr>
            <p:ph idx="1"/>
          </p:nvPr>
        </p:nvSpPr>
        <p:spPr>
          <a:xfrm>
            <a:off x="745068" y="1325864"/>
            <a:ext cx="8596668" cy="3880773"/>
          </a:xfrm>
        </p:spPr>
        <p:txBody>
          <a:bodyPr/>
          <a:lstStyle/>
          <a:p>
            <a:r>
              <a:rPr lang="en-GB" altLang="en-US" sz="1800" b="1" dirty="0">
                <a:ea typeface="MS PGothic" pitchFamily="34" charset="-128"/>
              </a:rPr>
              <a:t>Implementing the Prevent Duty within an Early Years Framework</a:t>
            </a:r>
            <a:endParaRPr lang="en-GB" b="1" dirty="0"/>
          </a:p>
        </p:txBody>
      </p:sp>
      <p:sp>
        <p:nvSpPr>
          <p:cNvPr id="7" name="TextBox 6">
            <a:extLst>
              <a:ext uri="{FF2B5EF4-FFF2-40B4-BE49-F238E27FC236}">
                <a16:creationId xmlns:a16="http://schemas.microsoft.com/office/drawing/2014/main" id="{58455957-5740-416F-A7D3-1AC962304026}"/>
              </a:ext>
            </a:extLst>
          </p:cNvPr>
          <p:cNvSpPr txBox="1"/>
          <p:nvPr/>
        </p:nvSpPr>
        <p:spPr>
          <a:xfrm>
            <a:off x="677334" y="1737739"/>
            <a:ext cx="9309946" cy="2031325"/>
          </a:xfrm>
          <a:prstGeom prst="rect">
            <a:avLst/>
          </a:prstGeom>
          <a:noFill/>
        </p:spPr>
        <p:txBody>
          <a:bodyPr wrap="square">
            <a:spAutoFit/>
          </a:bodyPr>
          <a:lstStyle/>
          <a:p>
            <a:pPr algn="just"/>
            <a:r>
              <a:rPr lang="en-US" dirty="0">
                <a:solidFill>
                  <a:schemeClr val="accent1"/>
                </a:solidFill>
              </a:rPr>
              <a:t>203</a:t>
            </a:r>
            <a:r>
              <a:rPr lang="en-US" dirty="0"/>
              <a:t> -The Education Inspection Framework sets out how </a:t>
            </a:r>
            <a:r>
              <a:rPr lang="en-US" dirty="0" err="1"/>
              <a:t>Ofsted</a:t>
            </a:r>
            <a:r>
              <a:rPr lang="en-US" dirty="0"/>
              <a:t> inspects maintained schools, academies, non-association independent schools, further education and skills provision, and registered early years settings in England. </a:t>
            </a:r>
            <a:r>
              <a:rPr lang="en-US" dirty="0" err="1"/>
              <a:t>Ofsted’s</a:t>
            </a:r>
            <a:r>
              <a:rPr lang="en-US" dirty="0"/>
              <a:t> current inspection framework for early years provision reflects the requirements in the early years foundation stage statutory framework. ISI’s inspection framework sets out how it inspects independent schools in England, including residential (boarding) schools and registered early years settings.</a:t>
            </a:r>
            <a:endParaRPr lang="en-GB" dirty="0"/>
          </a:p>
        </p:txBody>
      </p:sp>
      <p:sp>
        <p:nvSpPr>
          <p:cNvPr id="9" name="TextBox 8">
            <a:extLst>
              <a:ext uri="{FF2B5EF4-FFF2-40B4-BE49-F238E27FC236}">
                <a16:creationId xmlns:a16="http://schemas.microsoft.com/office/drawing/2014/main" id="{D79D4C00-9B8F-48F6-BD18-9A80EC870ADB}"/>
              </a:ext>
            </a:extLst>
          </p:cNvPr>
          <p:cNvSpPr txBox="1"/>
          <p:nvPr/>
        </p:nvSpPr>
        <p:spPr>
          <a:xfrm>
            <a:off x="677334" y="3936688"/>
            <a:ext cx="9309946" cy="2031325"/>
          </a:xfrm>
          <a:prstGeom prst="rect">
            <a:avLst/>
          </a:prstGeom>
          <a:noFill/>
        </p:spPr>
        <p:txBody>
          <a:bodyPr wrap="square" rtlCol="0">
            <a:spAutoFit/>
          </a:bodyPr>
          <a:lstStyle/>
          <a:p>
            <a:pPr algn="just"/>
            <a:r>
              <a:rPr lang="en-US" sz="1800" dirty="0"/>
              <a:t>Children and young people continue to make up a significant proportion of Channel cases, and in recent years there have been concerns regarding increased numbers of learners being arrested for terrorism-related offences. </a:t>
            </a:r>
          </a:p>
          <a:p>
            <a:pPr algn="just"/>
            <a:r>
              <a:rPr lang="en-US" sz="1800" b="1" dirty="0"/>
              <a:t>Settings should not only be alert to violent extremism but also non-violent extremism, including certain divisive or intolerant narratives which can reasonably be linked to terrorism. Educate Against Hate and GOV.UK Prevent duty training provide further information on extremist narratives.</a:t>
            </a:r>
            <a:r>
              <a:rPr lang="en-US" sz="1800" b="1" dirty="0">
                <a:solidFill>
                  <a:schemeClr val="accent1"/>
                </a:solidFill>
              </a:rPr>
              <a:t>37, 38</a:t>
            </a:r>
            <a:endParaRPr lang="en-GB" b="1" dirty="0">
              <a:solidFill>
                <a:schemeClr val="accent1"/>
              </a:solidFill>
            </a:endParaRPr>
          </a:p>
        </p:txBody>
      </p:sp>
    </p:spTree>
    <p:extLst>
      <p:ext uri="{BB962C8B-B14F-4D97-AF65-F5344CB8AC3E}">
        <p14:creationId xmlns:p14="http://schemas.microsoft.com/office/powerpoint/2010/main" val="144050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D734-64D4-4F44-9799-CD10D3A960CE}"/>
              </a:ext>
            </a:extLst>
          </p:cNvPr>
          <p:cNvSpPr>
            <a:spLocks noGrp="1"/>
          </p:cNvSpPr>
          <p:nvPr>
            <p:ph type="title"/>
          </p:nvPr>
        </p:nvSpPr>
        <p:spPr>
          <a:xfrm>
            <a:off x="0" y="182880"/>
            <a:ext cx="11503025" cy="1577341"/>
          </a:xfrm>
        </p:spPr>
        <p:txBody>
          <a:bodyPr>
            <a:normAutofit/>
          </a:bodyPr>
          <a:lstStyle/>
          <a:p>
            <a:pPr algn="ctr"/>
            <a:r>
              <a:rPr lang="en-GB" b="1" dirty="0">
                <a:solidFill>
                  <a:srgbClr val="002060"/>
                </a:solidFill>
                <a:latin typeface="Corbel" panose="020B0503020204020204" pitchFamily="34" charset="0"/>
              </a:rPr>
              <a:t>Prevent Duty Stakeholder Pack</a:t>
            </a:r>
            <a:br>
              <a:rPr lang="en-GB" b="1" dirty="0">
                <a:solidFill>
                  <a:srgbClr val="002060"/>
                </a:solidFill>
                <a:latin typeface="Corbel" panose="020B0503020204020204" pitchFamily="34" charset="0"/>
              </a:rPr>
            </a:br>
            <a:endParaRPr lang="en-GB" b="1" dirty="0">
              <a:solidFill>
                <a:srgbClr val="002060"/>
              </a:solidFill>
              <a:latin typeface="Corbel" panose="020B0503020204020204" pitchFamily="34" charset="0"/>
            </a:endParaRPr>
          </a:p>
        </p:txBody>
      </p:sp>
      <p:sp>
        <p:nvSpPr>
          <p:cNvPr id="3" name="Content Placeholder 2">
            <a:extLst>
              <a:ext uri="{FF2B5EF4-FFF2-40B4-BE49-F238E27FC236}">
                <a16:creationId xmlns:a16="http://schemas.microsoft.com/office/drawing/2014/main" id="{FD1F1947-C9E3-4B55-9949-0B26B41AEFA5}"/>
              </a:ext>
            </a:extLst>
          </p:cNvPr>
          <p:cNvSpPr>
            <a:spLocks noGrp="1"/>
          </p:cNvSpPr>
          <p:nvPr>
            <p:ph idx="1"/>
          </p:nvPr>
        </p:nvSpPr>
        <p:spPr>
          <a:xfrm>
            <a:off x="538481" y="890449"/>
            <a:ext cx="10522348" cy="5094961"/>
          </a:xfrm>
        </p:spPr>
        <p:txBody>
          <a:bodyPr>
            <a:normAutofit/>
          </a:bodyPr>
          <a:lstStyle/>
          <a:p>
            <a:pPr marL="0" indent="0">
              <a:buNone/>
            </a:pPr>
            <a:r>
              <a:rPr lang="en-US" sz="2000" dirty="0">
                <a:solidFill>
                  <a:srgbClr val="FF0000"/>
                </a:solidFill>
                <a:hlinkClick r:id="rId3">
                  <a:extLst>
                    <a:ext uri="{A12FA001-AC4F-418D-AE19-62706E023703}">
                      <ahyp:hlinkClr xmlns:ahyp="http://schemas.microsoft.com/office/drawing/2018/hyperlinkcolor" val="tx"/>
                    </a:ext>
                  </a:extLst>
                </a:hlinkClick>
              </a:rPr>
              <a:t>CLICK LINK HERE: Prevent Duty Guidance - Schools and early years providers final2 (educateagainsthate.com)</a:t>
            </a:r>
            <a:endParaRPr lang="en-GB" dirty="0">
              <a:solidFill>
                <a:srgbClr val="FF0000"/>
              </a:solidFill>
            </a:endParaRPr>
          </a:p>
        </p:txBody>
      </p:sp>
      <p:pic>
        <p:nvPicPr>
          <p:cNvPr id="5" name="Picture 4">
            <a:extLst>
              <a:ext uri="{FF2B5EF4-FFF2-40B4-BE49-F238E27FC236}">
                <a16:creationId xmlns:a16="http://schemas.microsoft.com/office/drawing/2014/main" id="{61A518C9-692E-4678-A9E3-94BE31CC0B68}"/>
              </a:ext>
            </a:extLst>
          </p:cNvPr>
          <p:cNvPicPr>
            <a:picLocks noChangeAspect="1"/>
          </p:cNvPicPr>
          <p:nvPr/>
        </p:nvPicPr>
        <p:blipFill rotWithShape="1">
          <a:blip r:embed="rId4"/>
          <a:srcRect l="17088" t="28425" r="20994" b="-1649"/>
          <a:stretch/>
        </p:blipFill>
        <p:spPr>
          <a:xfrm>
            <a:off x="966907" y="1736554"/>
            <a:ext cx="9233734" cy="4230997"/>
          </a:xfrm>
          <a:prstGeom prst="rect">
            <a:avLst/>
          </a:prstGeom>
        </p:spPr>
      </p:pic>
      <p:sp>
        <p:nvSpPr>
          <p:cNvPr id="6" name="TextBox 5">
            <a:extLst>
              <a:ext uri="{FF2B5EF4-FFF2-40B4-BE49-F238E27FC236}">
                <a16:creationId xmlns:a16="http://schemas.microsoft.com/office/drawing/2014/main" id="{8BCFAD29-F9D5-4F1C-A5E0-B0D861AD18AC}"/>
              </a:ext>
            </a:extLst>
          </p:cNvPr>
          <p:cNvSpPr txBox="1"/>
          <p:nvPr/>
        </p:nvSpPr>
        <p:spPr>
          <a:xfrm>
            <a:off x="966906" y="5967551"/>
            <a:ext cx="10258188" cy="646331"/>
          </a:xfrm>
          <a:prstGeom prst="rect">
            <a:avLst/>
          </a:prstGeom>
          <a:solidFill>
            <a:srgbClr val="FFFF00"/>
          </a:solidFill>
        </p:spPr>
        <p:txBody>
          <a:bodyPr wrap="square">
            <a:spAutoFit/>
          </a:bodyPr>
          <a:lstStyle/>
          <a:p>
            <a:r>
              <a:rPr lang="en-US" b="0" i="0" dirty="0">
                <a:effectLst/>
                <a:latin typeface="GDS Transport"/>
              </a:rPr>
              <a:t>Compliance with the Prevent duty reflects existing good practice on safeguarding. I</a:t>
            </a:r>
            <a:r>
              <a:rPr lang="en-US" dirty="0">
                <a:latin typeface="GDS Transport"/>
              </a:rPr>
              <a:t>t</a:t>
            </a:r>
            <a:r>
              <a:rPr lang="en-US" b="0" i="0" dirty="0">
                <a:effectLst/>
                <a:latin typeface="GDS Transport"/>
              </a:rPr>
              <a:t> will ensure susceptibility to </a:t>
            </a:r>
            <a:r>
              <a:rPr lang="en-US" b="0" i="0" dirty="0" err="1">
                <a:effectLst/>
                <a:latin typeface="GDS Transport"/>
              </a:rPr>
              <a:t>radicalisation</a:t>
            </a:r>
            <a:r>
              <a:rPr lang="en-US" b="0" i="0" dirty="0">
                <a:effectLst/>
                <a:latin typeface="GDS Transport"/>
              </a:rPr>
              <a:t> is incorporated into safeguarding training, policies and risk assessments. </a:t>
            </a:r>
            <a:endParaRPr lang="en-GB" dirty="0"/>
          </a:p>
        </p:txBody>
      </p:sp>
      <p:pic>
        <p:nvPicPr>
          <p:cNvPr id="7" name="Picture 6" descr="Logo, company name&#10;&#10;Description automatically generated">
            <a:extLst>
              <a:ext uri="{FF2B5EF4-FFF2-40B4-BE49-F238E27FC236}">
                <a16:creationId xmlns:a16="http://schemas.microsoft.com/office/drawing/2014/main" id="{947737B0-9BCB-4144-B815-CDF30D5C7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9584" y="6278880"/>
            <a:ext cx="1042416" cy="579120"/>
          </a:xfrm>
          <a:prstGeom prst="rect">
            <a:avLst/>
          </a:prstGeom>
        </p:spPr>
      </p:pic>
    </p:spTree>
    <p:extLst>
      <p:ext uri="{BB962C8B-B14F-4D97-AF65-F5344CB8AC3E}">
        <p14:creationId xmlns:p14="http://schemas.microsoft.com/office/powerpoint/2010/main" val="139362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2667" y="1083733"/>
            <a:ext cx="9823813" cy="5096934"/>
          </a:xfrm>
        </p:spPr>
        <p:txBody>
          <a:bodyPr>
            <a:noAutofit/>
          </a:bodyPr>
          <a:lstStyle/>
          <a:p>
            <a:r>
              <a:rPr lang="en-GB" altLang="en-US" b="1" dirty="0">
                <a:solidFill>
                  <a:schemeClr val="tx1"/>
                </a:solidFill>
                <a:latin typeface="Corbel" panose="020B0503020204020204" pitchFamily="34" charset="0"/>
                <a:cs typeface="Tahoma" panose="020B0604030504040204" pitchFamily="34" charset="0"/>
              </a:rPr>
              <a:t>Clear procedures in place </a:t>
            </a:r>
            <a:r>
              <a:rPr lang="en-GB" altLang="en-US" dirty="0">
                <a:solidFill>
                  <a:schemeClr val="tx1"/>
                </a:solidFill>
                <a:latin typeface="Corbel" panose="020B0503020204020204" pitchFamily="34" charset="0"/>
                <a:cs typeface="Tahoma" panose="020B0604030504040204" pitchFamily="34" charset="0"/>
              </a:rPr>
              <a:t>for protecting children at risk of radicalisation: does </a:t>
            </a:r>
            <a:r>
              <a:rPr lang="en-GB" altLang="en-US" b="1" dirty="0">
                <a:solidFill>
                  <a:schemeClr val="tx1"/>
                </a:solidFill>
                <a:latin typeface="Corbel" panose="020B0503020204020204" pitchFamily="34" charset="0"/>
                <a:cs typeface="Tahoma" panose="020B0604030504040204" pitchFamily="34" charset="0"/>
              </a:rPr>
              <a:t>not</a:t>
            </a:r>
            <a:r>
              <a:rPr lang="en-GB" altLang="en-US" dirty="0">
                <a:solidFill>
                  <a:schemeClr val="tx1"/>
                </a:solidFill>
                <a:latin typeface="Corbel" panose="020B0503020204020204" pitchFamily="34" charset="0"/>
                <a:cs typeface="Tahoma" panose="020B0604030504040204" pitchFamily="34" charset="0"/>
              </a:rPr>
              <a:t> require a separate risk assessment but should be built into existing policies and procedures </a:t>
            </a:r>
          </a:p>
          <a:p>
            <a:endParaRPr lang="en-GB" altLang="en-US" dirty="0">
              <a:solidFill>
                <a:schemeClr val="tx1"/>
              </a:solidFill>
              <a:latin typeface="Corbel" panose="020B0503020204020204" pitchFamily="34" charset="0"/>
              <a:cs typeface="Tahoma" panose="020B0604030504040204" pitchFamily="34" charset="0"/>
            </a:endParaRPr>
          </a:p>
          <a:p>
            <a:r>
              <a:rPr lang="en-GB" sz="1800" b="0" i="0" u="none" strike="noStrike" dirty="0">
                <a:solidFill>
                  <a:schemeClr val="tx1"/>
                </a:solidFill>
                <a:effectLst/>
                <a:latin typeface="Corbel" panose="020B0503020204020204" pitchFamily="34" charset="0"/>
                <a:cs typeface="Arial" panose="020B0604020202020204" pitchFamily="34" charset="0"/>
              </a:rPr>
              <a:t>Do those </a:t>
            </a:r>
            <a:r>
              <a:rPr lang="en-GB" sz="1800" b="1" i="0" u="none" strike="noStrike" dirty="0">
                <a:solidFill>
                  <a:schemeClr val="tx1"/>
                </a:solidFill>
                <a:effectLst/>
                <a:latin typeface="Corbel" panose="020B0503020204020204" pitchFamily="34" charset="0"/>
                <a:cs typeface="Arial" panose="020B0604020202020204" pitchFamily="34" charset="0"/>
              </a:rPr>
              <a:t>risk assessments </a:t>
            </a:r>
            <a:r>
              <a:rPr lang="en-GB" sz="1800" b="0" i="0" u="none" strike="noStrike" dirty="0">
                <a:solidFill>
                  <a:schemeClr val="tx1"/>
                </a:solidFill>
                <a:effectLst/>
                <a:latin typeface="Corbel" panose="020B0503020204020204" pitchFamily="34" charset="0"/>
                <a:cs typeface="Arial" panose="020B0604020202020204" pitchFamily="34" charset="0"/>
              </a:rPr>
              <a:t>accurately reflect and account for the local risk and 2023 Contest priorities </a:t>
            </a:r>
            <a:endParaRPr lang="en-GB" altLang="en-US" dirty="0">
              <a:solidFill>
                <a:schemeClr val="tx1"/>
              </a:solidFill>
              <a:latin typeface="Corbel" panose="020B0503020204020204" pitchFamily="34" charset="0"/>
              <a:cs typeface="Tahoma" panose="020B0604030504040204" pitchFamily="34" charset="0"/>
            </a:endParaRPr>
          </a:p>
          <a:p>
            <a:endParaRPr lang="en-GB" altLang="en-US" dirty="0">
              <a:solidFill>
                <a:schemeClr val="tx1"/>
              </a:solidFill>
              <a:latin typeface="Corbel" panose="020B0503020204020204" pitchFamily="34" charset="0"/>
              <a:cs typeface="Tahoma" panose="020B0604030504040204" pitchFamily="34" charset="0"/>
            </a:endParaRPr>
          </a:p>
          <a:p>
            <a:r>
              <a:rPr lang="en-GB" altLang="en-US" b="1" dirty="0">
                <a:solidFill>
                  <a:schemeClr val="tx1"/>
                </a:solidFill>
                <a:latin typeface="Corbel" panose="020B0503020204020204" pitchFamily="34" charset="0"/>
                <a:cs typeface="Tahoma" panose="020B0604030504040204" pitchFamily="34" charset="0"/>
              </a:rPr>
              <a:t>Working in partnership</a:t>
            </a:r>
            <a:r>
              <a:rPr lang="en-GB" altLang="en-US" dirty="0">
                <a:solidFill>
                  <a:schemeClr val="tx1"/>
                </a:solidFill>
                <a:latin typeface="Corbel" panose="020B0503020204020204" pitchFamily="34" charset="0"/>
                <a:cs typeface="Tahoma" panose="020B0604030504040204" pitchFamily="34" charset="0"/>
              </a:rPr>
              <a:t> with Nottingham Safeguarding Children’s Partnership , local authorities, the police and others in the community, including parents </a:t>
            </a:r>
          </a:p>
          <a:p>
            <a:endParaRPr lang="en-GB" altLang="en-US" dirty="0">
              <a:solidFill>
                <a:schemeClr val="tx1"/>
              </a:solidFill>
              <a:latin typeface="Corbel" panose="020B0503020204020204" pitchFamily="34" charset="0"/>
              <a:cs typeface="Tahoma" panose="020B0604030504040204" pitchFamily="34" charset="0"/>
            </a:endParaRPr>
          </a:p>
          <a:p>
            <a:r>
              <a:rPr lang="en-GB" altLang="en-US" b="1" dirty="0">
                <a:solidFill>
                  <a:schemeClr val="tx1"/>
                </a:solidFill>
                <a:latin typeface="Corbel" panose="020B0503020204020204" pitchFamily="34" charset="0"/>
                <a:cs typeface="Tahoma" panose="020B0604030504040204" pitchFamily="34" charset="0"/>
              </a:rPr>
              <a:t>Appropriate staff training </a:t>
            </a:r>
            <a:r>
              <a:rPr lang="en-GB" altLang="en-US" dirty="0">
                <a:solidFill>
                  <a:schemeClr val="tx1"/>
                </a:solidFill>
                <a:latin typeface="Corbel" panose="020B0503020204020204" pitchFamily="34" charset="0"/>
                <a:cs typeface="Tahoma" panose="020B0604030504040204" pitchFamily="34" charset="0"/>
              </a:rPr>
              <a:t>including general Prevent awareness, WRAP, and when and how to refer to Channel</a:t>
            </a:r>
          </a:p>
          <a:p>
            <a:r>
              <a:rPr lang="en-GB" altLang="en-US" b="1" dirty="0">
                <a:solidFill>
                  <a:schemeClr val="tx1"/>
                </a:solidFill>
                <a:latin typeface="Corbel" panose="020B0503020204020204" pitchFamily="34" charset="0"/>
                <a:cs typeface="Tahoma" panose="020B0604030504040204" pitchFamily="34" charset="0"/>
              </a:rPr>
              <a:t>DSL – </a:t>
            </a:r>
            <a:r>
              <a:rPr lang="en-GB" altLang="en-US" dirty="0">
                <a:solidFill>
                  <a:schemeClr val="tx1"/>
                </a:solidFill>
                <a:latin typeface="Corbel" panose="020B0503020204020204" pitchFamily="34" charset="0"/>
                <a:cs typeface="Tahoma" panose="020B0604030504040204" pitchFamily="34" charset="0"/>
              </a:rPr>
              <a:t>must be trained in Prevent and able to advise staff </a:t>
            </a:r>
          </a:p>
          <a:p>
            <a:endParaRPr lang="en-GB" altLang="en-US" dirty="0">
              <a:solidFill>
                <a:schemeClr val="tx1"/>
              </a:solidFill>
              <a:latin typeface="Corbel" panose="020B0503020204020204" pitchFamily="34" charset="0"/>
              <a:cs typeface="Tahoma" panose="020B0604030504040204" pitchFamily="34" charset="0"/>
            </a:endParaRPr>
          </a:p>
          <a:p>
            <a:r>
              <a:rPr lang="en-GB" altLang="en-US" b="1" dirty="0">
                <a:solidFill>
                  <a:schemeClr val="tx1"/>
                </a:solidFill>
                <a:latin typeface="Corbel" panose="020B0503020204020204" pitchFamily="34" charset="0"/>
                <a:cs typeface="Tahoma" panose="020B0604030504040204" pitchFamily="34" charset="0"/>
              </a:rPr>
              <a:t>IT- procedures for access to online material </a:t>
            </a:r>
            <a:r>
              <a:rPr lang="en-GB" altLang="en-US" dirty="0">
                <a:solidFill>
                  <a:schemeClr val="tx1"/>
                </a:solidFill>
                <a:latin typeface="Corbel" panose="020B0503020204020204" pitchFamily="34" charset="0"/>
                <a:cs typeface="Tahoma" panose="020B0604030504040204" pitchFamily="34" charset="0"/>
              </a:rPr>
              <a:t>covered in policies, appropriate filters. </a:t>
            </a:r>
            <a:endParaRPr lang="en-GB" altLang="en-US" b="1" dirty="0">
              <a:solidFill>
                <a:schemeClr val="tx1"/>
              </a:solidFill>
              <a:latin typeface="Corbel" panose="020B0503020204020204" pitchFamily="34" charset="0"/>
              <a:cs typeface="Tahoma" panose="020B0604030504040204" pitchFamily="34" charset="0"/>
            </a:endParaRPr>
          </a:p>
          <a:p>
            <a:pPr>
              <a:buClrTx/>
              <a:buFont typeface="Arial" panose="020B0604020202020204" pitchFamily="34" charset="0"/>
              <a:buChar char="•"/>
            </a:pPr>
            <a:endParaRPr lang="en-GB" sz="2100" dirty="0"/>
          </a:p>
          <a:p>
            <a:pPr>
              <a:buClrTx/>
              <a:buFont typeface="Arial" panose="020B0604020202020204" pitchFamily="34" charset="0"/>
              <a:buChar char="•"/>
            </a:pPr>
            <a:endParaRPr lang="en-GB" sz="1200" dirty="0"/>
          </a:p>
        </p:txBody>
      </p:sp>
      <p:sp>
        <p:nvSpPr>
          <p:cNvPr id="9" name="Title 2"/>
          <p:cNvSpPr txBox="1">
            <a:spLocks/>
          </p:cNvSpPr>
          <p:nvPr/>
        </p:nvSpPr>
        <p:spPr>
          <a:xfrm>
            <a:off x="-457201" y="71567"/>
            <a:ext cx="1195493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2060"/>
                </a:solidFill>
                <a:latin typeface="Corbel" panose="020B0503020204020204" pitchFamily="34" charset="0"/>
                <a:ea typeface="+mn-ea"/>
                <a:cs typeface="+mn-cs"/>
              </a:rPr>
              <a:t>Prevent Duty – What does it look like in practice? </a:t>
            </a:r>
          </a:p>
        </p:txBody>
      </p:sp>
      <p:pic>
        <p:nvPicPr>
          <p:cNvPr id="4" name="Picture 3" descr="Logo, company name&#10;&#10;Description automatically generated">
            <a:extLst>
              <a:ext uri="{FF2B5EF4-FFF2-40B4-BE49-F238E27FC236}">
                <a16:creationId xmlns:a16="http://schemas.microsoft.com/office/drawing/2014/main" id="{74C9D054-6095-4762-AE50-6F4B2860E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584" y="6278880"/>
            <a:ext cx="1042416" cy="579120"/>
          </a:xfrm>
          <a:prstGeom prst="rect">
            <a:avLst/>
          </a:prstGeom>
        </p:spPr>
      </p:pic>
    </p:spTree>
    <p:extLst>
      <p:ext uri="{BB962C8B-B14F-4D97-AF65-F5344CB8AC3E}">
        <p14:creationId xmlns:p14="http://schemas.microsoft.com/office/powerpoint/2010/main" val="347365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D92F95-A030-4925-8C9C-B28738C4391F}"/>
              </a:ext>
            </a:extLst>
          </p:cNvPr>
          <p:cNvSpPr>
            <a:spLocks noGrp="1"/>
          </p:cNvSpPr>
          <p:nvPr>
            <p:ph idx="1"/>
          </p:nvPr>
        </p:nvSpPr>
        <p:spPr>
          <a:xfrm>
            <a:off x="627797" y="948596"/>
            <a:ext cx="10980003" cy="5198203"/>
          </a:xfrm>
        </p:spPr>
        <p:txBody>
          <a:bodyPr anchor="ctr">
            <a:normAutofit fontScale="25000" lnSpcReduction="20000"/>
          </a:bodyPr>
          <a:lstStyle/>
          <a:p>
            <a:endParaRPr lang="en-GB" sz="2400" dirty="0">
              <a:cs typeface="Calibri"/>
            </a:endParaRPr>
          </a:p>
          <a:p>
            <a:endParaRPr lang="en-GB" sz="2600" dirty="0">
              <a:cs typeface="Calibri"/>
            </a:endParaRPr>
          </a:p>
          <a:p>
            <a:endParaRPr lang="en-GB" sz="2600" dirty="0">
              <a:cs typeface="Calibri"/>
            </a:endParaRPr>
          </a:p>
          <a:p>
            <a:endParaRPr lang="en-GB" sz="2600" dirty="0">
              <a:cs typeface="Calibri"/>
            </a:endParaRPr>
          </a:p>
          <a:p>
            <a:endParaRPr lang="en-GB" sz="9600" dirty="0">
              <a:cs typeface="Calibri"/>
            </a:endParaRPr>
          </a:p>
          <a:p>
            <a:endParaRPr lang="en-GB" sz="9600" dirty="0">
              <a:cs typeface="Calibri"/>
            </a:endParaRPr>
          </a:p>
          <a:p>
            <a:r>
              <a:rPr lang="en-GB" sz="9600" dirty="0">
                <a:cs typeface="Calibri"/>
              </a:rPr>
              <a:t>Early intervention to tackle the causes of radicalisation and respond to the ideological challenge of terrorism</a:t>
            </a:r>
            <a:r>
              <a:rPr lang="en-GB" sz="9600" b="1" dirty="0">
                <a:cs typeface="Calibri"/>
              </a:rPr>
              <a:t>. </a:t>
            </a:r>
          </a:p>
          <a:p>
            <a:endParaRPr lang="en-GB" sz="9600" b="1" dirty="0">
              <a:cs typeface="Calibri"/>
            </a:endParaRPr>
          </a:p>
          <a:p>
            <a:r>
              <a:rPr lang="en-GB" sz="9600" dirty="0">
                <a:cs typeface="Calibri"/>
              </a:rPr>
              <a:t>To </a:t>
            </a:r>
            <a:r>
              <a:rPr lang="en-GB" sz="9600" b="1" u="sng" dirty="0">
                <a:cs typeface="Calibri"/>
              </a:rPr>
              <a:t>safeguard</a:t>
            </a:r>
            <a:r>
              <a:rPr lang="en-GB" sz="9600" dirty="0">
                <a:cs typeface="Calibri"/>
              </a:rPr>
              <a:t> and support those most at risk of radicalisation through early intervention, identifying them and offering support to divert them away.</a:t>
            </a:r>
            <a:r>
              <a:rPr lang="en-GB" sz="9600" dirty="0">
                <a:solidFill>
                  <a:srgbClr val="FF0000"/>
                </a:solidFill>
              </a:rPr>
              <a:t> </a:t>
            </a:r>
          </a:p>
          <a:p>
            <a:pPr marL="0" indent="0">
              <a:buNone/>
            </a:pPr>
            <a:endParaRPr lang="en-GB" sz="9600" dirty="0">
              <a:cs typeface="Calibri"/>
            </a:endParaRPr>
          </a:p>
          <a:p>
            <a:r>
              <a:rPr lang="en-GB" sz="9600" dirty="0">
                <a:cs typeface="Calibri"/>
              </a:rPr>
              <a:t>To enable those who have already engaged in terrorism to disengage and rehabilitate</a:t>
            </a:r>
            <a:r>
              <a:rPr lang="en-GB" sz="9600" b="1" dirty="0">
                <a:cs typeface="Calibri"/>
              </a:rPr>
              <a:t>.</a:t>
            </a:r>
            <a:r>
              <a:rPr lang="en-GB" sz="9600" b="1" i="0" dirty="0">
                <a:effectLst/>
                <a:latin typeface="Helvetica Neue"/>
              </a:rPr>
              <a:t> </a:t>
            </a:r>
          </a:p>
          <a:p>
            <a:endParaRPr lang="en-GB" sz="9600" i="0" dirty="0">
              <a:effectLst/>
              <a:latin typeface="Helvetica Neue"/>
            </a:endParaRPr>
          </a:p>
          <a:p>
            <a:r>
              <a:rPr lang="en-GB" sz="9600" i="0" dirty="0">
                <a:effectLst/>
              </a:rPr>
              <a:t>Working online and offline to empower communities and individuals</a:t>
            </a:r>
            <a:r>
              <a:rPr lang="en-GB" sz="9600" b="1" i="0" dirty="0">
                <a:effectLst/>
              </a:rPr>
              <a:t>.</a:t>
            </a:r>
          </a:p>
          <a:p>
            <a:pPr marL="0" indent="0">
              <a:buNone/>
            </a:pPr>
            <a:endParaRPr lang="en-US" sz="9600" b="1" dirty="0">
              <a:solidFill>
                <a:srgbClr val="FF0000"/>
              </a:solidFill>
            </a:endParaRPr>
          </a:p>
          <a:p>
            <a:pPr marL="0" indent="0">
              <a:buNone/>
            </a:pPr>
            <a:r>
              <a:rPr lang="en-US" sz="9600" b="1" dirty="0">
                <a:solidFill>
                  <a:srgbClr val="FF0000"/>
                </a:solidFill>
              </a:rPr>
              <a:t>There are falsehoods and misconceptions around PREVENT being spread by people with ill intentions – it is important to reiterate that it is safeguarding.</a:t>
            </a:r>
            <a:endParaRPr lang="en-GB" sz="9600" dirty="0">
              <a:solidFill>
                <a:srgbClr val="FF0000"/>
              </a:solidFill>
            </a:endParaRPr>
          </a:p>
          <a:p>
            <a:pPr marL="0" indent="0">
              <a:buNone/>
            </a:pPr>
            <a:endParaRPr lang="en-GB" sz="9600" dirty="0">
              <a:solidFill>
                <a:srgbClr val="FF0000"/>
              </a:solidFill>
            </a:endParaRPr>
          </a:p>
          <a:p>
            <a:pPr marL="0" indent="0">
              <a:buNone/>
            </a:pPr>
            <a:endParaRPr lang="en-GB" sz="2000" dirty="0">
              <a:solidFill>
                <a:schemeClr val="tx1"/>
              </a:solidFill>
            </a:endParaRPr>
          </a:p>
          <a:p>
            <a:pPr marL="0" indent="0">
              <a:buNone/>
            </a:pPr>
            <a:r>
              <a:rPr lang="en-GB" sz="2000" dirty="0">
                <a:solidFill>
                  <a:srgbClr val="FF0000"/>
                </a:solidFill>
                <a:latin typeface="Arial" panose="020B0604020202020204" pitchFamily="34" charset="0"/>
                <a:cs typeface="Arial" panose="020B0604020202020204" pitchFamily="34" charset="0"/>
              </a:rPr>
              <a:t>            </a:t>
            </a:r>
            <a:endParaRPr lang="en-GB" sz="2000" dirty="0">
              <a:cs typeface="Calibri"/>
            </a:endParaRPr>
          </a:p>
          <a:p>
            <a:endParaRPr lang="en-GB" sz="2000" dirty="0">
              <a:cs typeface="Calibri"/>
            </a:endParaRPr>
          </a:p>
          <a:p>
            <a:endParaRPr lang="en-GB" sz="2000" i="0" dirty="0">
              <a:effectLst/>
            </a:endParaRPr>
          </a:p>
          <a:p>
            <a:endParaRPr lang="en-GB" sz="2000" dirty="0"/>
          </a:p>
        </p:txBody>
      </p:sp>
      <p:sp>
        <p:nvSpPr>
          <p:cNvPr id="5" name="Title 4">
            <a:extLst>
              <a:ext uri="{FF2B5EF4-FFF2-40B4-BE49-F238E27FC236}">
                <a16:creationId xmlns:a16="http://schemas.microsoft.com/office/drawing/2014/main" id="{A1084FF4-3B6F-4759-8BCD-A9B0D1A6024E}"/>
              </a:ext>
            </a:extLst>
          </p:cNvPr>
          <p:cNvSpPr>
            <a:spLocks noGrp="1"/>
          </p:cNvSpPr>
          <p:nvPr>
            <p:ph type="title"/>
          </p:nvPr>
        </p:nvSpPr>
        <p:spPr>
          <a:xfrm>
            <a:off x="986319" y="256854"/>
            <a:ext cx="9349482" cy="678094"/>
          </a:xfrm>
        </p:spPr>
        <p:txBody>
          <a:bodyPr>
            <a:normAutofit/>
          </a:bodyPr>
          <a:lstStyle/>
          <a:p>
            <a:pPr algn="ctr"/>
            <a:r>
              <a:rPr lang="en-GB" sz="2800" b="1" dirty="0">
                <a:solidFill>
                  <a:schemeClr val="tx1"/>
                </a:solidFill>
              </a:rPr>
              <a:t>PREVENT OBJECTIVES</a:t>
            </a:r>
          </a:p>
        </p:txBody>
      </p:sp>
      <p:pic>
        <p:nvPicPr>
          <p:cNvPr id="4" name="Picture 3" descr="Logo, company name&#10;&#10;Description automatically generated">
            <a:extLst>
              <a:ext uri="{FF2B5EF4-FFF2-40B4-BE49-F238E27FC236}">
                <a16:creationId xmlns:a16="http://schemas.microsoft.com/office/drawing/2014/main" id="{D8351E5C-25C9-4718-ACA5-FC0B74E84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584" y="6278880"/>
            <a:ext cx="1042416" cy="579120"/>
          </a:xfrm>
          <a:prstGeom prst="rect">
            <a:avLst/>
          </a:prstGeom>
        </p:spPr>
      </p:pic>
    </p:spTree>
    <p:extLst>
      <p:ext uri="{BB962C8B-B14F-4D97-AF65-F5344CB8AC3E}">
        <p14:creationId xmlns:p14="http://schemas.microsoft.com/office/powerpoint/2010/main" val="143214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1580" y="125731"/>
            <a:ext cx="9456420" cy="572912"/>
          </a:xfrm>
        </p:spPr>
        <p:txBody>
          <a:bodyPr>
            <a:normAutofit fontScale="90000"/>
          </a:bodyPr>
          <a:lstStyle/>
          <a:p>
            <a:pPr algn="ctr"/>
            <a:r>
              <a:rPr lang="en-GB" sz="4400" b="1" dirty="0">
                <a:solidFill>
                  <a:schemeClr val="tx1"/>
                </a:solidFill>
                <a:cs typeface="Calibri Light"/>
              </a:rPr>
              <a:t> PREVENT</a:t>
            </a:r>
            <a:endParaRPr lang="en-GB" sz="4400" b="1" dirty="0">
              <a:solidFill>
                <a:schemeClr val="tx1"/>
              </a:solidFill>
            </a:endParaRPr>
          </a:p>
        </p:txBody>
      </p:sp>
      <p:sp>
        <p:nvSpPr>
          <p:cNvPr id="3" name="Subtitle 2"/>
          <p:cNvSpPr>
            <a:spLocks noGrp="1"/>
          </p:cNvSpPr>
          <p:nvPr>
            <p:ph type="subTitle" idx="1"/>
          </p:nvPr>
        </p:nvSpPr>
        <p:spPr>
          <a:xfrm>
            <a:off x="412157" y="824374"/>
            <a:ext cx="10598821" cy="6033626"/>
          </a:xfrm>
        </p:spPr>
        <p:txBody>
          <a:bodyPr vert="horz" lIns="91440" tIns="45720" rIns="91440" bIns="45720" rtlCol="0" anchor="t">
            <a:normAutofit fontScale="92500" lnSpcReduction="10000"/>
          </a:bodyPr>
          <a:lstStyle/>
          <a:p>
            <a:pPr algn="l"/>
            <a:r>
              <a:rPr lang="en-GB" sz="1700" b="1" dirty="0">
                <a:solidFill>
                  <a:schemeClr val="tx1"/>
                </a:solidFill>
                <a:cs typeface="Calibri"/>
              </a:rPr>
              <a:t>CONTEST is the name of the UKs Counter Terrorism Strategy </a:t>
            </a:r>
            <a:r>
              <a:rPr lang="en-GB" sz="1700" dirty="0">
                <a:solidFill>
                  <a:schemeClr val="tx1"/>
                </a:solidFill>
                <a:cs typeface="Calibri"/>
              </a:rPr>
              <a:t>and is the UK’s response to terrorism. </a:t>
            </a:r>
          </a:p>
          <a:p>
            <a:pPr algn="l"/>
            <a:r>
              <a:rPr lang="en-GB" sz="1700" dirty="0">
                <a:solidFill>
                  <a:schemeClr val="tx1"/>
                </a:solidFill>
                <a:cs typeface="Calibri"/>
              </a:rPr>
              <a:t>CONTEST Strategic Framework consists of four work strands which are known within the Counter Terrorism community as ‘</a:t>
            </a:r>
            <a:r>
              <a:rPr lang="en-GB" sz="1700" b="1" dirty="0">
                <a:solidFill>
                  <a:schemeClr val="tx1"/>
                </a:solidFill>
                <a:cs typeface="Calibri"/>
              </a:rPr>
              <a:t>the four P’s’:</a:t>
            </a:r>
          </a:p>
          <a:p>
            <a:pPr algn="l"/>
            <a:r>
              <a:rPr lang="en-GB" dirty="0">
                <a:solidFill>
                  <a:schemeClr val="tx1"/>
                </a:solidFill>
                <a:cs typeface="Calibri"/>
              </a:rPr>
              <a:t>                            </a:t>
            </a:r>
            <a:r>
              <a:rPr lang="en-GB" b="1" dirty="0">
                <a:solidFill>
                  <a:schemeClr val="tx1"/>
                </a:solidFill>
                <a:cs typeface="Calibri"/>
              </a:rPr>
              <a:t>PREVENT </a:t>
            </a:r>
          </a:p>
          <a:p>
            <a:pPr algn="l"/>
            <a:r>
              <a:rPr lang="en-GB" dirty="0">
                <a:solidFill>
                  <a:schemeClr val="tx1"/>
                </a:solidFill>
                <a:cs typeface="Calibri"/>
              </a:rPr>
              <a:t>                            PURSUE </a:t>
            </a:r>
          </a:p>
          <a:p>
            <a:pPr algn="l"/>
            <a:r>
              <a:rPr lang="en-GB" dirty="0">
                <a:solidFill>
                  <a:schemeClr val="tx1"/>
                </a:solidFill>
                <a:cs typeface="Calibri"/>
              </a:rPr>
              <a:t>                            PROTECT </a:t>
            </a:r>
          </a:p>
          <a:p>
            <a:pPr algn="l"/>
            <a:r>
              <a:rPr lang="en-GB" dirty="0">
                <a:solidFill>
                  <a:schemeClr val="tx1"/>
                </a:solidFill>
                <a:cs typeface="Calibri"/>
              </a:rPr>
              <a:t>                            PREPARE</a:t>
            </a:r>
          </a:p>
          <a:p>
            <a:pPr algn="l"/>
            <a:endParaRPr lang="en-GB" dirty="0">
              <a:solidFill>
                <a:schemeClr val="tx1"/>
              </a:solidFill>
              <a:cs typeface="Calibri"/>
            </a:endParaRPr>
          </a:p>
          <a:p>
            <a:pPr algn="l"/>
            <a:endParaRPr lang="en-GB" dirty="0">
              <a:solidFill>
                <a:schemeClr val="tx1"/>
              </a:solidFill>
              <a:cs typeface="Calibri"/>
            </a:endParaRPr>
          </a:p>
          <a:p>
            <a:pPr algn="l"/>
            <a:endParaRPr lang="en-GB" sz="2000" dirty="0">
              <a:solidFill>
                <a:schemeClr val="tx1"/>
              </a:solidFill>
              <a:cs typeface="Calibri"/>
            </a:endParaRPr>
          </a:p>
          <a:p>
            <a:pPr algn="l"/>
            <a:r>
              <a:rPr lang="en-GB" sz="1700" dirty="0">
                <a:solidFill>
                  <a:schemeClr val="tx1"/>
                </a:solidFill>
                <a:cs typeface="Calibri"/>
              </a:rPr>
              <a:t>The aim of CONTEST is to </a:t>
            </a:r>
            <a:r>
              <a:rPr lang="en-GB" sz="1700" b="1" dirty="0">
                <a:solidFill>
                  <a:schemeClr val="tx1"/>
                </a:solidFill>
                <a:cs typeface="Calibri"/>
              </a:rPr>
              <a:t>reduce the risk of terrorism to the UK (and overseas) and its citizens so that people can go about and live their lives freely and with confidence</a:t>
            </a:r>
            <a:r>
              <a:rPr lang="en-GB" sz="1700" b="1" dirty="0">
                <a:cs typeface="Calibri"/>
              </a:rPr>
              <a:t>. #</a:t>
            </a:r>
          </a:p>
          <a:p>
            <a:pPr algn="l"/>
            <a:r>
              <a:rPr lang="en-GB" sz="1700" b="1" dirty="0">
                <a:solidFill>
                  <a:schemeClr val="tx1"/>
                </a:solidFill>
                <a:effectLst/>
                <a:latin typeface="+mj-lt"/>
                <a:ea typeface="Calibri" panose="020F0502020204030204" pitchFamily="34" charset="0"/>
                <a:cs typeface="Times New Roman" panose="02020603050405020304" pitchFamily="18" charset="0"/>
              </a:rPr>
              <a:t>Counter-Terrorism &amp; Security Act 2015, Counter-Terrorism &amp; Security Act 2015</a:t>
            </a:r>
            <a:r>
              <a:rPr lang="en-GB" sz="1700" b="1" dirty="0">
                <a:solidFill>
                  <a:srgbClr val="FF0000"/>
                </a:solidFill>
                <a:effectLst/>
                <a:latin typeface="+mj-lt"/>
                <a:ea typeface="Calibri" panose="020F0502020204030204" pitchFamily="34" charset="0"/>
                <a:cs typeface="Times New Roman" panose="02020603050405020304" pitchFamily="18" charset="0"/>
              </a:rPr>
              <a:t>, </a:t>
            </a:r>
            <a:r>
              <a:rPr lang="en-GB" sz="1700" b="1" u="sng" dirty="0">
                <a:solidFill>
                  <a:srgbClr val="FF0000"/>
                </a:solidFill>
                <a:effectLst/>
                <a:latin typeface="+mj-lt"/>
                <a:ea typeface="Calibri" panose="020F0502020204030204" pitchFamily="34" charset="0"/>
                <a:cs typeface="Times New Roman" panose="02020603050405020304" pitchFamily="18" charset="0"/>
              </a:rPr>
              <a:t>Prevent Statutory Duty </a:t>
            </a:r>
            <a:r>
              <a:rPr lang="en-GB" sz="1700" b="1" dirty="0">
                <a:solidFill>
                  <a:srgbClr val="FF0000"/>
                </a:solidFill>
                <a:effectLst/>
                <a:ea typeface="Calibri" panose="020F0502020204030204" pitchFamily="34" charset="0"/>
                <a:cs typeface="Times New Roman" panose="02020603050405020304" pitchFamily="18" charset="0"/>
              </a:rPr>
              <a:t>“</a:t>
            </a:r>
            <a:r>
              <a:rPr lang="en-US" sz="1700" b="1" i="0" dirty="0">
                <a:solidFill>
                  <a:srgbClr val="FF0000"/>
                </a:solidFill>
                <a:effectLst/>
              </a:rPr>
              <a:t>requires all education providers ‘to help prevent the risk of people becoming terrorists or supporting terrorism’.</a:t>
            </a:r>
            <a:r>
              <a:rPr lang="en-US" sz="1700" dirty="0"/>
              <a:t> </a:t>
            </a:r>
            <a:r>
              <a:rPr lang="en-US" sz="1700" b="1" dirty="0">
                <a:solidFill>
                  <a:schemeClr val="tx1"/>
                </a:solidFill>
              </a:rPr>
              <a:t>The guidance introduces a new theme - ‘Reducing Permissive Environments’ to tackle the ideological causes of terrorism. For schools and early years, this includes the existing considerations of building resilience through the curriculum and having effective IT and visiting speaker policies to reduce exposure to </a:t>
            </a:r>
            <a:r>
              <a:rPr lang="en-US" sz="1700" b="1" dirty="0" err="1">
                <a:solidFill>
                  <a:schemeClr val="tx1"/>
                </a:solidFill>
              </a:rPr>
              <a:t>radicalising</a:t>
            </a:r>
            <a:r>
              <a:rPr lang="en-US" sz="1700" b="1" dirty="0">
                <a:solidFill>
                  <a:schemeClr val="tx1"/>
                </a:solidFill>
              </a:rPr>
              <a:t> influences.</a:t>
            </a:r>
            <a:r>
              <a:rPr lang="en-US" sz="1700" b="1" i="0" dirty="0">
                <a:solidFill>
                  <a:schemeClr val="tx1"/>
                </a:solidFill>
                <a:effectLst/>
              </a:rPr>
              <a:t> </a:t>
            </a:r>
            <a:r>
              <a:rPr lang="en-US" sz="1900" b="1" dirty="0">
                <a:solidFill>
                  <a:srgbClr val="2035D0"/>
                </a:solidFill>
                <a:hlinkClick r:id="rId3">
                  <a:extLst>
                    <a:ext uri="{A12FA001-AC4F-418D-AE19-62706E023703}">
                      <ahyp:hlinkClr xmlns:ahyp="http://schemas.microsoft.com/office/drawing/2018/hyperlinkcolor" val="tx"/>
                    </a:ext>
                  </a:extLst>
                </a:hlinkClick>
              </a:rPr>
              <a:t>The Prevent duty: an introduction for those with safeguarding responsibilities - GOV.UK (www.gov.uk</a:t>
            </a:r>
            <a:r>
              <a:rPr lang="en-US" sz="1900" dirty="0">
                <a:solidFill>
                  <a:srgbClr val="99CA3C"/>
                </a:solidFill>
                <a:hlinkClick r:id="rId3">
                  <a:extLst>
                    <a:ext uri="{A12FA001-AC4F-418D-AE19-62706E023703}">
                      <ahyp:hlinkClr xmlns:ahyp="http://schemas.microsoft.com/office/drawing/2018/hyperlinkcolor" val="tx"/>
                    </a:ext>
                  </a:extLst>
                </a:hlinkClick>
              </a:rPr>
              <a:t>)</a:t>
            </a:r>
            <a:endParaRPr lang="en-GB" sz="1900" dirty="0"/>
          </a:p>
          <a:p>
            <a:pPr algn="l"/>
            <a:endParaRPr lang="en-GB" dirty="0">
              <a:solidFill>
                <a:srgbClr val="FF0000"/>
              </a:solidFill>
            </a:endParaRPr>
          </a:p>
        </p:txBody>
      </p:sp>
      <p:pic>
        <p:nvPicPr>
          <p:cNvPr id="1026" name="Picture 2" descr="London bombings of 2005 | History, Facts, &amp; Map | Britannica">
            <a:extLst>
              <a:ext uri="{FF2B5EF4-FFF2-40B4-BE49-F238E27FC236}">
                <a16:creationId xmlns:a16="http://schemas.microsoft.com/office/drawing/2014/main" id="{F6B54F1C-B490-41FC-8651-880CDB654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2" y="1935571"/>
            <a:ext cx="1988980" cy="1905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 a lorry attack ever be stopped? - BBC News">
            <a:extLst>
              <a:ext uri="{FF2B5EF4-FFF2-40B4-BE49-F238E27FC236}">
                <a16:creationId xmlns:a16="http://schemas.microsoft.com/office/drawing/2014/main" id="{8D02263B-F595-45EA-A529-2C7552777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384" y="1952281"/>
            <a:ext cx="4577403" cy="19056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U.K. to Train More Police Officers to Use Guns to Counter Terrorism - WSJ">
            <a:extLst>
              <a:ext uri="{FF2B5EF4-FFF2-40B4-BE49-F238E27FC236}">
                <a16:creationId xmlns:a16="http://schemas.microsoft.com/office/drawing/2014/main" id="{08DDF283-B2CD-4A78-9459-E5DA4C02A5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8111" y="1869250"/>
            <a:ext cx="2062867" cy="2071678"/>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U-Turn 9">
            <a:extLst>
              <a:ext uri="{FF2B5EF4-FFF2-40B4-BE49-F238E27FC236}">
                <a16:creationId xmlns:a16="http://schemas.microsoft.com/office/drawing/2014/main" id="{7681360E-7C41-4226-84B8-CDB54D85B599}"/>
              </a:ext>
            </a:extLst>
          </p:cNvPr>
          <p:cNvSpPr/>
          <p:nvPr/>
        </p:nvSpPr>
        <p:spPr>
          <a:xfrm rot="5400000">
            <a:off x="3756434" y="954391"/>
            <a:ext cx="513705" cy="1448655"/>
          </a:xfrm>
          <a:prstGeom prst="uturn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1" name="Picture 10" descr="Logo, company name&#10;&#10;Description automatically generated">
            <a:extLst>
              <a:ext uri="{FF2B5EF4-FFF2-40B4-BE49-F238E27FC236}">
                <a16:creationId xmlns:a16="http://schemas.microsoft.com/office/drawing/2014/main" id="{561B0B7D-C309-473E-963A-7D2A366BF5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4720" y="6248400"/>
            <a:ext cx="1097280" cy="609600"/>
          </a:xfrm>
          <a:prstGeom prst="rect">
            <a:avLst/>
          </a:prstGeom>
        </p:spPr>
      </p:pic>
    </p:spTree>
    <p:extLst>
      <p:ext uri="{BB962C8B-B14F-4D97-AF65-F5344CB8AC3E}">
        <p14:creationId xmlns:p14="http://schemas.microsoft.com/office/powerpoint/2010/main" val="276545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5E1A45-B556-466B-82ED-7E4DE5CA7ED3}"/>
              </a:ext>
            </a:extLst>
          </p:cNvPr>
          <p:cNvSpPr txBox="1"/>
          <p:nvPr/>
        </p:nvSpPr>
        <p:spPr>
          <a:xfrm rot="10800000" flipV="1">
            <a:off x="380999" y="756492"/>
            <a:ext cx="11406602" cy="369332"/>
          </a:xfrm>
          <a:prstGeom prst="rect">
            <a:avLst/>
          </a:prstGeom>
          <a:solidFill>
            <a:schemeClr val="bg1"/>
          </a:solidFill>
        </p:spPr>
        <p:txBody>
          <a:bodyPr wrap="square">
            <a:spAutoFit/>
          </a:bodyPr>
          <a:lstStyle/>
          <a:p>
            <a:endParaRPr lang="en-GB" b="1" dirty="0"/>
          </a:p>
        </p:txBody>
      </p:sp>
      <p:sp>
        <p:nvSpPr>
          <p:cNvPr id="11" name="TextBox 10">
            <a:extLst>
              <a:ext uri="{FF2B5EF4-FFF2-40B4-BE49-F238E27FC236}">
                <a16:creationId xmlns:a16="http://schemas.microsoft.com/office/drawing/2014/main" id="{29B298B8-5334-485A-9A3F-DBE691CCC295}"/>
              </a:ext>
            </a:extLst>
          </p:cNvPr>
          <p:cNvSpPr txBox="1"/>
          <p:nvPr/>
        </p:nvSpPr>
        <p:spPr>
          <a:xfrm>
            <a:off x="150125" y="453285"/>
            <a:ext cx="11637477" cy="2031325"/>
          </a:xfrm>
          <a:prstGeom prst="rect">
            <a:avLst/>
          </a:prstGeom>
          <a:solidFill>
            <a:schemeClr val="bg1"/>
          </a:solidFill>
        </p:spPr>
        <p:txBody>
          <a:bodyPr wrap="square">
            <a:spAutoFit/>
          </a:bodyPr>
          <a:lstStyle/>
          <a:p>
            <a:pPr marL="285750" indent="-285750" algn="l">
              <a:buFont typeface="Arial" panose="020B0604020202020204" pitchFamily="34" charset="0"/>
              <a:buChar char="•"/>
            </a:pPr>
            <a:r>
              <a:rPr lang="en-US" b="1" i="0" dirty="0">
                <a:solidFill>
                  <a:srgbClr val="0B0C0C"/>
                </a:solidFill>
                <a:effectLst/>
                <a:latin typeface="GDS Transport"/>
              </a:rPr>
              <a:t>In the year ending 31 March 2023, individuals aged 15 to 20 accounted for the largest proportion of the 6,796 referrals to Prevent (2,203; 32%) </a:t>
            </a:r>
          </a:p>
          <a:p>
            <a:pPr algn="l"/>
            <a:endParaRPr lang="en-US" b="1" dirty="0">
              <a:latin typeface="GDS Transport"/>
            </a:endParaRPr>
          </a:p>
          <a:p>
            <a:pPr marL="285750" indent="-285750">
              <a:buFont typeface="Arial" panose="020B0604020202020204" pitchFamily="34" charset="0"/>
              <a:buChar char="•"/>
            </a:pPr>
            <a:r>
              <a:rPr lang="en-US" b="1" dirty="0">
                <a:latin typeface="GDS Transport"/>
              </a:rPr>
              <a:t>U</a:t>
            </a:r>
            <a:r>
              <a:rPr lang="en-US" b="1" i="0" dirty="0">
                <a:effectLst/>
                <a:latin typeface="GDS Transport"/>
              </a:rPr>
              <a:t>nder 14 accounted for the second largest proportion of referrals </a:t>
            </a:r>
            <a:r>
              <a:rPr lang="en-GB" b="1" i="0" dirty="0">
                <a:effectLst/>
                <a:latin typeface="GDS Transport"/>
              </a:rPr>
              <a:t> (2,119; 31%)</a:t>
            </a:r>
            <a:endParaRPr lang="en-US" b="1" i="0" dirty="0">
              <a:effectLst/>
              <a:latin typeface="GDS Transport"/>
            </a:endParaRPr>
          </a:p>
          <a:p>
            <a:r>
              <a:rPr lang="en-US" b="1" i="0" dirty="0">
                <a:solidFill>
                  <a:srgbClr val="FF0000"/>
                </a:solidFill>
                <a:effectLst/>
                <a:latin typeface="GDS Transport"/>
              </a:rPr>
              <a:t> </a:t>
            </a:r>
          </a:p>
          <a:p>
            <a:pPr marL="285750" indent="-285750">
              <a:buFont typeface="Arial" panose="020B0604020202020204" pitchFamily="34" charset="0"/>
              <a:buChar char="•"/>
            </a:pPr>
            <a:r>
              <a:rPr lang="en-GB" b="1" dirty="0"/>
              <a:t>88% </a:t>
            </a:r>
            <a:r>
              <a:rPr lang="en-GB" dirty="0"/>
              <a:t>Male   </a:t>
            </a:r>
          </a:p>
          <a:p>
            <a:pPr marL="285750" indent="-285750" algn="l">
              <a:buFont typeface="Arial" panose="020B0604020202020204" pitchFamily="34" charset="0"/>
              <a:buChar char="•"/>
            </a:pPr>
            <a:endParaRPr lang="en-US" b="1" i="0" dirty="0">
              <a:solidFill>
                <a:srgbClr val="0B0C0C"/>
              </a:solidFill>
              <a:effectLst/>
              <a:latin typeface="GDS Transport"/>
            </a:endParaRPr>
          </a:p>
        </p:txBody>
      </p:sp>
      <p:sp>
        <p:nvSpPr>
          <p:cNvPr id="14" name="TextBox 13">
            <a:extLst>
              <a:ext uri="{FF2B5EF4-FFF2-40B4-BE49-F238E27FC236}">
                <a16:creationId xmlns:a16="http://schemas.microsoft.com/office/drawing/2014/main" id="{87D57DAC-1364-4ABC-B57C-1B1F85B6ECCA}"/>
              </a:ext>
            </a:extLst>
          </p:cNvPr>
          <p:cNvSpPr txBox="1"/>
          <p:nvPr/>
        </p:nvSpPr>
        <p:spPr>
          <a:xfrm>
            <a:off x="3002507" y="53175"/>
            <a:ext cx="5813947" cy="400110"/>
          </a:xfrm>
          <a:prstGeom prst="rect">
            <a:avLst/>
          </a:prstGeom>
          <a:noFill/>
        </p:spPr>
        <p:txBody>
          <a:bodyPr wrap="square" rtlCol="0">
            <a:spAutoFit/>
          </a:bodyPr>
          <a:lstStyle/>
          <a:p>
            <a:r>
              <a:rPr lang="en-US" sz="2000" b="1" dirty="0">
                <a:solidFill>
                  <a:srgbClr val="0B0C0C"/>
                </a:solidFill>
                <a:latin typeface="GDS Transport"/>
              </a:rPr>
              <a:t>NATIONAL STATISTICS - Y</a:t>
            </a:r>
            <a:r>
              <a:rPr lang="en-US" sz="2000" b="1" i="0" dirty="0">
                <a:solidFill>
                  <a:srgbClr val="0B0C0C"/>
                </a:solidFill>
                <a:effectLst/>
                <a:latin typeface="GDS Transport"/>
              </a:rPr>
              <a:t>ear ending March 2023</a:t>
            </a:r>
            <a:endParaRPr lang="en-GB" sz="2000" dirty="0"/>
          </a:p>
        </p:txBody>
      </p:sp>
      <p:pic>
        <p:nvPicPr>
          <p:cNvPr id="6" name="Picture 5" descr="Logo, company name&#10;&#10;Description automatically generated">
            <a:extLst>
              <a:ext uri="{FF2B5EF4-FFF2-40B4-BE49-F238E27FC236}">
                <a16:creationId xmlns:a16="http://schemas.microsoft.com/office/drawing/2014/main" id="{F43558CB-EAF0-4717-BFE2-2E17B43E33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5146" y="6176414"/>
            <a:ext cx="1226854" cy="681586"/>
          </a:xfrm>
          <a:prstGeom prst="rect">
            <a:avLst/>
          </a:prstGeom>
        </p:spPr>
      </p:pic>
      <p:sp>
        <p:nvSpPr>
          <p:cNvPr id="5" name="AutoShape 2">
            <a:extLst>
              <a:ext uri="{FF2B5EF4-FFF2-40B4-BE49-F238E27FC236}">
                <a16:creationId xmlns:a16="http://schemas.microsoft.com/office/drawing/2014/main" id="{5F30AD43-AB36-4B26-BA40-B72FB65F5DFA}"/>
              </a:ext>
            </a:extLst>
          </p:cNvPr>
          <p:cNvSpPr>
            <a:spLocks noChangeAspect="1" noChangeArrowheads="1"/>
          </p:cNvSpPr>
          <p:nvPr/>
        </p:nvSpPr>
        <p:spPr bwMode="auto">
          <a:xfrm>
            <a:off x="3862315" y="3276600"/>
            <a:ext cx="3944203" cy="23860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6">
            <a:extLst>
              <a:ext uri="{FF2B5EF4-FFF2-40B4-BE49-F238E27FC236}">
                <a16:creationId xmlns:a16="http://schemas.microsoft.com/office/drawing/2014/main" id="{46A36623-E9EE-4029-BB56-974529549C81}"/>
              </a:ext>
            </a:extLst>
          </p:cNvPr>
          <p:cNvPicPr>
            <a:picLocks noChangeAspect="1"/>
          </p:cNvPicPr>
          <p:nvPr/>
        </p:nvPicPr>
        <p:blipFill>
          <a:blip r:embed="rId4"/>
          <a:stretch>
            <a:fillRect/>
          </a:stretch>
        </p:blipFill>
        <p:spPr>
          <a:xfrm>
            <a:off x="742754" y="2268941"/>
            <a:ext cx="10706491" cy="4401401"/>
          </a:xfrm>
          <a:prstGeom prst="rect">
            <a:avLst/>
          </a:prstGeom>
        </p:spPr>
      </p:pic>
    </p:spTree>
    <p:extLst>
      <p:ext uri="{BB962C8B-B14F-4D97-AF65-F5344CB8AC3E}">
        <p14:creationId xmlns:p14="http://schemas.microsoft.com/office/powerpoint/2010/main" val="295336039"/>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354</TotalTime>
  <Words>3063</Words>
  <Application>Microsoft Office PowerPoint</Application>
  <PresentationFormat>Widescreen</PresentationFormat>
  <Paragraphs>299</Paragraphs>
  <Slides>31</Slides>
  <Notes>17</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MS PGothic</vt:lpstr>
      <vt:lpstr>MS PGothic</vt:lpstr>
      <vt:lpstr>Arial</vt:lpstr>
      <vt:lpstr>Arial Nova</vt:lpstr>
      <vt:lpstr>Calibri</vt:lpstr>
      <vt:lpstr>Calibri Light</vt:lpstr>
      <vt:lpstr>Corbel</vt:lpstr>
      <vt:lpstr>GDS Transport</vt:lpstr>
      <vt:lpstr>Helvetica Neue</vt:lpstr>
      <vt:lpstr>Segoe UI</vt:lpstr>
      <vt:lpstr>Tahoma</vt:lpstr>
      <vt:lpstr>Times New Roman</vt:lpstr>
      <vt:lpstr>Trebuchet MS</vt:lpstr>
      <vt:lpstr>Wingdings</vt:lpstr>
      <vt:lpstr>Wingdings 3</vt:lpstr>
      <vt:lpstr>Facet</vt:lpstr>
      <vt:lpstr>Prevent Awareness Training  Early Years Education</vt:lpstr>
      <vt:lpstr>Aim of the session today</vt:lpstr>
      <vt:lpstr>What we will cover</vt:lpstr>
      <vt:lpstr>THE PREVENT DUTY GUIDANCE</vt:lpstr>
      <vt:lpstr>Prevent Duty Stakeholder Pack </vt:lpstr>
      <vt:lpstr>PowerPoint Presentation</vt:lpstr>
      <vt:lpstr>PREVENT OBJECTIVES</vt:lpstr>
      <vt:lpstr> PREVENT</vt:lpstr>
      <vt:lpstr>PowerPoint Presentation</vt:lpstr>
      <vt:lpstr>PowerPoint Presentation</vt:lpstr>
      <vt:lpstr>The online space</vt:lpstr>
      <vt:lpstr>Vulnerabilities/Susceptibility not exhaustive list  (Referrals – context is key)</vt:lpstr>
      <vt:lpstr>‘Push’ and ‘Pull’ factors What causes an individual to be radicalised</vt:lpstr>
      <vt:lpstr>PowerPoint Presentation</vt:lpstr>
      <vt:lpstr>And remember, its not always just the children who are vulnerable…….</vt:lpstr>
      <vt:lpstr>PowerPoint Presentation</vt:lpstr>
      <vt:lpstr>PowerPoint Presentation</vt:lpstr>
      <vt:lpstr>Prevent Continuum </vt:lpstr>
      <vt:lpstr>Ofsted specify that</vt:lpstr>
      <vt:lpstr>Reducing Permissive Environments</vt:lpstr>
      <vt:lpstr> What does building resilience look like in your setting? </vt:lpstr>
      <vt:lpstr>What does this look like in Practice?   </vt:lpstr>
      <vt:lpstr>Democracy</vt:lpstr>
      <vt:lpstr>Rule of Law</vt:lpstr>
      <vt:lpstr>Individual liberty</vt:lpstr>
      <vt:lpstr>Mutual respect and tolerance for those with different faiths and beliefs</vt:lpstr>
      <vt:lpstr>To consider…</vt:lpstr>
      <vt:lpstr>PowerPoint Presentation</vt:lpstr>
      <vt:lpstr>PowerPoint Presentation</vt:lpstr>
      <vt:lpstr>Who else can help?</vt:lpstr>
      <vt:lpstr>TO SUMMARISE Notice, Check, Share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 Awareness Training</dc:title>
  <dc:creator>Louise Meadows</dc:creator>
  <cp:lastModifiedBy>Louise Meadows</cp:lastModifiedBy>
  <cp:revision>16</cp:revision>
  <dcterms:created xsi:type="dcterms:W3CDTF">2022-08-30T08:44:15Z</dcterms:created>
  <dcterms:modified xsi:type="dcterms:W3CDTF">2024-06-11T14:11:01Z</dcterms:modified>
</cp:coreProperties>
</file>