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319" r:id="rId6"/>
    <p:sldId id="307" r:id="rId7"/>
    <p:sldId id="301" r:id="rId8"/>
    <p:sldId id="300" r:id="rId9"/>
    <p:sldId id="302" r:id="rId10"/>
    <p:sldId id="303" r:id="rId11"/>
    <p:sldId id="308" r:id="rId12"/>
    <p:sldId id="310" r:id="rId13"/>
    <p:sldId id="318" r:id="rId14"/>
    <p:sldId id="313" r:id="rId15"/>
    <p:sldId id="315" r:id="rId16"/>
    <p:sldId id="312" r:id="rId17"/>
    <p:sldId id="316" r:id="rId18"/>
    <p:sldId id="304" r:id="rId19"/>
    <p:sldId id="305" r:id="rId20"/>
    <p:sldId id="321" r:id="rId21"/>
    <p:sldId id="322" r:id="rId22"/>
    <p:sldId id="324" r:id="rId23"/>
    <p:sldId id="323" r:id="rId24"/>
    <p:sldId id="325" r:id="rId25"/>
    <p:sldId id="326" r:id="rId26"/>
    <p:sldId id="306" r:id="rId27"/>
    <p:sldId id="298" r:id="rId28"/>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Ryder" initials="" lastIdx="5" clrIdx="0"/>
  <p:cmAuthor id="2" name="Gillian Ryder" initials="GR" lastIdx="11" clrIdx="1">
    <p:extLst>
      <p:ext uri="{19B8F6BF-5375-455C-9EA6-DF929625EA0E}">
        <p15:presenceInfo xmlns:p15="http://schemas.microsoft.com/office/powerpoint/2012/main" userId="Gillian Ryder" providerId="None"/>
      </p:ext>
    </p:extLst>
  </p:cmAuthor>
  <p:cmAuthor id="3" name="Bob Ross" initials="BR" lastIdx="2" clrIdx="2">
    <p:extLst>
      <p:ext uri="{19B8F6BF-5375-455C-9EA6-DF929625EA0E}">
        <p15:presenceInfo xmlns:p15="http://schemas.microsoft.com/office/powerpoint/2012/main" userId="S::bob.ross@nottscc.gov.uk::0b25e8c3-bef3-4c83-960f-1eb87219c9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A055F-1C3D-55AE-1A18-503C748F1E6E}" v="2" dt="2020-06-01T13:57:23.830"/>
    <p1510:client id="{26DEF2CF-01B4-44EC-86BD-2092EDA5F645}" v="21" dt="2020-06-01T13:39:51.225"/>
    <p1510:client id="{4BC4950E-A0F5-4D15-9088-B6B941746058}" v="9" dt="2020-06-01T13:58:18.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37825BA-5875-40B8-907B-6F6E5EFF03FB}"/>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ltLang="en-US"/>
          </a:p>
        </p:txBody>
      </p:sp>
      <p:sp>
        <p:nvSpPr>
          <p:cNvPr id="103427" name="Rectangle 3">
            <a:extLst>
              <a:ext uri="{FF2B5EF4-FFF2-40B4-BE49-F238E27FC236}">
                <a16:creationId xmlns:a16="http://schemas.microsoft.com/office/drawing/2014/main" id="{E3006959-D4BC-4769-80C8-3CD229EBA4D1}"/>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ltLang="en-US"/>
          </a:p>
        </p:txBody>
      </p:sp>
      <p:sp>
        <p:nvSpPr>
          <p:cNvPr id="103428" name="Rectangle 4">
            <a:extLst>
              <a:ext uri="{FF2B5EF4-FFF2-40B4-BE49-F238E27FC236}">
                <a16:creationId xmlns:a16="http://schemas.microsoft.com/office/drawing/2014/main" id="{9E7B927A-FDC9-4252-A113-873CE2F50D20}"/>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ltLang="en-US"/>
          </a:p>
        </p:txBody>
      </p:sp>
      <p:sp>
        <p:nvSpPr>
          <p:cNvPr id="103429" name="Rectangle 5">
            <a:extLst>
              <a:ext uri="{FF2B5EF4-FFF2-40B4-BE49-F238E27FC236}">
                <a16:creationId xmlns:a16="http://schemas.microsoft.com/office/drawing/2014/main" id="{ADE8FCDB-FB7A-4E38-8058-90D8E6B9DB0D}"/>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7B4FD5-5F7F-4B81-ADBC-F2BD03AF56FD}"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AE06872-FF4D-4114-9E1B-5D90D0CC8A32}"/>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ltLang="en-US"/>
          </a:p>
        </p:txBody>
      </p:sp>
      <p:sp>
        <p:nvSpPr>
          <p:cNvPr id="93187" name="Rectangle 3">
            <a:extLst>
              <a:ext uri="{FF2B5EF4-FFF2-40B4-BE49-F238E27FC236}">
                <a16:creationId xmlns:a16="http://schemas.microsoft.com/office/drawing/2014/main" id="{2D2357CD-7A4B-4D6E-A63E-5ED393AF12F0}"/>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ltLang="en-US"/>
          </a:p>
        </p:txBody>
      </p:sp>
      <p:sp>
        <p:nvSpPr>
          <p:cNvPr id="2052" name="Rectangle 4">
            <a:extLst>
              <a:ext uri="{FF2B5EF4-FFF2-40B4-BE49-F238E27FC236}">
                <a16:creationId xmlns:a16="http://schemas.microsoft.com/office/drawing/2014/main" id="{24582817-FAA8-46F1-B0A1-E038365F0C77}"/>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a:extLst>
              <a:ext uri="{FF2B5EF4-FFF2-40B4-BE49-F238E27FC236}">
                <a16:creationId xmlns:a16="http://schemas.microsoft.com/office/drawing/2014/main" id="{27D5BB89-D356-4605-9596-9C65D44A11FA}"/>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93190" name="Rectangle 6">
            <a:extLst>
              <a:ext uri="{FF2B5EF4-FFF2-40B4-BE49-F238E27FC236}">
                <a16:creationId xmlns:a16="http://schemas.microsoft.com/office/drawing/2014/main" id="{C656E7AA-30D7-4534-85FE-D2284AB2440C}"/>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ltLang="en-US"/>
          </a:p>
        </p:txBody>
      </p:sp>
      <p:sp>
        <p:nvSpPr>
          <p:cNvPr id="93191" name="Rectangle 7">
            <a:extLst>
              <a:ext uri="{FF2B5EF4-FFF2-40B4-BE49-F238E27FC236}">
                <a16:creationId xmlns:a16="http://schemas.microsoft.com/office/drawing/2014/main" id="{D6EA3C35-6B8D-46FB-AB92-0351D24E0BB5}"/>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19447C5-A1CF-49C5-9B95-0C21E36A0EB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2BCAEF7-E9AC-4C97-B602-EC1D0491840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6B5B87-2FC5-48C3-BDAF-202EB38540DF}" type="slidenum">
              <a:rPr lang="en-GB" altLang="en-US" smtClean="0"/>
              <a:pPr>
                <a:spcBef>
                  <a:spcPct val="0"/>
                </a:spcBef>
              </a:pPr>
              <a:t>1</a:t>
            </a:fld>
            <a:endParaRPr lang="en-GB" altLang="en-US"/>
          </a:p>
        </p:txBody>
      </p:sp>
      <p:sp>
        <p:nvSpPr>
          <p:cNvPr id="5123" name="Rectangle 2">
            <a:extLst>
              <a:ext uri="{FF2B5EF4-FFF2-40B4-BE49-F238E27FC236}">
                <a16:creationId xmlns:a16="http://schemas.microsoft.com/office/drawing/2014/main" id="{BA41F63B-B96D-4338-843F-65E83BF35DF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2CBE583-B00C-4970-B96D-C009E01738A0}"/>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19447C5-A1CF-49C5-9B95-0C21E36A0EBC}" type="slidenum">
              <a:rPr lang="en-GB" altLang="en-US" smtClean="0"/>
              <a:pPr>
                <a:defRPr/>
              </a:pPr>
              <a:t>17</a:t>
            </a:fld>
            <a:endParaRPr lang="en-GB" altLang="en-US"/>
          </a:p>
        </p:txBody>
      </p:sp>
    </p:spTree>
    <p:extLst>
      <p:ext uri="{BB962C8B-B14F-4D97-AF65-F5344CB8AC3E}">
        <p14:creationId xmlns:p14="http://schemas.microsoft.com/office/powerpoint/2010/main" val="382743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6202D90-E56A-44FD-8066-C576D85D0EBD}"/>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E543E535-6873-46C0-9629-AF4EBCBB0C07}"/>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16FB83C0-B7CF-47C8-92F5-BBFEAC853F5F}"/>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9C7F21-9965-4972-B30F-551EED7332D1}" type="slidenum">
              <a:rPr lang="en-GB" altLang="en-US" smtClean="0"/>
              <a:pPr>
                <a:spcBef>
                  <a:spcPct val="0"/>
                </a:spcBef>
              </a:pPr>
              <a:t>24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2A14EE8-ACC0-4B00-B469-20E70B7D6B0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2344518-FD5D-4CAB-9867-B62438C341C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EFAF470-0895-4C76-974A-336EC253B615}"/>
              </a:ext>
            </a:extLst>
          </p:cNvPr>
          <p:cNvSpPr>
            <a:spLocks noGrp="1" noChangeArrowheads="1"/>
          </p:cNvSpPr>
          <p:nvPr>
            <p:ph type="sldNum" sz="quarter" idx="12"/>
          </p:nvPr>
        </p:nvSpPr>
        <p:spPr>
          <a:ln/>
        </p:spPr>
        <p:txBody>
          <a:bodyPr/>
          <a:lstStyle>
            <a:lvl1pPr>
              <a:defRPr/>
            </a:lvl1pPr>
          </a:lstStyle>
          <a:p>
            <a:pPr>
              <a:defRPr/>
            </a:pPr>
            <a:fld id="{C4D1B8F1-E950-4649-BCC1-23830C731428}" type="slidenum">
              <a:rPr lang="en-GB" altLang="en-US"/>
              <a:pPr>
                <a:defRPr/>
              </a:pPr>
              <a:t>‹#›</a:t>
            </a:fld>
            <a:endParaRPr lang="en-GB" altLang="en-US"/>
          </a:p>
        </p:txBody>
      </p:sp>
    </p:spTree>
    <p:extLst>
      <p:ext uri="{BB962C8B-B14F-4D97-AF65-F5344CB8AC3E}">
        <p14:creationId xmlns:p14="http://schemas.microsoft.com/office/powerpoint/2010/main" val="184635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A4B1A2-64D2-46EA-8D6D-3410F54334A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3ABDD5EB-5087-4B1F-872C-E72DE474431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9B8D541-257D-4AED-BD36-E5F777032E02}"/>
              </a:ext>
            </a:extLst>
          </p:cNvPr>
          <p:cNvSpPr>
            <a:spLocks noGrp="1" noChangeArrowheads="1"/>
          </p:cNvSpPr>
          <p:nvPr>
            <p:ph type="sldNum" sz="quarter" idx="12"/>
          </p:nvPr>
        </p:nvSpPr>
        <p:spPr>
          <a:ln/>
        </p:spPr>
        <p:txBody>
          <a:bodyPr/>
          <a:lstStyle>
            <a:lvl1pPr>
              <a:defRPr/>
            </a:lvl1pPr>
          </a:lstStyle>
          <a:p>
            <a:pPr>
              <a:defRPr/>
            </a:pPr>
            <a:fld id="{8DEEA735-8CD6-4E72-A65B-FEB394A72634}" type="slidenum">
              <a:rPr lang="en-GB" altLang="en-US"/>
              <a:pPr>
                <a:defRPr/>
              </a:pPr>
              <a:t>‹#›</a:t>
            </a:fld>
            <a:endParaRPr lang="en-GB" altLang="en-US"/>
          </a:p>
        </p:txBody>
      </p:sp>
    </p:spTree>
    <p:extLst>
      <p:ext uri="{BB962C8B-B14F-4D97-AF65-F5344CB8AC3E}">
        <p14:creationId xmlns:p14="http://schemas.microsoft.com/office/powerpoint/2010/main" val="397297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BACCDAB-1C62-470A-B401-BCEF4FDEF17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946B3B2-C844-419A-A649-9D6D096500A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5454B1F-0C06-4F70-857D-82830FEB9B16}"/>
              </a:ext>
            </a:extLst>
          </p:cNvPr>
          <p:cNvSpPr>
            <a:spLocks noGrp="1" noChangeArrowheads="1"/>
          </p:cNvSpPr>
          <p:nvPr>
            <p:ph type="sldNum" sz="quarter" idx="12"/>
          </p:nvPr>
        </p:nvSpPr>
        <p:spPr>
          <a:ln/>
        </p:spPr>
        <p:txBody>
          <a:bodyPr/>
          <a:lstStyle>
            <a:lvl1pPr>
              <a:defRPr/>
            </a:lvl1pPr>
          </a:lstStyle>
          <a:p>
            <a:pPr>
              <a:defRPr/>
            </a:pPr>
            <a:fld id="{52063D69-B8EE-4408-9F9A-DEF51725BD16}" type="slidenum">
              <a:rPr lang="en-GB" altLang="en-US"/>
              <a:pPr>
                <a:defRPr/>
              </a:pPr>
              <a:t>‹#›</a:t>
            </a:fld>
            <a:endParaRPr lang="en-GB" altLang="en-US"/>
          </a:p>
        </p:txBody>
      </p:sp>
    </p:spTree>
    <p:extLst>
      <p:ext uri="{BB962C8B-B14F-4D97-AF65-F5344CB8AC3E}">
        <p14:creationId xmlns:p14="http://schemas.microsoft.com/office/powerpoint/2010/main" val="205992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F49C117-877A-4000-B2EC-29616084158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6FE638D-0997-4E9B-B1F4-287A14A4AD6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5C62F20-C007-42BE-8246-261490F1D726}"/>
              </a:ext>
            </a:extLst>
          </p:cNvPr>
          <p:cNvSpPr>
            <a:spLocks noGrp="1" noChangeArrowheads="1"/>
          </p:cNvSpPr>
          <p:nvPr>
            <p:ph type="sldNum" sz="quarter" idx="12"/>
          </p:nvPr>
        </p:nvSpPr>
        <p:spPr>
          <a:ln/>
        </p:spPr>
        <p:txBody>
          <a:bodyPr/>
          <a:lstStyle>
            <a:lvl1pPr>
              <a:defRPr/>
            </a:lvl1pPr>
          </a:lstStyle>
          <a:p>
            <a:pPr>
              <a:defRPr/>
            </a:pPr>
            <a:fld id="{FCC8911D-D59B-4B8D-998C-21A7CC69E121}" type="slidenum">
              <a:rPr lang="en-GB" altLang="en-US"/>
              <a:pPr>
                <a:defRPr/>
              </a:pPr>
              <a:t>‹#›</a:t>
            </a:fld>
            <a:endParaRPr lang="en-GB" altLang="en-US"/>
          </a:p>
        </p:txBody>
      </p:sp>
    </p:spTree>
    <p:extLst>
      <p:ext uri="{BB962C8B-B14F-4D97-AF65-F5344CB8AC3E}">
        <p14:creationId xmlns:p14="http://schemas.microsoft.com/office/powerpoint/2010/main" val="58340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89E2D53-0D5B-450E-9850-B418DC8A358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8DC89ABE-F5F4-4C45-99B6-48D12445E62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1028D3B-E1E0-4F2F-BEF0-B72332832D99}"/>
              </a:ext>
            </a:extLst>
          </p:cNvPr>
          <p:cNvSpPr>
            <a:spLocks noGrp="1" noChangeArrowheads="1"/>
          </p:cNvSpPr>
          <p:nvPr>
            <p:ph type="sldNum" sz="quarter" idx="12"/>
          </p:nvPr>
        </p:nvSpPr>
        <p:spPr>
          <a:ln/>
        </p:spPr>
        <p:txBody>
          <a:bodyPr/>
          <a:lstStyle>
            <a:lvl1pPr>
              <a:defRPr/>
            </a:lvl1pPr>
          </a:lstStyle>
          <a:p>
            <a:pPr>
              <a:defRPr/>
            </a:pPr>
            <a:fld id="{5716751C-9627-4FE9-B67F-68E9B542677A}" type="slidenum">
              <a:rPr lang="en-GB" altLang="en-US"/>
              <a:pPr>
                <a:defRPr/>
              </a:pPr>
              <a:t>‹#›</a:t>
            </a:fld>
            <a:endParaRPr lang="en-GB" altLang="en-US"/>
          </a:p>
        </p:txBody>
      </p:sp>
    </p:spTree>
    <p:extLst>
      <p:ext uri="{BB962C8B-B14F-4D97-AF65-F5344CB8AC3E}">
        <p14:creationId xmlns:p14="http://schemas.microsoft.com/office/powerpoint/2010/main" val="27483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9C7513C-AB32-409E-B8C5-10222564FEA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C744E0B-F9DC-4CA0-967A-7641328ACA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B00E80A2-7592-4CC8-B5E4-9D4DD319A64B}"/>
              </a:ext>
            </a:extLst>
          </p:cNvPr>
          <p:cNvSpPr>
            <a:spLocks noGrp="1" noChangeArrowheads="1"/>
          </p:cNvSpPr>
          <p:nvPr>
            <p:ph type="sldNum" sz="quarter" idx="12"/>
          </p:nvPr>
        </p:nvSpPr>
        <p:spPr>
          <a:ln/>
        </p:spPr>
        <p:txBody>
          <a:bodyPr/>
          <a:lstStyle>
            <a:lvl1pPr>
              <a:defRPr/>
            </a:lvl1pPr>
          </a:lstStyle>
          <a:p>
            <a:pPr>
              <a:defRPr/>
            </a:pPr>
            <a:fld id="{518536C8-859E-4751-93E0-5F71DAB57A68}" type="slidenum">
              <a:rPr lang="en-GB" altLang="en-US"/>
              <a:pPr>
                <a:defRPr/>
              </a:pPr>
              <a:t>‹#›</a:t>
            </a:fld>
            <a:endParaRPr lang="en-GB" altLang="en-US"/>
          </a:p>
        </p:txBody>
      </p:sp>
    </p:spTree>
    <p:extLst>
      <p:ext uri="{BB962C8B-B14F-4D97-AF65-F5344CB8AC3E}">
        <p14:creationId xmlns:p14="http://schemas.microsoft.com/office/powerpoint/2010/main" val="419154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705BD73-FD38-4805-BD86-B01CF1FA10B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0A8AA58F-5EE1-4982-8AFC-6B048680A37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7D9BFEA1-EF17-48EC-8084-2680E266FEBF}"/>
              </a:ext>
            </a:extLst>
          </p:cNvPr>
          <p:cNvSpPr>
            <a:spLocks noGrp="1" noChangeArrowheads="1"/>
          </p:cNvSpPr>
          <p:nvPr>
            <p:ph type="sldNum" sz="quarter" idx="12"/>
          </p:nvPr>
        </p:nvSpPr>
        <p:spPr>
          <a:ln/>
        </p:spPr>
        <p:txBody>
          <a:bodyPr/>
          <a:lstStyle>
            <a:lvl1pPr>
              <a:defRPr/>
            </a:lvl1pPr>
          </a:lstStyle>
          <a:p>
            <a:pPr>
              <a:defRPr/>
            </a:pPr>
            <a:fld id="{B019ED08-6BDB-411D-9F1E-B4E40A42C131}" type="slidenum">
              <a:rPr lang="en-GB" altLang="en-US"/>
              <a:pPr>
                <a:defRPr/>
              </a:pPr>
              <a:t>‹#›</a:t>
            </a:fld>
            <a:endParaRPr lang="en-GB" altLang="en-US"/>
          </a:p>
        </p:txBody>
      </p:sp>
    </p:spTree>
    <p:extLst>
      <p:ext uri="{BB962C8B-B14F-4D97-AF65-F5344CB8AC3E}">
        <p14:creationId xmlns:p14="http://schemas.microsoft.com/office/powerpoint/2010/main" val="137101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DDC1E018-DE2D-4D52-B6CF-4047D38349D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5FBDF9A2-C667-45C9-AC92-3E34AC9B6A2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7D064F95-F7F3-4193-B63F-C2387D5957E4}"/>
              </a:ext>
            </a:extLst>
          </p:cNvPr>
          <p:cNvSpPr>
            <a:spLocks noGrp="1" noChangeArrowheads="1"/>
          </p:cNvSpPr>
          <p:nvPr>
            <p:ph type="sldNum" sz="quarter" idx="12"/>
          </p:nvPr>
        </p:nvSpPr>
        <p:spPr>
          <a:ln/>
        </p:spPr>
        <p:txBody>
          <a:bodyPr/>
          <a:lstStyle>
            <a:lvl1pPr>
              <a:defRPr/>
            </a:lvl1pPr>
          </a:lstStyle>
          <a:p>
            <a:pPr>
              <a:defRPr/>
            </a:pPr>
            <a:fld id="{AA734DEA-C923-4E91-B909-76388E32EDF7}" type="slidenum">
              <a:rPr lang="en-GB" altLang="en-US"/>
              <a:pPr>
                <a:defRPr/>
              </a:pPr>
              <a:t>‹#›</a:t>
            </a:fld>
            <a:endParaRPr lang="en-GB" altLang="en-US"/>
          </a:p>
        </p:txBody>
      </p:sp>
    </p:spTree>
    <p:extLst>
      <p:ext uri="{BB962C8B-B14F-4D97-AF65-F5344CB8AC3E}">
        <p14:creationId xmlns:p14="http://schemas.microsoft.com/office/powerpoint/2010/main" val="421703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296223-D45C-425D-BFE0-85E0F047805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0603019-E393-420E-BC0F-8F35B66605C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001BB631-F726-4A10-97A2-D75D4651B7F9}"/>
              </a:ext>
            </a:extLst>
          </p:cNvPr>
          <p:cNvSpPr>
            <a:spLocks noGrp="1" noChangeArrowheads="1"/>
          </p:cNvSpPr>
          <p:nvPr>
            <p:ph type="sldNum" sz="quarter" idx="12"/>
          </p:nvPr>
        </p:nvSpPr>
        <p:spPr>
          <a:ln/>
        </p:spPr>
        <p:txBody>
          <a:bodyPr/>
          <a:lstStyle>
            <a:lvl1pPr>
              <a:defRPr/>
            </a:lvl1pPr>
          </a:lstStyle>
          <a:p>
            <a:pPr>
              <a:defRPr/>
            </a:pPr>
            <a:fld id="{5FB7C33D-9211-41D9-B690-F37E7FE7807F}" type="slidenum">
              <a:rPr lang="en-GB" altLang="en-US"/>
              <a:pPr>
                <a:defRPr/>
              </a:pPr>
              <a:t>‹#›</a:t>
            </a:fld>
            <a:endParaRPr lang="en-GB" altLang="en-US"/>
          </a:p>
        </p:txBody>
      </p:sp>
    </p:spTree>
    <p:extLst>
      <p:ext uri="{BB962C8B-B14F-4D97-AF65-F5344CB8AC3E}">
        <p14:creationId xmlns:p14="http://schemas.microsoft.com/office/powerpoint/2010/main" val="381183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3249E9-D839-4087-BD71-85F9E00DC7C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1365B4B-BCE0-4E56-BE82-CE4BB1CB394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FC801FAF-89A7-48CD-B020-89A66B97F5E6}"/>
              </a:ext>
            </a:extLst>
          </p:cNvPr>
          <p:cNvSpPr>
            <a:spLocks noGrp="1" noChangeArrowheads="1"/>
          </p:cNvSpPr>
          <p:nvPr>
            <p:ph type="sldNum" sz="quarter" idx="12"/>
          </p:nvPr>
        </p:nvSpPr>
        <p:spPr>
          <a:ln/>
        </p:spPr>
        <p:txBody>
          <a:bodyPr/>
          <a:lstStyle>
            <a:lvl1pPr>
              <a:defRPr/>
            </a:lvl1pPr>
          </a:lstStyle>
          <a:p>
            <a:pPr>
              <a:defRPr/>
            </a:pPr>
            <a:fld id="{05E01372-1770-44FC-AAFA-01C40C1D84D2}" type="slidenum">
              <a:rPr lang="en-GB" altLang="en-US"/>
              <a:pPr>
                <a:defRPr/>
              </a:pPr>
              <a:t>‹#›</a:t>
            </a:fld>
            <a:endParaRPr lang="en-GB" altLang="en-US"/>
          </a:p>
        </p:txBody>
      </p:sp>
    </p:spTree>
    <p:extLst>
      <p:ext uri="{BB962C8B-B14F-4D97-AF65-F5344CB8AC3E}">
        <p14:creationId xmlns:p14="http://schemas.microsoft.com/office/powerpoint/2010/main" val="178082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38BC9C-8868-4A46-910A-8C66B1A9193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50027636-7913-400E-8E3A-EAD142BBDF3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EA42B03-FC1A-4755-A917-23089B5201D1}"/>
              </a:ext>
            </a:extLst>
          </p:cNvPr>
          <p:cNvSpPr>
            <a:spLocks noGrp="1" noChangeArrowheads="1"/>
          </p:cNvSpPr>
          <p:nvPr>
            <p:ph type="sldNum" sz="quarter" idx="12"/>
          </p:nvPr>
        </p:nvSpPr>
        <p:spPr>
          <a:ln/>
        </p:spPr>
        <p:txBody>
          <a:bodyPr/>
          <a:lstStyle>
            <a:lvl1pPr>
              <a:defRPr/>
            </a:lvl1pPr>
          </a:lstStyle>
          <a:p>
            <a:pPr>
              <a:defRPr/>
            </a:pPr>
            <a:fld id="{57091353-0590-44FD-BA4C-A9668CDF082A}" type="slidenum">
              <a:rPr lang="en-GB" altLang="en-US"/>
              <a:pPr>
                <a:defRPr/>
              </a:pPr>
              <a:t>‹#›</a:t>
            </a:fld>
            <a:endParaRPr lang="en-GB" altLang="en-US"/>
          </a:p>
        </p:txBody>
      </p:sp>
    </p:spTree>
    <p:extLst>
      <p:ext uri="{BB962C8B-B14F-4D97-AF65-F5344CB8AC3E}">
        <p14:creationId xmlns:p14="http://schemas.microsoft.com/office/powerpoint/2010/main" val="232313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FF"/>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74FF5E-C1C5-47B4-A447-635FC8C3CE3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1841869-4CF7-41DC-ACDE-30F73E80235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9A40FF6-FC55-4400-838F-8DB91C46168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GB" altLang="en-US"/>
          </a:p>
        </p:txBody>
      </p:sp>
      <p:sp>
        <p:nvSpPr>
          <p:cNvPr id="1029" name="Rectangle 5">
            <a:extLst>
              <a:ext uri="{FF2B5EF4-FFF2-40B4-BE49-F238E27FC236}">
                <a16:creationId xmlns:a16="http://schemas.microsoft.com/office/drawing/2014/main" id="{F380C4BA-410C-41B0-9F74-901AAA3118A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GB" altLang="en-US"/>
          </a:p>
        </p:txBody>
      </p:sp>
      <p:sp>
        <p:nvSpPr>
          <p:cNvPr id="1030" name="Rectangle 6">
            <a:extLst>
              <a:ext uri="{FF2B5EF4-FFF2-40B4-BE49-F238E27FC236}">
                <a16:creationId xmlns:a16="http://schemas.microsoft.com/office/drawing/2014/main" id="{AF1C71DC-6EF7-433A-9EB0-163B973389C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80EAC98-53F0-4C9A-888F-28381FDC8A3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lullabytrust.org.uk/professionals/publica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NO2vbtjNk2c"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ittlelullaby.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ottinghamcity.gov.uk/information-for-residents/children-and-families/nottingham-city-safeguarding-children-board/inter-agency-procedures-and-practice-guida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ullabytrust.org.uk/professionals/publications/" TargetMode="External"/><Relationship Id="rId2" Type="http://schemas.openxmlformats.org/officeDocument/2006/relationships/hyperlink" Target="http://www.lullabytrust.org.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ullabytrust.org.uk/wp-content/uploads/game-spot-risk.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nottinghamcity.gov.uk/children-and-families/safeguarding-children-board/inter-agency-procedures-and-practice-guidance/" TargetMode="External"/><Relationship Id="rId2" Type="http://schemas.openxmlformats.org/officeDocument/2006/relationships/hyperlink" Target="https://www.nottinghamcity.gov.uk/children-and-families/safeguarding-children-board/inter-agency-procedures-and-practice-guidance/" TargetMode="External"/><Relationship Id="rId1" Type="http://schemas.openxmlformats.org/officeDocument/2006/relationships/slideLayout" Target="../slideLayouts/slideLayout2.xml"/><Relationship Id="rId4" Type="http://schemas.openxmlformats.org/officeDocument/2006/relationships/hyperlink" Target="https://www.lullabytrust.org.u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ullabytrust.org.uk/professionals/publicat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afeguarding.partnerships@nottinghamcity.gov.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4098" name="Rectangle 10">
            <a:extLst>
              <a:ext uri="{FF2B5EF4-FFF2-40B4-BE49-F238E27FC236}">
                <a16:creationId xmlns:a16="http://schemas.microsoft.com/office/drawing/2014/main" id="{D1FC4F1D-043E-45F3-BB03-EB53CAEEF2EB}"/>
              </a:ext>
            </a:extLst>
          </p:cNvPr>
          <p:cNvSpPr>
            <a:spLocks noChangeArrowheads="1"/>
          </p:cNvSpPr>
          <p:nvPr/>
        </p:nvSpPr>
        <p:spPr bwMode="auto">
          <a:xfrm>
            <a:off x="395288" y="4365625"/>
            <a:ext cx="8569325"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GB" altLang="en-US" sz="4400"/>
              <a:t>	</a:t>
            </a:r>
            <a:r>
              <a:rPr lang="en-GB" altLang="en-US" sz="5400" b="1"/>
              <a:t>Safer Sleeping</a:t>
            </a:r>
          </a:p>
          <a:p>
            <a:pPr algn="ctr" eaLnBrk="1" hangingPunct="1">
              <a:buFontTx/>
              <a:buNone/>
            </a:pPr>
            <a:r>
              <a:rPr lang="en-GB" altLang="en-US" sz="3600" b="1"/>
              <a:t>Guidance for practitioners</a:t>
            </a:r>
          </a:p>
          <a:p>
            <a:pPr algn="ctr" eaLnBrk="1" hangingPunct="1">
              <a:buFontTx/>
              <a:buNone/>
            </a:pPr>
            <a:r>
              <a:rPr lang="en-GB" altLang="en-US" sz="3600" b="1"/>
              <a:t>Self-Directed Learning Session</a:t>
            </a:r>
            <a:endParaRPr lang="en-US" altLang="en-US" sz="3600" b="1"/>
          </a:p>
          <a:p>
            <a:pPr algn="ctr" eaLnBrk="1" hangingPunct="1">
              <a:buFontTx/>
              <a:buNone/>
            </a:pPr>
            <a:endParaRPr lang="en-GB" altLang="en-US"/>
          </a:p>
        </p:txBody>
      </p:sp>
      <p:pic>
        <p:nvPicPr>
          <p:cNvPr id="4099" name="Picture 1">
            <a:extLst>
              <a:ext uri="{FF2B5EF4-FFF2-40B4-BE49-F238E27FC236}">
                <a16:creationId xmlns:a16="http://schemas.microsoft.com/office/drawing/2014/main" id="{008A2979-5298-4116-99F3-98C6118AB4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27025"/>
            <a:ext cx="239395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86DAD2F-7560-447A-A619-57AD0AA1AA1C}"/>
              </a:ext>
            </a:extLst>
          </p:cNvPr>
          <p:cNvSpPr>
            <a:spLocks noGrp="1"/>
          </p:cNvSpPr>
          <p:nvPr>
            <p:ph type="title"/>
          </p:nvPr>
        </p:nvSpPr>
        <p:spPr/>
        <p:txBody>
          <a:bodyPr/>
          <a:lstStyle/>
          <a:p>
            <a:r>
              <a:rPr lang="en-GB" altLang="en-US"/>
              <a:t>Advice on Safer Sleep</a:t>
            </a:r>
          </a:p>
        </p:txBody>
      </p:sp>
      <p:sp>
        <p:nvSpPr>
          <p:cNvPr id="14339" name="Content Placeholder 2">
            <a:extLst>
              <a:ext uri="{FF2B5EF4-FFF2-40B4-BE49-F238E27FC236}">
                <a16:creationId xmlns:a16="http://schemas.microsoft.com/office/drawing/2014/main" id="{677190E7-996B-40BC-91C3-7D52A880A768}"/>
              </a:ext>
            </a:extLst>
          </p:cNvPr>
          <p:cNvSpPr>
            <a:spLocks noGrp="1"/>
          </p:cNvSpPr>
          <p:nvPr>
            <p:ph idx="1"/>
          </p:nvPr>
        </p:nvSpPr>
        <p:spPr>
          <a:xfrm>
            <a:off x="323850" y="1341438"/>
            <a:ext cx="8229600" cy="4525962"/>
          </a:xfrm>
        </p:spPr>
        <p:txBody>
          <a:bodyPr/>
          <a:lstStyle/>
          <a:p>
            <a:r>
              <a:rPr lang="en-GB" altLang="en-US" sz="2800"/>
              <a:t>The Lullaby Trust have written a handy guides on safer sleep – one for professionals and one for parents and carers. </a:t>
            </a:r>
          </a:p>
          <a:p>
            <a:pPr lvl="1"/>
            <a:r>
              <a:rPr lang="en-GB" altLang="en-US" sz="2400" b="1"/>
              <a:t>Safer Sleep for babies: a Guide for Parents</a:t>
            </a:r>
          </a:p>
          <a:p>
            <a:pPr lvl="1"/>
            <a:r>
              <a:rPr lang="en-US" altLang="en-US" sz="2400" b="1"/>
              <a:t>Safer Sleep: Saving Babies Lives a Guide for Professionals</a:t>
            </a:r>
            <a:endParaRPr lang="en-GB" altLang="en-US" sz="2400"/>
          </a:p>
          <a:p>
            <a:r>
              <a:rPr lang="en-GB" altLang="en-US" sz="2800"/>
              <a:t>Both guides can be downloaded from this page - </a:t>
            </a:r>
            <a:r>
              <a:rPr lang="en-GB" altLang="en-US" sz="2800">
                <a:hlinkClick r:id="rId2"/>
              </a:rPr>
              <a:t>https://www.lullabytrust.org.uk/professionals/publications/</a:t>
            </a:r>
            <a:r>
              <a:rPr lang="en-GB" altLang="en-US" sz="2800"/>
              <a:t> </a:t>
            </a:r>
          </a:p>
          <a:p>
            <a:r>
              <a:rPr lang="en-GB" altLang="en-US" sz="2800"/>
              <a:t>There are also leaflets on Safer Sleeping written in over 20 languages, available from the same web page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01CA76A-958F-4CED-A65B-6913A35DF561}"/>
              </a:ext>
            </a:extLst>
          </p:cNvPr>
          <p:cNvSpPr>
            <a:spLocks noGrp="1"/>
          </p:cNvSpPr>
          <p:nvPr>
            <p:ph type="title"/>
          </p:nvPr>
        </p:nvSpPr>
        <p:spPr>
          <a:xfrm>
            <a:off x="468313" y="115888"/>
            <a:ext cx="8229600" cy="706437"/>
          </a:xfrm>
        </p:spPr>
        <p:txBody>
          <a:bodyPr/>
          <a:lstStyle/>
          <a:p>
            <a:r>
              <a:rPr lang="en-GB" altLang="en-US"/>
              <a:t>Working with Families</a:t>
            </a:r>
          </a:p>
        </p:txBody>
      </p:sp>
      <p:sp>
        <p:nvSpPr>
          <p:cNvPr id="15363" name="Content Placeholder 3">
            <a:extLst>
              <a:ext uri="{FF2B5EF4-FFF2-40B4-BE49-F238E27FC236}">
                <a16:creationId xmlns:a16="http://schemas.microsoft.com/office/drawing/2014/main" id="{A7A34325-2D73-4B60-98EC-B0BCCF70F03B}"/>
              </a:ext>
            </a:extLst>
          </p:cNvPr>
          <p:cNvSpPr>
            <a:spLocks noGrp="1"/>
          </p:cNvSpPr>
          <p:nvPr>
            <p:ph sz="half" idx="2"/>
          </p:nvPr>
        </p:nvSpPr>
        <p:spPr>
          <a:xfrm>
            <a:off x="755650" y="4365625"/>
            <a:ext cx="7129463" cy="1968500"/>
          </a:xfrm>
        </p:spPr>
        <p:txBody>
          <a:bodyPr/>
          <a:lstStyle/>
          <a:p>
            <a:r>
              <a:rPr lang="en-GB" altLang="en-US" sz="2000"/>
              <a:t>The Lullaby Trust have made a 2-minute video animation to present safe sleeping advice</a:t>
            </a:r>
          </a:p>
          <a:p>
            <a:r>
              <a:rPr lang="en-GB" altLang="en-US" sz="2000"/>
              <a:t>It is a useful resource for watching with parents and carers to ensure they know, and are following, the safer sleeping advice for every sleep</a:t>
            </a:r>
            <a:endParaRPr lang="en-GB" altLang="en-US" sz="1800"/>
          </a:p>
        </p:txBody>
      </p:sp>
      <p:pic>
        <p:nvPicPr>
          <p:cNvPr id="15364" name="Picture 3">
            <a:hlinkClick r:id="rId2"/>
            <a:extLst>
              <a:ext uri="{FF2B5EF4-FFF2-40B4-BE49-F238E27FC236}">
                <a16:creationId xmlns:a16="http://schemas.microsoft.com/office/drawing/2014/main" id="{FCB56FBD-70BA-4B6F-A3FA-F787C27CB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052513"/>
            <a:ext cx="474345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7">
            <a:extLst>
              <a:ext uri="{FF2B5EF4-FFF2-40B4-BE49-F238E27FC236}">
                <a16:creationId xmlns:a16="http://schemas.microsoft.com/office/drawing/2014/main" id="{060FD984-F634-41B3-A320-9EB97E722771}"/>
              </a:ext>
            </a:extLst>
          </p:cNvPr>
          <p:cNvSpPr txBox="1">
            <a:spLocks noChangeArrowheads="1"/>
          </p:cNvSpPr>
          <p:nvPr/>
        </p:nvSpPr>
        <p:spPr bwMode="auto">
          <a:xfrm>
            <a:off x="2663825" y="375761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hlinkClick r:id="rId2"/>
              </a:rPr>
              <a:t>https://youtu.be/NO2vbtjNk2c</a:t>
            </a:r>
            <a:endParaRPr lang="en-GB"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C1011D7E-42D9-4583-9CB2-5B75655E3251}"/>
              </a:ext>
            </a:extLst>
          </p:cNvPr>
          <p:cNvSpPr>
            <a:spLocks noGrp="1"/>
          </p:cNvSpPr>
          <p:nvPr>
            <p:ph idx="1"/>
          </p:nvPr>
        </p:nvSpPr>
        <p:spPr>
          <a:xfrm>
            <a:off x="468313" y="1052513"/>
            <a:ext cx="8229600" cy="5400675"/>
          </a:xfrm>
        </p:spPr>
        <p:txBody>
          <a:bodyPr/>
          <a:lstStyle/>
          <a:p>
            <a:r>
              <a:rPr lang="en-GB" altLang="en-US" sz="2400"/>
              <a:t>When asking carers about how they put their baby to sleep, it is worth acknowledging that this is a difficult subject because you are questioning how safely they care for their child.  However, it is better to have a difficult conversation now, and to promote safer sleeping, and to potentially reduce incidences of SIDS occurring </a:t>
            </a:r>
          </a:p>
          <a:p>
            <a:endParaRPr lang="en-GB" altLang="en-US" sz="2400"/>
          </a:p>
          <a:p>
            <a:r>
              <a:rPr lang="en-GB" altLang="en-US" sz="2400"/>
              <a:t>Every contact is an opportunity to promote safer sleeping</a:t>
            </a:r>
          </a:p>
          <a:p>
            <a:endParaRPr lang="en-GB" altLang="en-US" sz="2400"/>
          </a:p>
          <a:p>
            <a:r>
              <a:rPr lang="en-GB" altLang="en-US" sz="2400"/>
              <a:t>Be curious about who cares for the baby at different times – remember that </a:t>
            </a:r>
            <a:r>
              <a:rPr lang="en-GB" altLang="en-US" sz="2400" b="1"/>
              <a:t>every sleep needs to be a safe sleep</a:t>
            </a:r>
            <a:r>
              <a:rPr lang="en-GB" altLang="en-US" sz="2400"/>
              <a:t> so whoever looks after the baby needs to know and follow the safer sleep guidance</a:t>
            </a:r>
          </a:p>
          <a:p>
            <a:endParaRPr lang="en-GB" altLang="en-US"/>
          </a:p>
        </p:txBody>
      </p:sp>
      <p:sp>
        <p:nvSpPr>
          <p:cNvPr id="16387" name="Title 1">
            <a:extLst>
              <a:ext uri="{FF2B5EF4-FFF2-40B4-BE49-F238E27FC236}">
                <a16:creationId xmlns:a16="http://schemas.microsoft.com/office/drawing/2014/main" id="{A25B3E3C-67D9-4CCF-AE2E-4ADEF497A48F}"/>
              </a:ext>
            </a:extLst>
          </p:cNvPr>
          <p:cNvSpPr txBox="1">
            <a:spLocks/>
          </p:cNvSpPr>
          <p:nvPr/>
        </p:nvSpPr>
        <p:spPr bwMode="auto">
          <a:xfrm>
            <a:off x="539750" y="11588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400">
                <a:solidFill>
                  <a:schemeClr val="tx2"/>
                </a:solidFill>
              </a:rPr>
              <a:t>Working with Families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8B6F526-0D92-4ECF-85B7-57F2DE529FE1}"/>
              </a:ext>
            </a:extLst>
          </p:cNvPr>
          <p:cNvSpPr>
            <a:spLocks noGrp="1"/>
          </p:cNvSpPr>
          <p:nvPr>
            <p:ph type="title"/>
          </p:nvPr>
        </p:nvSpPr>
        <p:spPr/>
        <p:txBody>
          <a:bodyPr/>
          <a:lstStyle/>
          <a:p>
            <a:r>
              <a:rPr lang="en-GB" altLang="en-US"/>
              <a:t>Young Parents</a:t>
            </a:r>
          </a:p>
        </p:txBody>
      </p:sp>
      <p:sp>
        <p:nvSpPr>
          <p:cNvPr id="17411" name="Content Placeholder 2">
            <a:extLst>
              <a:ext uri="{FF2B5EF4-FFF2-40B4-BE49-F238E27FC236}">
                <a16:creationId xmlns:a16="http://schemas.microsoft.com/office/drawing/2014/main" id="{56C54254-3C24-4F67-BC76-2E91B4263481}"/>
              </a:ext>
            </a:extLst>
          </p:cNvPr>
          <p:cNvSpPr>
            <a:spLocks noGrp="1"/>
          </p:cNvSpPr>
          <p:nvPr>
            <p:ph idx="1"/>
          </p:nvPr>
        </p:nvSpPr>
        <p:spPr/>
        <p:txBody>
          <a:bodyPr/>
          <a:lstStyle/>
          <a:p>
            <a:r>
              <a:rPr lang="en-US" altLang="en-US"/>
              <a:t>Nationally, in 2017, the risk of SIDS was 5 times higher in babies born to younger parents under the age of 20 than those born to parents aged 20+</a:t>
            </a:r>
          </a:p>
          <a:p>
            <a:r>
              <a:rPr lang="en-GB" altLang="en-US"/>
              <a:t>Young parents can access advice and support at </a:t>
            </a:r>
            <a:r>
              <a:rPr lang="en-GB" altLang="en-US">
                <a:hlinkClick r:id="rId2"/>
              </a:rPr>
              <a:t>https://littlelullaby.org.uk/</a:t>
            </a:r>
            <a:r>
              <a:rPr lang="en-GB" altLang="en-US"/>
              <a:t> </a:t>
            </a:r>
          </a:p>
          <a:p>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7A8CE6-0277-4B5C-B3E9-F1BF0C07ABAD}"/>
              </a:ext>
            </a:extLst>
          </p:cNvPr>
          <p:cNvSpPr>
            <a:spLocks noGrp="1"/>
          </p:cNvSpPr>
          <p:nvPr>
            <p:ph type="title"/>
          </p:nvPr>
        </p:nvSpPr>
        <p:spPr/>
        <p:txBody>
          <a:bodyPr/>
          <a:lstStyle/>
          <a:p>
            <a:r>
              <a:rPr lang="en-GB" altLang="en-US" sz="4000"/>
              <a:t>Safer Sleeping – risk assessment tool for practitioners</a:t>
            </a:r>
          </a:p>
        </p:txBody>
      </p:sp>
      <p:sp>
        <p:nvSpPr>
          <p:cNvPr id="18435" name="Content Placeholder 2">
            <a:extLst>
              <a:ext uri="{FF2B5EF4-FFF2-40B4-BE49-F238E27FC236}">
                <a16:creationId xmlns:a16="http://schemas.microsoft.com/office/drawing/2014/main" id="{B19E373F-BD6C-480E-986A-50350289A72A}"/>
              </a:ext>
            </a:extLst>
          </p:cNvPr>
          <p:cNvSpPr>
            <a:spLocks noGrp="1"/>
          </p:cNvSpPr>
          <p:nvPr>
            <p:ph idx="1"/>
          </p:nvPr>
        </p:nvSpPr>
        <p:spPr>
          <a:xfrm>
            <a:off x="457200" y="1600200"/>
            <a:ext cx="8229600" cy="5500688"/>
          </a:xfrm>
        </p:spPr>
        <p:txBody>
          <a:bodyPr/>
          <a:lstStyle/>
          <a:p>
            <a:r>
              <a:rPr lang="en-GB" altLang="en-US" sz="2400"/>
              <a:t>Now that you understand the risk factors for SIDS and the advice to give carers on safer sleep, you can start using the ‘Safer Sleeping – risk assessment tool for practitioners’, which can be found here – </a:t>
            </a:r>
          </a:p>
          <a:p>
            <a:pPr marL="0" indent="0">
              <a:buNone/>
            </a:pPr>
            <a:r>
              <a:rPr lang="en-GB" sz="2400">
                <a:hlinkClick r:id="rId2"/>
              </a:rPr>
              <a:t>https://www.nottinghamcity.gov.uk/information-for-residents/children-and-families/nottingham-city-safeguarding-children-board/inter-agency-procedures-and-practice-guidance/</a:t>
            </a:r>
            <a:endParaRPr lang="en-GB" altLang="en-US" sz="2400" b="1">
              <a:solidFill>
                <a:srgbClr val="FF0000"/>
              </a:solidFill>
            </a:endParaRPr>
          </a:p>
          <a:p>
            <a:r>
              <a:rPr lang="en-GB" altLang="en-US" sz="2400"/>
              <a:t>The tool has information on safer sleep, and an assessment triangle which you complete to ascertain if there are any risk factors present within the family that could impact on safe sleep.  It also contains information on what to do next if you do identify risk factors</a:t>
            </a:r>
          </a:p>
          <a:p>
            <a:endParaRPr lang="en-GB" altLang="en-US"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4463A3AC-48E4-4961-A7E2-92B182A331F2}"/>
              </a:ext>
            </a:extLst>
          </p:cNvPr>
          <p:cNvSpPr>
            <a:spLocks noGrp="1"/>
          </p:cNvSpPr>
          <p:nvPr>
            <p:ph idx="1"/>
          </p:nvPr>
        </p:nvSpPr>
        <p:spPr>
          <a:xfrm>
            <a:off x="900113" y="1341438"/>
            <a:ext cx="7281862" cy="4525962"/>
          </a:xfrm>
        </p:spPr>
        <p:txBody>
          <a:bodyPr/>
          <a:lstStyle/>
          <a:p>
            <a:pPr marL="0" indent="0">
              <a:buFontTx/>
              <a:buNone/>
              <a:defRPr/>
            </a:pPr>
            <a:r>
              <a:rPr lang="en-US" altLang="en-US"/>
              <a:t>Remember, </a:t>
            </a:r>
            <a:r>
              <a:rPr lang="en-US" altLang="en-US" sz="3600" b="1"/>
              <a:t>every</a:t>
            </a:r>
            <a:r>
              <a:rPr lang="en-US" altLang="en-US"/>
              <a:t> sleep needs to be a safe sleep – whether baby is napping or sleeping:</a:t>
            </a:r>
          </a:p>
          <a:p>
            <a:pPr lvl="1">
              <a:defRPr/>
            </a:pPr>
            <a:r>
              <a:rPr lang="en-US" altLang="en-US" sz="3200"/>
              <a:t>at night or during the day, </a:t>
            </a:r>
          </a:p>
          <a:p>
            <a:pPr lvl="1">
              <a:defRPr/>
            </a:pPr>
            <a:r>
              <a:rPr lang="en-US" altLang="en-US" sz="3200"/>
              <a:t>at home or away from home (staying with grandparents, Dad, friends, babysitters),</a:t>
            </a:r>
          </a:p>
          <a:p>
            <a:pPr lvl="1">
              <a:defRPr/>
            </a:pPr>
            <a:r>
              <a:rPr lang="en-US" altLang="en-US" sz="3200"/>
              <a:t>when your baby is unwell</a:t>
            </a:r>
          </a:p>
          <a:p>
            <a:pPr marL="57150" indent="0">
              <a:buFontTx/>
              <a:buNone/>
              <a:defRPr/>
            </a:pPr>
            <a:r>
              <a:rPr lang="en-US" altLang="en-US" sz="3600"/>
              <a:t>They are safer in their cot </a:t>
            </a:r>
            <a:endParaRPr lang="en-GB" altLang="en-US"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F3D"/>
            </a:gs>
            <a:gs pos="100000">
              <a:schemeClr val="bg1"/>
            </a:gs>
          </a:gsLst>
          <a:lin ang="0" scaled="1"/>
        </a:gra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CF07B5F-EC33-4CF2-A477-A2E34B42AF4A}"/>
              </a:ext>
            </a:extLst>
          </p:cNvPr>
          <p:cNvSpPr>
            <a:spLocks noGrp="1"/>
          </p:cNvSpPr>
          <p:nvPr>
            <p:ph type="title"/>
          </p:nvPr>
        </p:nvSpPr>
        <p:spPr>
          <a:xfrm>
            <a:off x="468313" y="115888"/>
            <a:ext cx="8229600" cy="927100"/>
          </a:xfrm>
        </p:spPr>
        <p:txBody>
          <a:bodyPr/>
          <a:lstStyle/>
          <a:p>
            <a:r>
              <a:rPr lang="en-GB" altLang="en-US"/>
              <a:t>Lullaby Trust</a:t>
            </a:r>
          </a:p>
        </p:txBody>
      </p:sp>
      <p:sp>
        <p:nvSpPr>
          <p:cNvPr id="3" name="Content Placeholder 2">
            <a:extLst>
              <a:ext uri="{FF2B5EF4-FFF2-40B4-BE49-F238E27FC236}">
                <a16:creationId xmlns:a16="http://schemas.microsoft.com/office/drawing/2014/main" id="{34761155-42B6-4A7C-BAA8-3259D6741694}"/>
              </a:ext>
            </a:extLst>
          </p:cNvPr>
          <p:cNvSpPr>
            <a:spLocks noGrp="1"/>
          </p:cNvSpPr>
          <p:nvPr>
            <p:ph idx="1"/>
          </p:nvPr>
        </p:nvSpPr>
        <p:spPr>
          <a:xfrm>
            <a:off x="323850" y="908721"/>
            <a:ext cx="8640763" cy="5760368"/>
          </a:xfrm>
        </p:spPr>
        <p:txBody>
          <a:bodyPr/>
          <a:lstStyle/>
          <a:p>
            <a:pPr>
              <a:defRPr/>
            </a:pPr>
            <a:r>
              <a:rPr lang="en-GB" sz="2400"/>
              <a:t>The Lullaby Trust has lots of information and resources on safe sleeping – you can find out more by visiting: </a:t>
            </a:r>
            <a:r>
              <a:rPr lang="en-GB" sz="2400">
                <a:hlinkClick r:id="rId2"/>
              </a:rPr>
              <a:t>www.lullabytrust.org.uk</a:t>
            </a:r>
            <a:r>
              <a:rPr lang="en-GB" sz="2400"/>
              <a:t> </a:t>
            </a:r>
          </a:p>
          <a:p>
            <a:pPr>
              <a:defRPr/>
            </a:pPr>
            <a:r>
              <a:rPr lang="en-GB" sz="2400"/>
              <a:t>This includes resources in over 20 languages</a:t>
            </a:r>
          </a:p>
          <a:p>
            <a:pPr>
              <a:defRPr/>
            </a:pPr>
            <a:r>
              <a:rPr lang="en-GB" sz="2400"/>
              <a:t>Their resources include the following, which can be downloaded from </a:t>
            </a:r>
            <a:r>
              <a:rPr lang="en-GB" sz="2400">
                <a:hlinkClick r:id="rId3"/>
              </a:rPr>
              <a:t>https://www.lullabytrust.org.uk/professionals/publications/</a:t>
            </a:r>
            <a:r>
              <a:rPr lang="en-GB" sz="2400"/>
              <a:t>  </a:t>
            </a:r>
          </a:p>
          <a:p>
            <a:pPr lvl="1">
              <a:defRPr/>
            </a:pPr>
            <a:r>
              <a:rPr lang="en-GB" sz="2400"/>
              <a:t>Safer Sleep for babies: a Guide for Parents</a:t>
            </a:r>
          </a:p>
          <a:p>
            <a:pPr lvl="1">
              <a:defRPr/>
            </a:pPr>
            <a:r>
              <a:rPr lang="en-US" sz="2400"/>
              <a:t>Safer Sleep: Saving Babies Lives a Guide for Professionals</a:t>
            </a:r>
          </a:p>
          <a:p>
            <a:pPr lvl="1">
              <a:defRPr/>
            </a:pPr>
            <a:r>
              <a:rPr lang="en-US" sz="2400"/>
              <a:t>Safer Sleep Advice for Premature Babies booklet</a:t>
            </a:r>
          </a:p>
          <a:p>
            <a:pPr lvl="1">
              <a:defRPr/>
            </a:pPr>
            <a:r>
              <a:rPr lang="en-GB" sz="2400"/>
              <a:t>Easy read card on safer sleep</a:t>
            </a:r>
          </a:p>
          <a:p>
            <a:pPr lvl="1">
              <a:defRPr/>
            </a:pPr>
            <a:r>
              <a:rPr lang="en-GB" sz="2400"/>
              <a:t>Many more besides, which you can use when working with families…</a:t>
            </a:r>
          </a:p>
          <a:p>
            <a:pPr marL="0" indent="0">
              <a:buFontTx/>
              <a:buNone/>
              <a:defRPr/>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21507" name="TextBox 3">
            <a:extLst>
              <a:ext uri="{FF2B5EF4-FFF2-40B4-BE49-F238E27FC236}">
                <a16:creationId xmlns:a16="http://schemas.microsoft.com/office/drawing/2014/main" id="{5C6244E4-C8A5-48D3-8F6D-D6C8B4FD684D}"/>
              </a:ext>
            </a:extLst>
          </p:cNvPr>
          <p:cNvSpPr txBox="1">
            <a:spLocks noChangeArrowheads="1"/>
          </p:cNvSpPr>
          <p:nvPr/>
        </p:nvSpPr>
        <p:spPr bwMode="auto">
          <a:xfrm>
            <a:off x="827088" y="6092825"/>
            <a:ext cx="208915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Answers on the following slide…</a:t>
            </a:r>
          </a:p>
        </p:txBody>
      </p:sp>
      <p:sp>
        <p:nvSpPr>
          <p:cNvPr id="21508" name="TextBox 4">
            <a:extLst>
              <a:ext uri="{FF2B5EF4-FFF2-40B4-BE49-F238E27FC236}">
                <a16:creationId xmlns:a16="http://schemas.microsoft.com/office/drawing/2014/main" id="{C95CDB81-964B-468B-8667-17B6417B4FE3}"/>
              </a:ext>
            </a:extLst>
          </p:cNvPr>
          <p:cNvSpPr txBox="1">
            <a:spLocks noChangeArrowheads="1"/>
          </p:cNvSpPr>
          <p:nvPr/>
        </p:nvSpPr>
        <p:spPr bwMode="auto">
          <a:xfrm>
            <a:off x="107950" y="119063"/>
            <a:ext cx="2447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3600"/>
              <a:t>Test your knowledge</a:t>
            </a:r>
          </a:p>
        </p:txBody>
      </p:sp>
      <p:pic>
        <p:nvPicPr>
          <p:cNvPr id="5" name="Picture 4">
            <a:extLst>
              <a:ext uri="{FF2B5EF4-FFF2-40B4-BE49-F238E27FC236}">
                <a16:creationId xmlns:a16="http://schemas.microsoft.com/office/drawing/2014/main" id="{F69CBA3F-AB85-4418-BCC6-30E0CBFACC1B}"/>
              </a:ext>
            </a:extLst>
          </p:cNvPr>
          <p:cNvPicPr/>
          <p:nvPr/>
        </p:nvPicPr>
        <p:blipFill rotWithShape="1">
          <a:blip r:embed="rId3"/>
          <a:srcRect l="63172" t="6909" r="12457" b="3766"/>
          <a:stretch/>
        </p:blipFill>
        <p:spPr bwMode="auto">
          <a:xfrm>
            <a:off x="3203848" y="119062"/>
            <a:ext cx="5799063" cy="604624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4A4EAE4F-AAD6-4456-9B66-A07324D61168}"/>
              </a:ext>
            </a:extLst>
          </p:cNvPr>
          <p:cNvSpPr>
            <a:spLocks noGrp="1"/>
          </p:cNvSpPr>
          <p:nvPr>
            <p:ph idx="1"/>
          </p:nvPr>
        </p:nvSpPr>
        <p:spPr>
          <a:xfrm>
            <a:off x="468313" y="6308725"/>
            <a:ext cx="8229600" cy="433388"/>
          </a:xfrm>
          <a:ln>
            <a:solidFill>
              <a:schemeClr val="tx1"/>
            </a:solidFill>
            <a:miter lim="800000"/>
            <a:headEnd/>
            <a:tailEnd/>
          </a:ln>
        </p:spPr>
        <p:txBody>
          <a:bodyPr/>
          <a:lstStyle/>
          <a:p>
            <a:pPr marL="0" indent="0">
              <a:buFontTx/>
              <a:buNone/>
            </a:pPr>
            <a:r>
              <a:rPr lang="en-GB" altLang="en-US" sz="1200"/>
              <a:t>Please note this Spot the Risk game was taken from the Lullaby Trust website - </a:t>
            </a:r>
            <a:r>
              <a:rPr lang="en-GB" altLang="en-US" sz="1200">
                <a:hlinkClick r:id="rId2"/>
              </a:rPr>
              <a:t>https://www.lullabytrust.org.uk/wp-content/uploads/game-spot-risk.pdf</a:t>
            </a:r>
            <a:endParaRPr lang="en-GB" altLang="en-US" sz="1200"/>
          </a:p>
          <a:p>
            <a:pPr marL="0" indent="0">
              <a:buFontTx/>
              <a:buNone/>
            </a:pPr>
            <a:endParaRPr lang="en-GB" altLang="en-US" sz="1800"/>
          </a:p>
        </p:txBody>
      </p:sp>
      <p:pic>
        <p:nvPicPr>
          <p:cNvPr id="4" name="Picture 3">
            <a:extLst>
              <a:ext uri="{FF2B5EF4-FFF2-40B4-BE49-F238E27FC236}">
                <a16:creationId xmlns:a16="http://schemas.microsoft.com/office/drawing/2014/main" id="{D8911F3A-7FAF-4213-9CAF-8CDD663CF1D2}"/>
              </a:ext>
            </a:extLst>
          </p:cNvPr>
          <p:cNvPicPr/>
          <p:nvPr/>
        </p:nvPicPr>
        <p:blipFill rotWithShape="1">
          <a:blip r:embed="rId3"/>
          <a:srcRect l="58128" t="6907" r="21060" b="13630"/>
          <a:stretch/>
        </p:blipFill>
        <p:spPr bwMode="auto">
          <a:xfrm>
            <a:off x="1619672" y="110182"/>
            <a:ext cx="5525770" cy="593534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69C0009-4B8A-4F6E-8A74-629EDB6895C6}"/>
              </a:ext>
            </a:extLst>
          </p:cNvPr>
          <p:cNvSpPr>
            <a:spLocks noGrp="1"/>
          </p:cNvSpPr>
          <p:nvPr>
            <p:ph type="title"/>
          </p:nvPr>
        </p:nvSpPr>
        <p:spPr>
          <a:xfrm>
            <a:off x="468313" y="115888"/>
            <a:ext cx="8229600" cy="635000"/>
          </a:xfrm>
        </p:spPr>
        <p:txBody>
          <a:bodyPr/>
          <a:lstStyle/>
          <a:p>
            <a:r>
              <a:rPr lang="en-GB" altLang="en-US"/>
              <a:t>True or False?</a:t>
            </a:r>
          </a:p>
        </p:txBody>
      </p:sp>
      <p:sp>
        <p:nvSpPr>
          <p:cNvPr id="4" name="Content Placeholder 3">
            <a:extLst>
              <a:ext uri="{FF2B5EF4-FFF2-40B4-BE49-F238E27FC236}">
                <a16:creationId xmlns:a16="http://schemas.microsoft.com/office/drawing/2014/main" id="{02237436-70BF-484D-B15B-963ECF109524}"/>
              </a:ext>
            </a:extLst>
          </p:cNvPr>
          <p:cNvSpPr>
            <a:spLocks noGrp="1"/>
          </p:cNvSpPr>
          <p:nvPr>
            <p:ph sz="half" idx="2"/>
          </p:nvPr>
        </p:nvSpPr>
        <p:spPr>
          <a:xfrm>
            <a:off x="457200" y="836613"/>
            <a:ext cx="4040188" cy="5688012"/>
          </a:xfrm>
        </p:spPr>
        <p:txBody>
          <a:bodyPr/>
          <a:lstStyle/>
          <a:p>
            <a:pPr marL="0" indent="0">
              <a:buFontTx/>
              <a:buNone/>
              <a:defRPr/>
            </a:pPr>
            <a:r>
              <a:rPr lang="en-GB" sz="1600"/>
              <a:t>1. In winter babies should wear a hat to go to sleep because it is cold.</a:t>
            </a:r>
          </a:p>
          <a:p>
            <a:pPr marL="0" indent="0">
              <a:buFontTx/>
              <a:buNone/>
              <a:defRPr/>
            </a:pPr>
            <a:r>
              <a:rPr lang="en-GB" sz="1600"/>
              <a:t>True </a:t>
            </a:r>
          </a:p>
          <a:p>
            <a:pPr marL="0" indent="0">
              <a:buFontTx/>
              <a:buNone/>
              <a:defRPr/>
            </a:pPr>
            <a:r>
              <a:rPr lang="en-GB" sz="1600"/>
              <a:t>False		</a:t>
            </a:r>
          </a:p>
          <a:p>
            <a:pPr marL="0" indent="0">
              <a:buFontTx/>
              <a:buNone/>
              <a:defRPr/>
            </a:pPr>
            <a:r>
              <a:rPr lang="en-GB" sz="1600"/>
              <a:t> </a:t>
            </a:r>
          </a:p>
          <a:p>
            <a:pPr marL="0" indent="0">
              <a:buFontTx/>
              <a:buNone/>
              <a:defRPr/>
            </a:pPr>
            <a:r>
              <a:rPr lang="en-GB" sz="1600"/>
              <a:t>2. If you think parents and carers will get upset about you asking how they put their baby to sleep, do not ask them.</a:t>
            </a:r>
          </a:p>
          <a:p>
            <a:pPr marL="0" indent="0">
              <a:buFontTx/>
              <a:buNone/>
              <a:defRPr/>
            </a:pPr>
            <a:r>
              <a:rPr lang="en-GB" sz="1600"/>
              <a:t>True </a:t>
            </a:r>
          </a:p>
          <a:p>
            <a:pPr marL="0" indent="0">
              <a:buFontTx/>
              <a:buNone/>
              <a:defRPr/>
            </a:pPr>
            <a:r>
              <a:rPr lang="en-GB" sz="1600"/>
              <a:t>False</a:t>
            </a:r>
          </a:p>
          <a:p>
            <a:pPr marL="0" indent="0">
              <a:buFontTx/>
              <a:buNone/>
              <a:defRPr/>
            </a:pPr>
            <a:endParaRPr lang="en-GB" sz="1600"/>
          </a:p>
          <a:p>
            <a:pPr marL="0" indent="0">
              <a:buFontTx/>
              <a:buNone/>
              <a:defRPr/>
            </a:pPr>
            <a:r>
              <a:rPr lang="en-GB" sz="1600"/>
              <a:t>3. Babies should be put to sleep on their backs.</a:t>
            </a:r>
          </a:p>
          <a:p>
            <a:pPr marL="0" indent="0">
              <a:buFontTx/>
              <a:buNone/>
              <a:defRPr/>
            </a:pPr>
            <a:r>
              <a:rPr lang="en-GB" sz="1600"/>
              <a:t>True </a:t>
            </a:r>
          </a:p>
          <a:p>
            <a:pPr marL="0" indent="0">
              <a:buFontTx/>
              <a:buNone/>
              <a:defRPr/>
            </a:pPr>
            <a:r>
              <a:rPr lang="en-GB" sz="1600"/>
              <a:t>False</a:t>
            </a:r>
          </a:p>
          <a:p>
            <a:pPr marL="0" indent="0">
              <a:buFontTx/>
              <a:buNone/>
              <a:defRPr/>
            </a:pPr>
            <a:endParaRPr lang="en-GB" sz="1600"/>
          </a:p>
          <a:p>
            <a:pPr marL="0" indent="0">
              <a:buFontTx/>
              <a:buNone/>
              <a:defRPr/>
            </a:pPr>
            <a:r>
              <a:rPr lang="en-GB" sz="1600"/>
              <a:t>4. Babies born to parents under 20 years old are less at risk of Sudden Infant Death Syndrome</a:t>
            </a:r>
          </a:p>
          <a:p>
            <a:pPr marL="0" indent="0">
              <a:buFontTx/>
              <a:buNone/>
              <a:defRPr/>
            </a:pPr>
            <a:r>
              <a:rPr lang="en-GB" sz="1600"/>
              <a:t>True </a:t>
            </a:r>
          </a:p>
          <a:p>
            <a:pPr marL="0" indent="0">
              <a:buFontTx/>
              <a:buNone/>
              <a:defRPr/>
            </a:pPr>
            <a:r>
              <a:rPr lang="en-GB" sz="1600"/>
              <a:t>False</a:t>
            </a:r>
          </a:p>
          <a:p>
            <a:pPr>
              <a:defRPr/>
            </a:pPr>
            <a:endParaRPr lang="en-GB"/>
          </a:p>
        </p:txBody>
      </p:sp>
      <p:sp>
        <p:nvSpPr>
          <p:cNvPr id="6" name="Content Placeholder 5">
            <a:extLst>
              <a:ext uri="{FF2B5EF4-FFF2-40B4-BE49-F238E27FC236}">
                <a16:creationId xmlns:a16="http://schemas.microsoft.com/office/drawing/2014/main" id="{6672BF79-3171-4551-AB77-AABA39E54F30}"/>
              </a:ext>
            </a:extLst>
          </p:cNvPr>
          <p:cNvSpPr>
            <a:spLocks noGrp="1"/>
          </p:cNvSpPr>
          <p:nvPr>
            <p:ph sz="quarter" idx="4"/>
          </p:nvPr>
        </p:nvSpPr>
        <p:spPr>
          <a:xfrm>
            <a:off x="4645025" y="836613"/>
            <a:ext cx="4041775" cy="5832475"/>
          </a:xfrm>
        </p:spPr>
        <p:txBody>
          <a:bodyPr/>
          <a:lstStyle/>
          <a:p>
            <a:pPr marL="0" indent="0">
              <a:buFontTx/>
              <a:buNone/>
              <a:defRPr/>
            </a:pPr>
            <a:r>
              <a:rPr lang="en-GB" sz="1600"/>
              <a:t>5. You should not sleep in the same bed as your baby if you have drunk alcohol or taken drugs</a:t>
            </a:r>
          </a:p>
          <a:p>
            <a:pPr marL="0" indent="0">
              <a:buFontTx/>
              <a:buNone/>
              <a:defRPr/>
            </a:pPr>
            <a:r>
              <a:rPr lang="en-GB" sz="1600"/>
              <a:t>True </a:t>
            </a:r>
          </a:p>
          <a:p>
            <a:pPr marL="0" indent="0">
              <a:buFontTx/>
              <a:buNone/>
              <a:defRPr/>
            </a:pPr>
            <a:r>
              <a:rPr lang="en-GB" sz="1600"/>
              <a:t>False</a:t>
            </a:r>
          </a:p>
          <a:p>
            <a:pPr marL="0" indent="0">
              <a:buFontTx/>
              <a:buNone/>
              <a:defRPr/>
            </a:pPr>
            <a:endParaRPr lang="en-GB" sz="1200"/>
          </a:p>
          <a:p>
            <a:pPr marL="0" indent="0">
              <a:buFontTx/>
              <a:buNone/>
              <a:defRPr/>
            </a:pPr>
            <a:r>
              <a:rPr lang="en-GB" sz="1600"/>
              <a:t>6. It is safe to sleep or have a nap on a sofa with your baby</a:t>
            </a:r>
          </a:p>
          <a:p>
            <a:pPr marL="0" indent="0">
              <a:buFontTx/>
              <a:buNone/>
              <a:defRPr/>
            </a:pPr>
            <a:r>
              <a:rPr lang="en-GB" sz="1600"/>
              <a:t>True </a:t>
            </a:r>
          </a:p>
          <a:p>
            <a:pPr marL="0" indent="0">
              <a:buFontTx/>
              <a:buNone/>
              <a:defRPr/>
            </a:pPr>
            <a:r>
              <a:rPr lang="en-GB" sz="1600"/>
              <a:t>False</a:t>
            </a:r>
          </a:p>
          <a:p>
            <a:pPr marL="0" indent="0">
              <a:buFontTx/>
              <a:buNone/>
              <a:defRPr/>
            </a:pPr>
            <a:endParaRPr lang="en-GB" sz="1200"/>
          </a:p>
          <a:p>
            <a:pPr marL="0" indent="0">
              <a:buFontTx/>
              <a:buNone/>
              <a:defRPr/>
            </a:pPr>
            <a:r>
              <a:rPr lang="en-GB" sz="1600"/>
              <a:t>7. It is fine to put a cuddly toy in the cot with a baby to comfort them.</a:t>
            </a:r>
          </a:p>
          <a:p>
            <a:pPr marL="0" indent="0">
              <a:buFontTx/>
              <a:buNone/>
              <a:defRPr/>
            </a:pPr>
            <a:r>
              <a:rPr lang="en-GB" sz="1600"/>
              <a:t>True </a:t>
            </a:r>
          </a:p>
          <a:p>
            <a:pPr marL="0" indent="0">
              <a:buFontTx/>
              <a:buNone/>
              <a:defRPr/>
            </a:pPr>
            <a:r>
              <a:rPr lang="en-GB" sz="1600"/>
              <a:t>False</a:t>
            </a:r>
          </a:p>
          <a:p>
            <a:pPr marL="0" indent="0">
              <a:buFontTx/>
              <a:buNone/>
              <a:defRPr/>
            </a:pPr>
            <a:endParaRPr lang="en-GB" sz="1600"/>
          </a:p>
          <a:p>
            <a:pPr marL="0" indent="0">
              <a:buFontTx/>
              <a:buNone/>
              <a:defRPr/>
            </a:pPr>
            <a:r>
              <a:rPr lang="en-GB" sz="1600"/>
              <a:t>8.  If grandparents only infrequently look after the baby then it doesn’t matter as much how they put the baby to sleep</a:t>
            </a:r>
          </a:p>
          <a:p>
            <a:pPr marL="0" indent="0">
              <a:buFontTx/>
              <a:buNone/>
              <a:defRPr/>
            </a:pPr>
            <a:r>
              <a:rPr lang="en-GB" sz="1600"/>
              <a:t>True </a:t>
            </a:r>
          </a:p>
          <a:p>
            <a:pPr marL="0" indent="0">
              <a:buFontTx/>
              <a:buNone/>
              <a:defRPr/>
            </a:pPr>
            <a:r>
              <a:rPr lang="en-GB" sz="1600"/>
              <a:t>False</a:t>
            </a:r>
          </a:p>
          <a:p>
            <a:pPr>
              <a:defRPr/>
            </a:pPr>
            <a:endParaRPr lang="en-GB"/>
          </a:p>
        </p:txBody>
      </p:sp>
      <p:sp>
        <p:nvSpPr>
          <p:cNvPr id="23557" name="TextBox 6">
            <a:extLst>
              <a:ext uri="{FF2B5EF4-FFF2-40B4-BE49-F238E27FC236}">
                <a16:creationId xmlns:a16="http://schemas.microsoft.com/office/drawing/2014/main" id="{E23F2D5A-B3E6-4E8F-AB66-FD3F0171DEC9}"/>
              </a:ext>
            </a:extLst>
          </p:cNvPr>
          <p:cNvSpPr txBox="1">
            <a:spLocks noChangeArrowheads="1"/>
          </p:cNvSpPr>
          <p:nvPr/>
        </p:nvSpPr>
        <p:spPr bwMode="auto">
          <a:xfrm>
            <a:off x="6948488" y="6386513"/>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Answers on next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BCEF27-2E16-400E-A9EE-17906ADF41DC}"/>
              </a:ext>
            </a:extLst>
          </p:cNvPr>
          <p:cNvSpPr>
            <a:spLocks noGrp="1"/>
          </p:cNvSpPr>
          <p:nvPr>
            <p:ph type="title"/>
          </p:nvPr>
        </p:nvSpPr>
        <p:spPr>
          <a:xfrm>
            <a:off x="468313" y="0"/>
            <a:ext cx="8229600" cy="1143000"/>
          </a:xfrm>
        </p:spPr>
        <p:txBody>
          <a:bodyPr/>
          <a:lstStyle/>
          <a:p>
            <a:r>
              <a:rPr lang="en-GB" altLang="en-US"/>
              <a:t>Introduction</a:t>
            </a:r>
          </a:p>
        </p:txBody>
      </p:sp>
      <p:sp>
        <p:nvSpPr>
          <p:cNvPr id="6147" name="Content Placeholder 2">
            <a:extLst>
              <a:ext uri="{FF2B5EF4-FFF2-40B4-BE49-F238E27FC236}">
                <a16:creationId xmlns:a16="http://schemas.microsoft.com/office/drawing/2014/main" id="{38D1ECF3-9D58-47CB-91C5-17FFA2540AF6}"/>
              </a:ext>
            </a:extLst>
          </p:cNvPr>
          <p:cNvSpPr>
            <a:spLocks noGrp="1"/>
          </p:cNvSpPr>
          <p:nvPr>
            <p:ph idx="1"/>
          </p:nvPr>
        </p:nvSpPr>
        <p:spPr>
          <a:xfrm>
            <a:off x="468313" y="1196975"/>
            <a:ext cx="8229600" cy="5111750"/>
          </a:xfrm>
        </p:spPr>
        <p:txBody>
          <a:bodyPr/>
          <a:lstStyle/>
          <a:p>
            <a:pPr>
              <a:defRPr/>
            </a:pPr>
            <a:r>
              <a:rPr lang="en-GB" altLang="en-US" sz="2000"/>
              <a:t>This is a self-directed learning session which you can work through at your own pace</a:t>
            </a:r>
          </a:p>
          <a:p>
            <a:pPr>
              <a:defRPr/>
            </a:pPr>
            <a:r>
              <a:rPr lang="en-GB" altLang="en-US" sz="2000"/>
              <a:t>In this self-directed learning session you will learn about:</a:t>
            </a:r>
          </a:p>
          <a:p>
            <a:pPr lvl="1">
              <a:defRPr/>
            </a:pPr>
            <a:r>
              <a:rPr lang="en-GB" altLang="en-US" sz="2000"/>
              <a:t>what guidance to give carers to ensure they are putting babies to sleep safely</a:t>
            </a:r>
          </a:p>
          <a:p>
            <a:pPr lvl="1">
              <a:defRPr/>
            </a:pPr>
            <a:r>
              <a:rPr lang="sv-SE" altLang="en-US" sz="2000"/>
              <a:t>Sudden Infant Death Syndrome (SIDS) </a:t>
            </a:r>
            <a:r>
              <a:rPr lang="en-GB" altLang="en-US" sz="2000"/>
              <a:t> </a:t>
            </a:r>
          </a:p>
          <a:p>
            <a:pPr lvl="1">
              <a:defRPr/>
            </a:pPr>
            <a:r>
              <a:rPr lang="en-GB" altLang="en-US" sz="2000"/>
              <a:t>the risk factors for SIDS</a:t>
            </a:r>
          </a:p>
          <a:p>
            <a:pPr>
              <a:defRPr/>
            </a:pPr>
            <a:r>
              <a:rPr lang="en-GB" altLang="en-US" sz="2000"/>
              <a:t>Please complete this self-directed learning session and then use the </a:t>
            </a:r>
            <a:r>
              <a:rPr lang="en-GB" altLang="en-US" sz="2000">
                <a:hlinkClick r:id="rId2"/>
              </a:rPr>
              <a:t>‘Safer Sleeping – risk assessment tool for practitioners’ </a:t>
            </a:r>
            <a:r>
              <a:rPr lang="en-GB" altLang="en-US" sz="2000"/>
              <a:t>when working with families.  It can be found here - </a:t>
            </a:r>
            <a:r>
              <a:rPr lang="en-GB" altLang="en-US" sz="1800" b="1">
                <a:solidFill>
                  <a:srgbClr val="FF0000"/>
                </a:solidFill>
                <a:hlinkClick r:id="rId3"/>
              </a:rPr>
              <a:t>www.nottinghamcity.gov.uk/children-and-families/safeguarding-children-board/inter-agency-procedures-and-practice-guidance/</a:t>
            </a:r>
            <a:r>
              <a:rPr lang="en-GB" altLang="en-US" sz="1800" b="1">
                <a:solidFill>
                  <a:srgbClr val="FF0000"/>
                </a:solidFill>
              </a:rPr>
              <a:t> </a:t>
            </a:r>
          </a:p>
          <a:p>
            <a:pPr>
              <a:defRPr/>
            </a:pPr>
            <a:endParaRPr lang="en-GB" altLang="en-US" sz="2000"/>
          </a:p>
          <a:p>
            <a:pPr marL="0" indent="0">
              <a:buFontTx/>
              <a:buNone/>
              <a:defRPr/>
            </a:pPr>
            <a:r>
              <a:rPr lang="en-GB" altLang="en-US" sz="2000"/>
              <a:t>This session has been developed in line with the guidance from the Lullaby Trust - </a:t>
            </a:r>
            <a:r>
              <a:rPr lang="en-GB" altLang="en-US" sz="2000">
                <a:hlinkClick r:id="rId4"/>
              </a:rPr>
              <a:t>https://www.lullabytrust.org.uk/</a:t>
            </a:r>
            <a:r>
              <a:rPr lang="en-GB" altLang="en-US" sz="2000"/>
              <a:t> </a:t>
            </a:r>
          </a:p>
          <a:p>
            <a:pPr>
              <a:defRPr/>
            </a:pP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815204E-9519-4DC8-A85C-B9CC2BF84E90}"/>
              </a:ext>
            </a:extLst>
          </p:cNvPr>
          <p:cNvSpPr>
            <a:spLocks noGrp="1"/>
          </p:cNvSpPr>
          <p:nvPr>
            <p:ph type="title"/>
          </p:nvPr>
        </p:nvSpPr>
        <p:spPr>
          <a:xfrm>
            <a:off x="468313" y="0"/>
            <a:ext cx="8229600" cy="647700"/>
          </a:xfrm>
        </p:spPr>
        <p:txBody>
          <a:bodyPr/>
          <a:lstStyle/>
          <a:p>
            <a:r>
              <a:rPr lang="en-GB" altLang="en-US"/>
              <a:t>Answers</a:t>
            </a:r>
          </a:p>
        </p:txBody>
      </p:sp>
      <p:sp>
        <p:nvSpPr>
          <p:cNvPr id="3" name="Content Placeholder 2">
            <a:extLst>
              <a:ext uri="{FF2B5EF4-FFF2-40B4-BE49-F238E27FC236}">
                <a16:creationId xmlns:a16="http://schemas.microsoft.com/office/drawing/2014/main" id="{86F769B8-D225-40F6-934F-8DDAC78E32CA}"/>
              </a:ext>
            </a:extLst>
          </p:cNvPr>
          <p:cNvSpPr>
            <a:spLocks noGrp="1"/>
          </p:cNvSpPr>
          <p:nvPr>
            <p:ph idx="1"/>
          </p:nvPr>
        </p:nvSpPr>
        <p:spPr>
          <a:xfrm>
            <a:off x="468313" y="765175"/>
            <a:ext cx="8229600" cy="5759450"/>
          </a:xfrm>
        </p:spPr>
        <p:txBody>
          <a:bodyPr/>
          <a:lstStyle/>
          <a:p>
            <a:pPr marL="0" indent="0">
              <a:buFontTx/>
              <a:buNone/>
              <a:defRPr/>
            </a:pPr>
            <a:r>
              <a:rPr lang="en-GB" sz="1600"/>
              <a:t>1. In winter babies should wear a hat to go to sleep because it is cold.</a:t>
            </a:r>
          </a:p>
          <a:p>
            <a:pPr marL="0" indent="0">
              <a:buFontTx/>
              <a:buNone/>
              <a:defRPr/>
            </a:pPr>
            <a:r>
              <a:rPr lang="en-GB" sz="1600"/>
              <a:t>This is </a:t>
            </a:r>
            <a:r>
              <a:rPr lang="en-GB" sz="1600" b="1"/>
              <a:t>false</a:t>
            </a:r>
            <a:r>
              <a:rPr lang="en-GB" sz="1600"/>
              <a:t> – babies do not need to wear hats indoors and there is a risk that they will get too hot.</a:t>
            </a:r>
          </a:p>
          <a:p>
            <a:pPr marL="0" indent="0">
              <a:buFontTx/>
              <a:buNone/>
              <a:defRPr/>
            </a:pPr>
            <a:r>
              <a:rPr lang="en-GB" sz="1600"/>
              <a:t> </a:t>
            </a:r>
          </a:p>
          <a:p>
            <a:pPr marL="0" indent="0">
              <a:buFontTx/>
              <a:buNone/>
              <a:defRPr/>
            </a:pPr>
            <a:r>
              <a:rPr lang="en-GB" sz="1600"/>
              <a:t>2. If you think parents and carers will get upset about you asking how they put their baby to sleep, do not ask them.</a:t>
            </a:r>
          </a:p>
          <a:p>
            <a:pPr marL="0" indent="0">
              <a:buFontTx/>
              <a:buNone/>
              <a:defRPr/>
            </a:pPr>
            <a:r>
              <a:rPr lang="en-GB" sz="1600"/>
              <a:t>This is </a:t>
            </a:r>
            <a:r>
              <a:rPr lang="en-GB" sz="1600" b="1"/>
              <a:t>false</a:t>
            </a:r>
            <a:r>
              <a:rPr lang="en-GB" sz="1600"/>
              <a:t>.  Every contact with parents and carers is an opportunity to discuss safer sleep and ensure that every sleep is a safe sleep.  It may be difficult to have the conversation but following safer sleep guidance significantly lower the chance of SIDS occurring so we must talk to parents and carers about it.</a:t>
            </a:r>
          </a:p>
          <a:p>
            <a:pPr marL="0" indent="0">
              <a:buFontTx/>
              <a:buNone/>
              <a:defRPr/>
            </a:pPr>
            <a:r>
              <a:rPr lang="en-GB" sz="1600"/>
              <a:t> </a:t>
            </a:r>
          </a:p>
          <a:p>
            <a:pPr marL="0" indent="0">
              <a:buFontTx/>
              <a:buNone/>
              <a:defRPr/>
            </a:pPr>
            <a:r>
              <a:rPr lang="en-GB" sz="1600"/>
              <a:t>3. Babies should be put to sleep on their backs.</a:t>
            </a:r>
          </a:p>
          <a:p>
            <a:pPr marL="0" indent="0">
              <a:buFontTx/>
              <a:buNone/>
              <a:defRPr/>
            </a:pPr>
            <a:r>
              <a:rPr lang="en-GB" sz="1600"/>
              <a:t>This is </a:t>
            </a:r>
            <a:r>
              <a:rPr lang="en-GB" sz="1600" b="1"/>
              <a:t>true</a:t>
            </a:r>
            <a:r>
              <a:rPr lang="en-GB" sz="1600"/>
              <a:t>. You should always place your baby on their back to sleep and not on their front or side (unless your doctor has advised you of a medical reason to do so).  An infant placed on their front to sleep is up to 6 times more at risk of SIDS than one placed on their back.</a:t>
            </a:r>
          </a:p>
          <a:p>
            <a:pPr marL="0" indent="0">
              <a:buFontTx/>
              <a:buNone/>
              <a:defRPr/>
            </a:pPr>
            <a:r>
              <a:rPr lang="en-GB" sz="1600"/>
              <a:t> If a parent finds that their baby has rolled onto their stomach, the baby should be turned onto their back again, but parents should not feel that they have to get up all</a:t>
            </a:r>
          </a:p>
          <a:p>
            <a:pPr marL="0" indent="0">
              <a:buFontTx/>
              <a:buNone/>
              <a:defRPr/>
            </a:pPr>
            <a:r>
              <a:rPr lang="en-GB" sz="1600"/>
              <a:t>night to check. Babies will learn at some point to roll onto their front. When the baby can roll from back to front and back again, on their own, then they can be left to find their own position.</a:t>
            </a:r>
          </a:p>
          <a:p>
            <a:pPr>
              <a:defRPr/>
            </a:pP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ADFDC-ED0A-4324-890B-60586EB3198B}"/>
              </a:ext>
            </a:extLst>
          </p:cNvPr>
          <p:cNvSpPr>
            <a:spLocks noGrp="1"/>
          </p:cNvSpPr>
          <p:nvPr>
            <p:ph idx="1"/>
          </p:nvPr>
        </p:nvSpPr>
        <p:spPr>
          <a:xfrm>
            <a:off x="468313" y="765175"/>
            <a:ext cx="8229600" cy="5903913"/>
          </a:xfrm>
        </p:spPr>
        <p:txBody>
          <a:bodyPr/>
          <a:lstStyle/>
          <a:p>
            <a:pPr marL="0" indent="0">
              <a:buFontTx/>
              <a:buNone/>
              <a:defRPr/>
            </a:pPr>
            <a:r>
              <a:rPr lang="en-GB" sz="1500"/>
              <a:t>4. Babies born to parents under 20 years old are less at risk of Sudden Infant Death Syndrome</a:t>
            </a:r>
          </a:p>
          <a:p>
            <a:pPr marL="0" indent="0">
              <a:buFontTx/>
              <a:buNone/>
              <a:defRPr/>
            </a:pPr>
            <a:r>
              <a:rPr lang="en-GB" sz="1500"/>
              <a:t>This is </a:t>
            </a:r>
            <a:r>
              <a:rPr lang="en-GB" sz="1500" b="1"/>
              <a:t>false</a:t>
            </a:r>
            <a:r>
              <a:rPr lang="en-GB" sz="1500"/>
              <a:t> – the risk of SIDS is 3 times higher in babies born to young parents under the age of 20, than those born to parents aged 20 years and over</a:t>
            </a:r>
          </a:p>
          <a:p>
            <a:pPr marL="0" indent="0">
              <a:buFontTx/>
              <a:buNone/>
              <a:defRPr/>
            </a:pPr>
            <a:r>
              <a:rPr lang="en-GB" sz="1500"/>
              <a:t> </a:t>
            </a:r>
          </a:p>
          <a:p>
            <a:pPr marL="0" indent="0">
              <a:buFontTx/>
              <a:buNone/>
              <a:defRPr/>
            </a:pPr>
            <a:r>
              <a:rPr lang="en-GB" sz="1500"/>
              <a:t>5. You should not sleep in the same bed as your baby if you have drunk alcohol or taken drugs</a:t>
            </a:r>
          </a:p>
          <a:p>
            <a:pPr marL="0" indent="0">
              <a:buFontTx/>
              <a:buNone/>
              <a:defRPr/>
            </a:pPr>
            <a:r>
              <a:rPr lang="en-GB" sz="1500"/>
              <a:t>This is </a:t>
            </a:r>
            <a:r>
              <a:rPr lang="en-GB" sz="1500" b="1"/>
              <a:t>true </a:t>
            </a:r>
            <a:r>
              <a:rPr lang="en-GB" sz="1500"/>
              <a:t>- the risk of SIDS has also been found to be higher where the bed sharer has used alcohol or drugs</a:t>
            </a:r>
          </a:p>
          <a:p>
            <a:pPr marL="0" indent="0">
              <a:buFontTx/>
              <a:buNone/>
              <a:defRPr/>
            </a:pPr>
            <a:r>
              <a:rPr lang="en-GB" sz="1500"/>
              <a:t> </a:t>
            </a:r>
          </a:p>
          <a:p>
            <a:pPr marL="0" indent="0">
              <a:buFontTx/>
              <a:buNone/>
              <a:defRPr/>
            </a:pPr>
            <a:r>
              <a:rPr lang="en-GB" sz="1500"/>
              <a:t>6. It is safe to sleep or have a nap on a sofa with your baby</a:t>
            </a:r>
          </a:p>
          <a:p>
            <a:pPr marL="0" indent="0">
              <a:buFontTx/>
              <a:buNone/>
              <a:defRPr/>
            </a:pPr>
            <a:r>
              <a:rPr lang="en-GB" sz="1500"/>
              <a:t>This is </a:t>
            </a:r>
            <a:r>
              <a:rPr lang="en-GB" sz="1500" b="1"/>
              <a:t>false.  </a:t>
            </a:r>
            <a:r>
              <a:rPr lang="en-GB" sz="1500"/>
              <a:t>Sleeping on a sofa with a baby can increase the chance of SIDS by up to 50 times.  </a:t>
            </a:r>
          </a:p>
          <a:p>
            <a:pPr marL="0" indent="0">
              <a:buFontTx/>
              <a:buNone/>
              <a:defRPr/>
            </a:pPr>
            <a:endParaRPr lang="en-GB" sz="1500"/>
          </a:p>
          <a:p>
            <a:pPr marL="0" indent="0">
              <a:buFontTx/>
              <a:buNone/>
              <a:defRPr/>
            </a:pPr>
            <a:r>
              <a:rPr lang="en-GB" sz="1500"/>
              <a:t>7. It is fine to put a cuddly toy in the cot with a baby to comfort them.</a:t>
            </a:r>
          </a:p>
          <a:p>
            <a:pPr marL="0" indent="0">
              <a:buFontTx/>
              <a:buNone/>
              <a:defRPr/>
            </a:pPr>
            <a:r>
              <a:rPr lang="en-GB" sz="1500"/>
              <a:t>This is </a:t>
            </a:r>
            <a:r>
              <a:rPr lang="en-GB" sz="1500" b="1"/>
              <a:t>false</a:t>
            </a:r>
            <a:r>
              <a:rPr lang="en-GB" sz="1500"/>
              <a:t>.  To avoid accidents remove all pillows, soft bedding, cot bumpers and soft toys from the cot.</a:t>
            </a:r>
          </a:p>
          <a:p>
            <a:pPr marL="0" indent="0">
              <a:buFontTx/>
              <a:buNone/>
              <a:defRPr/>
            </a:pPr>
            <a:endParaRPr lang="en-GB" sz="1500"/>
          </a:p>
          <a:p>
            <a:pPr marL="0" indent="0">
              <a:buFontTx/>
              <a:buNone/>
              <a:defRPr/>
            </a:pPr>
            <a:r>
              <a:rPr lang="en-GB" sz="1500"/>
              <a:t>8. If grandparents only infrequently look after the baby then it doesn’t matter as much how they put the baby to sleep</a:t>
            </a:r>
          </a:p>
          <a:p>
            <a:pPr marL="0" indent="0">
              <a:buFontTx/>
              <a:buNone/>
              <a:defRPr/>
            </a:pPr>
            <a:r>
              <a:rPr lang="en-GB" sz="1500"/>
              <a:t>This is</a:t>
            </a:r>
            <a:r>
              <a:rPr lang="en-GB" sz="1500" b="1"/>
              <a:t> false</a:t>
            </a:r>
            <a:r>
              <a:rPr lang="en-GB" sz="1500"/>
              <a:t>.  Every sleep needs to be a safe sleep – whether baby is sleeping at home or away from home (staying with grandparents, Dad, friends, babysitters) and so all people that care for the baby must follow safer sleep guidance, at night and during the day.</a:t>
            </a:r>
          </a:p>
          <a:p>
            <a:pPr marL="457200" indent="-457200">
              <a:buFontTx/>
              <a:buAutoNum type="arabicPeriod" startAt="8"/>
              <a:defRPr/>
            </a:pPr>
            <a:endParaRPr lang="en-GB" sz="2000"/>
          </a:p>
          <a:p>
            <a:pPr marL="0" indent="0">
              <a:buFontTx/>
              <a:buNone/>
              <a:defRPr/>
            </a:pPr>
            <a:endParaRPr lang="en-GB" sz="2000"/>
          </a:p>
          <a:p>
            <a:pPr>
              <a:defRPr/>
            </a:pPr>
            <a:endParaRPr lang="en-GB"/>
          </a:p>
        </p:txBody>
      </p:sp>
      <p:sp>
        <p:nvSpPr>
          <p:cNvPr id="25603" name="Title 1">
            <a:extLst>
              <a:ext uri="{FF2B5EF4-FFF2-40B4-BE49-F238E27FC236}">
                <a16:creationId xmlns:a16="http://schemas.microsoft.com/office/drawing/2014/main" id="{375CD29F-5557-4D00-9641-84E11E220C59}"/>
              </a:ext>
            </a:extLst>
          </p:cNvPr>
          <p:cNvSpPr>
            <a:spLocks noGrp="1"/>
          </p:cNvSpPr>
          <p:nvPr>
            <p:ph type="title"/>
          </p:nvPr>
        </p:nvSpPr>
        <p:spPr>
          <a:xfrm>
            <a:off x="468313" y="0"/>
            <a:ext cx="8229600" cy="647700"/>
          </a:xfrm>
        </p:spPr>
        <p:txBody>
          <a:bodyPr/>
          <a:lstStyle/>
          <a:p>
            <a:r>
              <a:rPr lang="en-GB" altLang="en-US"/>
              <a:t>Answers continued…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916EEBC8-27B3-4F31-B380-058BD0C96F1E}"/>
              </a:ext>
            </a:extLst>
          </p:cNvPr>
          <p:cNvSpPr>
            <a:spLocks noGrp="1"/>
          </p:cNvSpPr>
          <p:nvPr>
            <p:ph idx="1"/>
          </p:nvPr>
        </p:nvSpPr>
        <p:spPr>
          <a:xfrm>
            <a:off x="468313" y="981075"/>
            <a:ext cx="8229600" cy="4525963"/>
          </a:xfrm>
        </p:spPr>
        <p:txBody>
          <a:bodyPr/>
          <a:lstStyle/>
          <a:p>
            <a:r>
              <a:rPr lang="en-GB" altLang="en-US"/>
              <a:t>Hopefully you are now feeling more confident in your understanding of safer sleep guidance.</a:t>
            </a:r>
          </a:p>
          <a:p>
            <a:r>
              <a:rPr lang="en-GB" altLang="en-US"/>
              <a:t>But don’t worry if not….just go back through this self-directed learning session and read the </a:t>
            </a:r>
            <a:r>
              <a:rPr lang="en-US" altLang="en-US"/>
              <a:t>Safer Sleep: Saving Babies Lives a Guide for Professionals</a:t>
            </a:r>
            <a:r>
              <a:rPr lang="en-GB" altLang="en-US"/>
              <a:t> (</a:t>
            </a:r>
            <a:r>
              <a:rPr lang="en-GB" altLang="en-US">
                <a:hlinkClick r:id="rId2"/>
              </a:rPr>
              <a:t>https://www.lullabytrust.org.uk/professionals/publications/</a:t>
            </a:r>
            <a:r>
              <a:rPr lang="en-GB" altLang="en-US"/>
              <a:t> ) until you are more confident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15000000"/>
        </a:gradFill>
        <a:effectLst/>
      </p:bgPr>
    </p:bg>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665CB88B-72C3-457C-AA10-80F5A66E2BC1}"/>
              </a:ext>
            </a:extLst>
          </p:cNvPr>
          <p:cNvSpPr>
            <a:spLocks noGrp="1"/>
          </p:cNvSpPr>
          <p:nvPr>
            <p:ph idx="1"/>
          </p:nvPr>
        </p:nvSpPr>
        <p:spPr>
          <a:xfrm>
            <a:off x="468313" y="260350"/>
            <a:ext cx="8229600" cy="6408738"/>
          </a:xfrm>
        </p:spPr>
        <p:txBody>
          <a:bodyPr/>
          <a:lstStyle/>
          <a:p>
            <a:pPr marL="0" indent="0">
              <a:buFontTx/>
              <a:buNone/>
            </a:pPr>
            <a:endParaRPr lang="en-GB" altLang="en-US" sz="2400"/>
          </a:p>
          <a:p>
            <a:pPr marL="0" indent="0">
              <a:buFontTx/>
              <a:buNone/>
            </a:pPr>
            <a:endParaRPr lang="en-GB" altLang="en-US" sz="2400"/>
          </a:p>
          <a:p>
            <a:pPr marL="0" indent="0">
              <a:buFontTx/>
              <a:buNone/>
            </a:pPr>
            <a:endParaRPr lang="en-GB" altLang="en-US" sz="2400"/>
          </a:p>
          <a:p>
            <a:pPr marL="0" indent="0">
              <a:buFontTx/>
              <a:buNone/>
            </a:pPr>
            <a:r>
              <a:rPr lang="en-GB" altLang="en-US" sz="2400"/>
              <a:t>Thank you for completing this self-directed learning session  – you can now start using the Safer Sleeping Risk Assessment Tool when you are working with families with babies</a:t>
            </a:r>
            <a:endParaRPr lang="en-GB" altLang="en-US" sz="2400">
              <a:solidFill>
                <a:srgbClr val="FF0000"/>
              </a:solidFill>
            </a:endParaRPr>
          </a:p>
          <a:p>
            <a:pPr marL="0" indent="0">
              <a:buFontTx/>
              <a:buNone/>
            </a:pPr>
            <a:endParaRPr lang="en-GB" altLang="en-US" sz="2400">
              <a:solidFill>
                <a:srgbClr val="FF0000"/>
              </a:solidFill>
            </a:endParaRPr>
          </a:p>
          <a:p>
            <a:pPr marL="0" indent="0">
              <a:buFontTx/>
              <a:buNone/>
            </a:pPr>
            <a:endParaRPr lang="en-GB" altLang="en-US" sz="2400">
              <a:solidFill>
                <a:srgbClr val="FF0000"/>
              </a:solidFill>
            </a:endParaRPr>
          </a:p>
          <a:p>
            <a:pPr marL="0" indent="0">
              <a:buFontTx/>
              <a:buNone/>
            </a:pPr>
            <a:r>
              <a:rPr lang="en-GB" altLang="en-US" sz="2400"/>
              <a:t>If you need any support with using the tool then please ask you line manager for help, or get in touch with the Nottingham City Safeguarding Children Board by calling 0115 876 4762 or emailing </a:t>
            </a:r>
            <a:r>
              <a:rPr lang="en-GB" altLang="en-US" sz="2400">
                <a:hlinkClick r:id="rId2"/>
              </a:rPr>
              <a:t>safeguarding.partnerships@nottinghamcity.gov.uk</a:t>
            </a:r>
            <a:r>
              <a:rPr lang="en-GB" altLang="en-US" sz="240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B13FACCC-8271-4D68-B59B-85B193C3E50F}"/>
              </a:ext>
            </a:extLst>
          </p:cNvPr>
          <p:cNvSpPr>
            <a:spLocks noChangeArrowheads="1"/>
          </p:cNvSpPr>
          <p:nvPr/>
        </p:nvSpPr>
        <p:spPr bwMode="auto">
          <a:xfrm>
            <a:off x="1476375" y="4221163"/>
            <a:ext cx="60420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1800"/>
              </a:spcBef>
              <a:buFontTx/>
              <a:buNone/>
            </a:pPr>
            <a:r>
              <a:rPr lang="en-GB" altLang="en-US"/>
              <a:t>	If you would like a certificate of completion for your records; please email </a:t>
            </a:r>
            <a:r>
              <a:rPr lang="en-GB" altLang="en-US" sz="2000" b="1"/>
              <a:t>Jennifer.Burton@nottinghamcity.gov.uk</a:t>
            </a:r>
          </a:p>
        </p:txBody>
      </p:sp>
      <p:sp>
        <p:nvSpPr>
          <p:cNvPr id="28675" name="WordArt 4">
            <a:extLst>
              <a:ext uri="{FF2B5EF4-FFF2-40B4-BE49-F238E27FC236}">
                <a16:creationId xmlns:a16="http://schemas.microsoft.com/office/drawing/2014/main" id="{22584EA1-8936-4EBC-BB22-AEA67C7BDB31}"/>
              </a:ext>
            </a:extLst>
          </p:cNvPr>
          <p:cNvSpPr>
            <a:spLocks noChangeArrowheads="1" noChangeShapeType="1" noTextEdit="1"/>
          </p:cNvSpPr>
          <p:nvPr/>
        </p:nvSpPr>
        <p:spPr bwMode="auto">
          <a:xfrm>
            <a:off x="2476500" y="1484313"/>
            <a:ext cx="4305300" cy="1076325"/>
          </a:xfrm>
          <a:prstGeom prst="rect">
            <a:avLst/>
          </a:prstGeom>
        </p:spPr>
        <p:txBody>
          <a:bodyPr spcFirstLastPara="1" wrap="none" fromWordArt="1">
            <a:prstTxWarp prst="textArchUp">
              <a:avLst>
                <a:gd name="adj" fmla="val 10800000"/>
              </a:avLst>
            </a:prstTxWarp>
          </a:bodyPr>
          <a:lstStyle/>
          <a:p>
            <a:pPr algn="ctr"/>
            <a:r>
              <a:rPr lang="en-GB" sz="6000" kern="10">
                <a:ln w="9525">
                  <a:solidFill>
                    <a:srgbClr val="000000"/>
                  </a:solidFill>
                  <a:round/>
                  <a:headEnd/>
                  <a:tailEnd/>
                </a:ln>
                <a:solidFill>
                  <a:srgbClr val="000000"/>
                </a:solidFill>
                <a:latin typeface="Arial Black" panose="020B0A04020102020204" pitchFamily="34" charset="0"/>
              </a:rPr>
              <a:t>Thank you</a:t>
            </a:r>
          </a:p>
        </p:txBody>
      </p:sp>
      <p:pic>
        <p:nvPicPr>
          <p:cNvPr id="28676" name="Picture 1">
            <a:extLst>
              <a:ext uri="{FF2B5EF4-FFF2-40B4-BE49-F238E27FC236}">
                <a16:creationId xmlns:a16="http://schemas.microsoft.com/office/drawing/2014/main" id="{2FAF534F-EB78-4F4E-8843-A4D72CEF03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916113"/>
            <a:ext cx="13208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93DF302-86CD-4332-97F4-DBDC1C4BA62D}"/>
              </a:ext>
            </a:extLst>
          </p:cNvPr>
          <p:cNvSpPr>
            <a:spLocks noGrp="1"/>
          </p:cNvSpPr>
          <p:nvPr>
            <p:ph type="title"/>
          </p:nvPr>
        </p:nvSpPr>
        <p:spPr>
          <a:xfrm>
            <a:off x="468313" y="115888"/>
            <a:ext cx="8229600" cy="777875"/>
          </a:xfrm>
        </p:spPr>
        <p:txBody>
          <a:bodyPr/>
          <a:lstStyle/>
          <a:p>
            <a:r>
              <a:rPr lang="en-GB" altLang="en-US"/>
              <a:t>Terminology</a:t>
            </a:r>
          </a:p>
        </p:txBody>
      </p:sp>
      <p:sp>
        <p:nvSpPr>
          <p:cNvPr id="3" name="Content Placeholder 2">
            <a:extLst>
              <a:ext uri="{FF2B5EF4-FFF2-40B4-BE49-F238E27FC236}">
                <a16:creationId xmlns:a16="http://schemas.microsoft.com/office/drawing/2014/main" id="{C96B87FA-ED16-4277-8557-A478FB468414}"/>
              </a:ext>
            </a:extLst>
          </p:cNvPr>
          <p:cNvSpPr>
            <a:spLocks noGrp="1"/>
          </p:cNvSpPr>
          <p:nvPr>
            <p:ph idx="1"/>
          </p:nvPr>
        </p:nvSpPr>
        <p:spPr>
          <a:xfrm>
            <a:off x="468313" y="981075"/>
            <a:ext cx="8229600" cy="5256213"/>
          </a:xfrm>
        </p:spPr>
        <p:txBody>
          <a:bodyPr/>
          <a:lstStyle/>
          <a:p>
            <a:pPr marL="0" indent="0">
              <a:buFontTx/>
              <a:buNone/>
              <a:defRPr/>
            </a:pPr>
            <a:r>
              <a:rPr lang="en-US" sz="1800"/>
              <a:t>The Lullaby Trust provides expert advice on safer sleep for babies, emotional support for bereaved families and raises awareness of Sudden Infant Death Syndrome (SIDS).  They state that –</a:t>
            </a:r>
          </a:p>
          <a:p>
            <a:pPr marL="0" indent="0">
              <a:buFontTx/>
              <a:buNone/>
              <a:defRPr/>
            </a:pPr>
            <a:endParaRPr lang="en-US" sz="1800"/>
          </a:p>
          <a:p>
            <a:pPr>
              <a:defRPr/>
            </a:pPr>
            <a:r>
              <a:rPr lang="en-US" sz="1800"/>
              <a:t>‘</a:t>
            </a:r>
            <a:r>
              <a:rPr lang="en-US" sz="1600"/>
              <a:t>Sudden Infant Death’ is the term used to describe the</a:t>
            </a:r>
            <a:r>
              <a:rPr lang="en-GB" sz="1600"/>
              <a:t> sudden and unexpected death of a baby where no cause is found</a:t>
            </a:r>
            <a:r>
              <a:rPr lang="en-US" sz="1600"/>
              <a:t>. While SIDS is rare, it can still happen and there are steps parents can take to help reduce the chance of this tragedy occurring.</a:t>
            </a:r>
          </a:p>
          <a:p>
            <a:pPr>
              <a:defRPr/>
            </a:pPr>
            <a:endParaRPr lang="en-US" sz="1600"/>
          </a:p>
          <a:p>
            <a:pPr>
              <a:defRPr/>
            </a:pPr>
            <a:r>
              <a:rPr lang="en-US" sz="1600"/>
              <a:t>The usual medical term is ‘Sudden Unexpected Death in Infancy’ (SUDI) or Sudden Unexpected Death in Childhood (SUDC), if the baby was over 12 months old.</a:t>
            </a:r>
          </a:p>
          <a:p>
            <a:pPr>
              <a:defRPr/>
            </a:pPr>
            <a:endParaRPr lang="en-US" sz="1600"/>
          </a:p>
          <a:p>
            <a:pPr>
              <a:defRPr/>
            </a:pPr>
            <a:r>
              <a:rPr lang="en-US" sz="1600"/>
              <a:t>Some sudden and unexpected deaths can be explained by the post-mortem examination revealing, for example, an unforeseen infection or metabolic disorder. Deaths that remain unexplained after the post mortem are usually registered as ‘Sudden Infant Death Syndrome’ (SIDS) or SUDC in a child over 12 months. Sometimes other terms such as SUDI or ‘unascertained’ may be used.</a:t>
            </a:r>
          </a:p>
          <a:p>
            <a:pPr>
              <a:defRPr/>
            </a:pPr>
            <a:endParaRPr lang="en-US" sz="1600"/>
          </a:p>
          <a:p>
            <a:pPr>
              <a:defRPr/>
            </a:pPr>
            <a:r>
              <a:rPr lang="en-US" sz="1600"/>
              <a:t>‘Cot death’ was a term commonly used in the past to describe the sudden and unexpected death of an infant. It has largely been abandoned, due to its misleading suggestions that sudden infant death can only occur when a baby is asleep in their own cot, which we know to be untrue.</a:t>
            </a:r>
          </a:p>
          <a:p>
            <a:pPr>
              <a:defRPr/>
            </a:pP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FBC9C78-4B5F-4A9A-8E7D-C68A38BAEEE1}"/>
              </a:ext>
            </a:extLst>
          </p:cNvPr>
          <p:cNvSpPr>
            <a:spLocks noGrp="1"/>
          </p:cNvSpPr>
          <p:nvPr>
            <p:ph type="title"/>
          </p:nvPr>
        </p:nvSpPr>
        <p:spPr>
          <a:xfrm>
            <a:off x="431800" y="-100013"/>
            <a:ext cx="8229600" cy="844551"/>
          </a:xfrm>
        </p:spPr>
        <p:txBody>
          <a:bodyPr/>
          <a:lstStyle/>
          <a:p>
            <a:r>
              <a:rPr lang="en-GB" altLang="en-US" sz="4000"/>
              <a:t>National statistics</a:t>
            </a:r>
          </a:p>
        </p:txBody>
      </p:sp>
      <p:pic>
        <p:nvPicPr>
          <p:cNvPr id="2" name="Picture 1">
            <a:extLst>
              <a:ext uri="{FF2B5EF4-FFF2-40B4-BE49-F238E27FC236}">
                <a16:creationId xmlns:a16="http://schemas.microsoft.com/office/drawing/2014/main" id="{6DD74B64-45C6-4F5A-A3AC-308A7D18FF1F}"/>
              </a:ext>
            </a:extLst>
          </p:cNvPr>
          <p:cNvPicPr>
            <a:picLocks noChangeAspect="1"/>
          </p:cNvPicPr>
          <p:nvPr/>
        </p:nvPicPr>
        <p:blipFill>
          <a:blip r:embed="rId2"/>
          <a:stretch>
            <a:fillRect/>
          </a:stretch>
        </p:blipFill>
        <p:spPr>
          <a:xfrm>
            <a:off x="561975" y="595312"/>
            <a:ext cx="8020050" cy="5667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B52642F-C418-46DC-BDD8-5815D4BA6235}"/>
              </a:ext>
            </a:extLst>
          </p:cNvPr>
          <p:cNvSpPr>
            <a:spLocks noGrp="1"/>
          </p:cNvSpPr>
          <p:nvPr>
            <p:ph type="title"/>
          </p:nvPr>
        </p:nvSpPr>
        <p:spPr>
          <a:xfrm>
            <a:off x="468313" y="0"/>
            <a:ext cx="8229600" cy="1143000"/>
          </a:xfrm>
        </p:spPr>
        <p:txBody>
          <a:bodyPr/>
          <a:lstStyle/>
          <a:p>
            <a:r>
              <a:rPr lang="en-GB" altLang="en-US"/>
              <a:t>Nottinghamshire</a:t>
            </a:r>
          </a:p>
        </p:txBody>
      </p:sp>
      <p:sp>
        <p:nvSpPr>
          <p:cNvPr id="9219" name="Content Placeholder 2">
            <a:extLst>
              <a:ext uri="{FF2B5EF4-FFF2-40B4-BE49-F238E27FC236}">
                <a16:creationId xmlns:a16="http://schemas.microsoft.com/office/drawing/2014/main" id="{5C7B5AEA-4B3E-4A87-9C8F-C9A84A7C9034}"/>
              </a:ext>
            </a:extLst>
          </p:cNvPr>
          <p:cNvSpPr>
            <a:spLocks noGrp="1"/>
          </p:cNvSpPr>
          <p:nvPr>
            <p:ph idx="1"/>
          </p:nvPr>
        </p:nvSpPr>
        <p:spPr>
          <a:xfrm>
            <a:off x="468313" y="1268413"/>
            <a:ext cx="8229600" cy="5256212"/>
          </a:xfrm>
        </p:spPr>
        <p:txBody>
          <a:bodyPr/>
          <a:lstStyle/>
          <a:p>
            <a:r>
              <a:rPr lang="en-US" altLang="en-US" sz="2800"/>
              <a:t>In Nottinghamshire there are, on average, 6 deaths each year of babies (up to 15 months old) where an unsafe sleep environment may have been a factor. These deaths are potentially preventable.</a:t>
            </a:r>
          </a:p>
          <a:p>
            <a:r>
              <a:rPr lang="en-US" altLang="en-US" sz="2800"/>
              <a:t>Safe sleep advice is given out to all new parents in pregnancy and the first few days and weeks of a baby’s life by universal health services. </a:t>
            </a:r>
          </a:p>
          <a:p>
            <a:r>
              <a:rPr lang="en-US" altLang="en-US" sz="2800"/>
              <a:t>To prevent further deaths we need </a:t>
            </a:r>
            <a:r>
              <a:rPr lang="en-US" altLang="en-US" sz="2800" b="1"/>
              <a:t>everyone</a:t>
            </a:r>
            <a:r>
              <a:rPr lang="en-US" altLang="en-US" sz="2800"/>
              <a:t> working with families in Nottinghamshire to help ensure safe sleep </a:t>
            </a:r>
            <a:r>
              <a:rPr lang="en-GB" altLang="en-US" sz="2800"/>
              <a:t>advice is followed.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85B2C75-EAD1-41A7-9997-94A9A1494C56}"/>
              </a:ext>
            </a:extLst>
          </p:cNvPr>
          <p:cNvSpPr>
            <a:spLocks noGrp="1"/>
          </p:cNvSpPr>
          <p:nvPr>
            <p:ph type="title"/>
          </p:nvPr>
        </p:nvSpPr>
        <p:spPr>
          <a:xfrm>
            <a:off x="395288" y="260350"/>
            <a:ext cx="8229600" cy="1143000"/>
          </a:xfrm>
        </p:spPr>
        <p:txBody>
          <a:bodyPr/>
          <a:lstStyle/>
          <a:p>
            <a:r>
              <a:rPr lang="en-GB" altLang="en-US"/>
              <a:t>Nottinghamshire</a:t>
            </a:r>
          </a:p>
        </p:txBody>
      </p:sp>
      <p:sp>
        <p:nvSpPr>
          <p:cNvPr id="3" name="Content Placeholder 2">
            <a:extLst>
              <a:ext uri="{FF2B5EF4-FFF2-40B4-BE49-F238E27FC236}">
                <a16:creationId xmlns:a16="http://schemas.microsoft.com/office/drawing/2014/main" id="{A94123CA-92F2-433B-96F0-89C175726D93}"/>
              </a:ext>
            </a:extLst>
          </p:cNvPr>
          <p:cNvSpPr>
            <a:spLocks noGrp="1"/>
          </p:cNvSpPr>
          <p:nvPr>
            <p:ph idx="1"/>
          </p:nvPr>
        </p:nvSpPr>
        <p:spPr>
          <a:xfrm>
            <a:off x="395288" y="1557338"/>
            <a:ext cx="8229600" cy="4525962"/>
          </a:xfrm>
        </p:spPr>
        <p:txBody>
          <a:bodyPr/>
          <a:lstStyle/>
          <a:p>
            <a:pPr marL="0" indent="0">
              <a:buFontTx/>
              <a:buNone/>
              <a:defRPr/>
            </a:pPr>
            <a:r>
              <a:rPr lang="en-US" sz="2400"/>
              <a:t>A review of the deaths in Nottinghamshire over the last 6 years has identified these key characteristics/risk factors of Sudden Unexpected Infant Deaths where unsafe sleeping was a factor:</a:t>
            </a:r>
          </a:p>
          <a:p>
            <a:pPr>
              <a:defRPr/>
            </a:pPr>
            <a:r>
              <a:rPr lang="en-US" sz="2400"/>
              <a:t>maternal smoking in pregnancy (74% of deaths)</a:t>
            </a:r>
          </a:p>
          <a:p>
            <a:pPr>
              <a:defRPr/>
            </a:pPr>
            <a:r>
              <a:rPr lang="en-US" sz="2400"/>
              <a:t>mental ill health (46% of deaths)</a:t>
            </a:r>
          </a:p>
          <a:p>
            <a:pPr>
              <a:defRPr/>
            </a:pPr>
            <a:r>
              <a:rPr lang="en-US" sz="2400"/>
              <a:t>substance misuse (35% of deaths) </a:t>
            </a:r>
            <a:endParaRPr lang="en-US" sz="2400">
              <a:solidFill>
                <a:srgbClr val="FF0000"/>
              </a:solidFill>
            </a:endParaRPr>
          </a:p>
          <a:p>
            <a:pPr>
              <a:defRPr/>
            </a:pPr>
            <a:r>
              <a:rPr lang="en-US" sz="2400"/>
              <a:t>alcohol misuse (24% of deaths) </a:t>
            </a:r>
            <a:endParaRPr lang="en-US" sz="2400">
              <a:solidFill>
                <a:srgbClr val="FF0000"/>
              </a:solidFill>
            </a:endParaRPr>
          </a:p>
          <a:p>
            <a:pPr>
              <a:defRPr/>
            </a:pPr>
            <a:r>
              <a:rPr lang="en-US" sz="2400"/>
              <a:t>young mother under 20 (11% of deaths)</a:t>
            </a:r>
          </a:p>
          <a:p>
            <a:pPr>
              <a:defRPr/>
            </a:pPr>
            <a:endParaRPr lang="en-GB"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D42D7FF-D83A-4AA4-90D9-16297741299A}"/>
              </a:ext>
            </a:extLst>
          </p:cNvPr>
          <p:cNvSpPr>
            <a:spLocks noGrp="1"/>
          </p:cNvSpPr>
          <p:nvPr>
            <p:ph type="title"/>
          </p:nvPr>
        </p:nvSpPr>
        <p:spPr>
          <a:xfrm>
            <a:off x="468313" y="260350"/>
            <a:ext cx="8229600" cy="1143000"/>
          </a:xfrm>
        </p:spPr>
        <p:txBody>
          <a:bodyPr/>
          <a:lstStyle/>
          <a:p>
            <a:r>
              <a:rPr lang="en-GB" altLang="en-US"/>
              <a:t>Nottinghamshire </a:t>
            </a:r>
            <a:br>
              <a:rPr lang="en-GB" altLang="en-US"/>
            </a:br>
            <a:r>
              <a:rPr lang="en-GB" altLang="en-US"/>
              <a:t>(continued)</a:t>
            </a:r>
          </a:p>
        </p:txBody>
      </p:sp>
      <p:sp>
        <p:nvSpPr>
          <p:cNvPr id="3" name="Content Placeholder 2">
            <a:extLst>
              <a:ext uri="{FF2B5EF4-FFF2-40B4-BE49-F238E27FC236}">
                <a16:creationId xmlns:a16="http://schemas.microsoft.com/office/drawing/2014/main" id="{31933892-7B4C-42DA-9BA5-50A195663CF5}"/>
              </a:ext>
            </a:extLst>
          </p:cNvPr>
          <p:cNvSpPr>
            <a:spLocks noGrp="1"/>
          </p:cNvSpPr>
          <p:nvPr>
            <p:ph idx="1"/>
          </p:nvPr>
        </p:nvSpPr>
        <p:spPr>
          <a:xfrm>
            <a:off x="468313" y="1700213"/>
            <a:ext cx="8229600" cy="4525962"/>
          </a:xfrm>
        </p:spPr>
        <p:txBody>
          <a:bodyPr/>
          <a:lstStyle/>
          <a:p>
            <a:pPr>
              <a:defRPr/>
            </a:pPr>
            <a:r>
              <a:rPr lang="en-US" sz="2400"/>
              <a:t>Smoking in the household (67% of deaths)</a:t>
            </a:r>
          </a:p>
          <a:p>
            <a:pPr>
              <a:defRPr/>
            </a:pPr>
            <a:r>
              <a:rPr lang="en-US" sz="2400"/>
              <a:t>domestic violence (46% of deaths)</a:t>
            </a:r>
          </a:p>
          <a:p>
            <a:pPr>
              <a:defRPr/>
            </a:pPr>
            <a:r>
              <a:rPr lang="en-GB" sz="2400"/>
              <a:t>co-sleeping (35% of deaths)</a:t>
            </a:r>
          </a:p>
          <a:p>
            <a:pPr>
              <a:defRPr/>
            </a:pPr>
            <a:r>
              <a:rPr lang="en-US" sz="2400"/>
              <a:t>unsafe sleep environment e.g. position, sofa, cluttered cot, excess </a:t>
            </a:r>
            <a:r>
              <a:rPr lang="en-GB" sz="2400"/>
              <a:t>covers (65% of deaths)</a:t>
            </a:r>
          </a:p>
          <a:p>
            <a:pPr>
              <a:defRPr/>
            </a:pPr>
            <a:r>
              <a:rPr lang="en-US" sz="2400"/>
              <a:t>low birth weight (&lt;2.5kg) (30% of deaths)</a:t>
            </a:r>
          </a:p>
          <a:p>
            <a:pPr>
              <a:defRPr/>
            </a:pPr>
            <a:r>
              <a:rPr lang="en-GB" sz="2400"/>
              <a:t>premature (26% of deaths)</a:t>
            </a:r>
          </a:p>
          <a:p>
            <a:pPr>
              <a:defRPr/>
            </a:pPr>
            <a:endParaRPr lang="en-GB" sz="2400"/>
          </a:p>
          <a:p>
            <a:pPr marL="0" indent="0">
              <a:buFontTx/>
              <a:buNone/>
              <a:defRPr/>
            </a:pPr>
            <a:r>
              <a:rPr lang="en-US" sz="2400" b="1"/>
              <a:t>These mostly mirror the national evidence about who is most at risk.</a:t>
            </a:r>
            <a:endParaRPr lang="en-GB"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3D0BE59B-AD11-4998-9C26-68FE42A26868}"/>
              </a:ext>
            </a:extLst>
          </p:cNvPr>
          <p:cNvSpPr>
            <a:spLocks noGrp="1"/>
          </p:cNvSpPr>
          <p:nvPr>
            <p:ph idx="1"/>
          </p:nvPr>
        </p:nvSpPr>
        <p:spPr>
          <a:xfrm>
            <a:off x="468313" y="1484313"/>
            <a:ext cx="8229600" cy="4525962"/>
          </a:xfrm>
        </p:spPr>
        <p:txBody>
          <a:bodyPr/>
          <a:lstStyle/>
          <a:p>
            <a:pPr marL="0" indent="0">
              <a:buFontTx/>
              <a:buNone/>
            </a:pPr>
            <a:r>
              <a:rPr lang="en-US" altLang="en-US"/>
              <a:t>There is no advice that guarantees the prevention of Sudden Infant Death Sydrome or Sudden Unexpected Death in Childhood, but parents should be informed that, by following the safer sleep advice, it is possible to </a:t>
            </a:r>
            <a:r>
              <a:rPr lang="en-US" altLang="en-US" b="1"/>
              <a:t>significantly lower </a:t>
            </a:r>
            <a:r>
              <a:rPr lang="en-US" altLang="en-US"/>
              <a:t>the chance of this tragedy occurring.</a:t>
            </a:r>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00"/>
            </a:gs>
            <a:gs pos="100000">
              <a:schemeClr val="bg1"/>
            </a:gs>
          </a:gsLst>
          <a:lin ang="2700000" scaled="1"/>
        </a:gra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920918F-A283-414C-A103-90381C0C89F2}"/>
              </a:ext>
            </a:extLst>
          </p:cNvPr>
          <p:cNvSpPr>
            <a:spLocks noGrp="1"/>
          </p:cNvSpPr>
          <p:nvPr>
            <p:ph type="title"/>
          </p:nvPr>
        </p:nvSpPr>
        <p:spPr>
          <a:xfrm>
            <a:off x="468313" y="-42863"/>
            <a:ext cx="8229600" cy="874713"/>
          </a:xfrm>
        </p:spPr>
        <p:txBody>
          <a:bodyPr/>
          <a:lstStyle/>
          <a:p>
            <a:r>
              <a:rPr lang="en-GB" altLang="en-US"/>
              <a:t>Quick Tips on Safer Sleep</a:t>
            </a:r>
          </a:p>
        </p:txBody>
      </p:sp>
      <p:sp>
        <p:nvSpPr>
          <p:cNvPr id="13315" name="Content Placeholder 3">
            <a:extLst>
              <a:ext uri="{FF2B5EF4-FFF2-40B4-BE49-F238E27FC236}">
                <a16:creationId xmlns:a16="http://schemas.microsoft.com/office/drawing/2014/main" id="{42313AAF-1601-49F2-BA51-149E9B29B81B}"/>
              </a:ext>
            </a:extLst>
          </p:cNvPr>
          <p:cNvSpPr>
            <a:spLocks noGrp="1"/>
          </p:cNvSpPr>
          <p:nvPr>
            <p:ph sz="half" idx="2"/>
          </p:nvPr>
        </p:nvSpPr>
        <p:spPr>
          <a:xfrm>
            <a:off x="179388" y="981075"/>
            <a:ext cx="4321175" cy="5472113"/>
          </a:xfrm>
        </p:spPr>
        <p:txBody>
          <a:bodyPr/>
          <a:lstStyle/>
          <a:p>
            <a:r>
              <a:rPr lang="en-US" altLang="en-US" sz="2000"/>
              <a:t>Always place your baby on their back to </a:t>
            </a:r>
            <a:r>
              <a:rPr lang="en-GB" altLang="en-US" sz="2000"/>
              <a:t>sleep</a:t>
            </a:r>
          </a:p>
          <a:p>
            <a:r>
              <a:rPr lang="en-US" altLang="en-US" sz="2000"/>
              <a:t>Keep your baby smoke free during </a:t>
            </a:r>
            <a:r>
              <a:rPr lang="en-GB" altLang="en-US" sz="2000"/>
              <a:t>pregnancy and after birth</a:t>
            </a:r>
          </a:p>
          <a:p>
            <a:r>
              <a:rPr lang="en-US" altLang="en-US" sz="2000"/>
              <a:t>Place your baby to sleep in a separate cot or Moses basket in the same room as you for the first 6 months</a:t>
            </a:r>
          </a:p>
          <a:p>
            <a:r>
              <a:rPr lang="en-US" altLang="en-US" sz="2000"/>
              <a:t>Breastfeed your baby, if you can</a:t>
            </a:r>
          </a:p>
          <a:p>
            <a:r>
              <a:rPr lang="en-US" altLang="en-US" sz="2000"/>
              <a:t>Use a firm, flat, waterproof mattress in </a:t>
            </a:r>
            <a:r>
              <a:rPr lang="en-GB" altLang="en-US" sz="2000"/>
              <a:t>good condition</a:t>
            </a:r>
          </a:p>
          <a:p>
            <a:r>
              <a:rPr lang="en-US" altLang="en-US" sz="2000"/>
              <a:t>Never sleep on a sofa or in an armchair </a:t>
            </a:r>
            <a:r>
              <a:rPr lang="en-GB" altLang="en-US" sz="2000"/>
              <a:t>with your baby</a:t>
            </a:r>
          </a:p>
          <a:p>
            <a:r>
              <a:rPr lang="en-US" altLang="en-US" sz="2000"/>
              <a:t>Avoid letting your baby get too hot</a:t>
            </a:r>
          </a:p>
          <a:p>
            <a:r>
              <a:rPr lang="en-US" altLang="en-US" sz="2000"/>
              <a:t>Avoid co-sleeping with your baby </a:t>
            </a:r>
          </a:p>
          <a:p>
            <a:endParaRPr lang="en-GB" altLang="en-US" sz="2000"/>
          </a:p>
        </p:txBody>
      </p:sp>
      <p:sp>
        <p:nvSpPr>
          <p:cNvPr id="13316" name="Content Placeholder 5">
            <a:extLst>
              <a:ext uri="{FF2B5EF4-FFF2-40B4-BE49-F238E27FC236}">
                <a16:creationId xmlns:a16="http://schemas.microsoft.com/office/drawing/2014/main" id="{91126A8D-A246-4C8B-8AAF-2E95946C4D42}"/>
              </a:ext>
            </a:extLst>
          </p:cNvPr>
          <p:cNvSpPr>
            <a:spLocks noGrp="1"/>
          </p:cNvSpPr>
          <p:nvPr>
            <p:ph sz="quarter" idx="4"/>
          </p:nvPr>
        </p:nvSpPr>
        <p:spPr>
          <a:xfrm>
            <a:off x="4356100" y="981075"/>
            <a:ext cx="4545013" cy="5688013"/>
          </a:xfrm>
        </p:spPr>
        <p:txBody>
          <a:bodyPr/>
          <a:lstStyle/>
          <a:p>
            <a:r>
              <a:rPr lang="en-US" altLang="en-US" sz="1600"/>
              <a:t>Some parents choose to share a bed (also known as co-sleeping) with their babies. It is important for you to know that there are some circumstances in which bed-sharing with your baby can be very </a:t>
            </a:r>
            <a:r>
              <a:rPr lang="en-US" altLang="en-US" sz="1600" b="1"/>
              <a:t>dangerous</a:t>
            </a:r>
            <a:r>
              <a:rPr lang="en-GB" altLang="en-US" sz="1600"/>
              <a:t>: if you </a:t>
            </a:r>
          </a:p>
          <a:p>
            <a:pPr lvl="1"/>
            <a:r>
              <a:rPr lang="en-GB" altLang="en-US" sz="1800"/>
              <a:t>Smoke</a:t>
            </a:r>
          </a:p>
          <a:p>
            <a:pPr lvl="1"/>
            <a:r>
              <a:rPr lang="en-GB" altLang="en-US" sz="1800"/>
              <a:t>Have drunk alcohol</a:t>
            </a:r>
          </a:p>
          <a:p>
            <a:pPr lvl="1"/>
            <a:r>
              <a:rPr lang="en-GB" altLang="en-US" sz="1800"/>
              <a:t>Have taken drugs</a:t>
            </a:r>
          </a:p>
          <a:p>
            <a:pPr lvl="1"/>
            <a:r>
              <a:rPr lang="en-GB" altLang="en-US" sz="1800"/>
              <a:t>Are extremely tired</a:t>
            </a:r>
          </a:p>
          <a:p>
            <a:pPr lvl="1"/>
            <a:r>
              <a:rPr lang="en-US" altLang="en-US" sz="1800"/>
              <a:t>Your baby was born prematurely</a:t>
            </a:r>
          </a:p>
          <a:p>
            <a:pPr lvl="1"/>
            <a:r>
              <a:rPr lang="en-US" altLang="en-US" sz="1800"/>
              <a:t>Your baby was of low birth-weight</a:t>
            </a:r>
          </a:p>
          <a:p>
            <a:r>
              <a:rPr lang="en-US" altLang="en-US" sz="2000"/>
              <a:t>Don’t cover your baby’s face or head while sleeping or use loose bedding</a:t>
            </a:r>
          </a:p>
          <a:p>
            <a:r>
              <a:rPr lang="en-US" altLang="en-US" sz="1800" b="1"/>
              <a:t>To </a:t>
            </a:r>
            <a:r>
              <a:rPr lang="en-US" altLang="en-US" sz="1800" b="1" u="sng"/>
              <a:t>avoid</a:t>
            </a:r>
            <a:r>
              <a:rPr lang="en-US" altLang="en-US" sz="1800" b="1"/>
              <a:t> accidents </a:t>
            </a:r>
            <a:r>
              <a:rPr lang="en-US" altLang="en-US" sz="1800" b="1" u="sng"/>
              <a:t>remove</a:t>
            </a:r>
            <a:r>
              <a:rPr lang="en-US" altLang="en-US" sz="1800" b="1"/>
              <a:t> all pillows, soft bedding, cot bumpers, sleep positioners, pods and soft toys </a:t>
            </a:r>
            <a:r>
              <a:rPr lang="en-GB" altLang="en-US" sz="1800" b="1"/>
              <a:t>from the cot.</a:t>
            </a:r>
            <a:endParaRPr lang="en-GB" altLang="en-US" sz="1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D61FF667BCB4AA73F8986E861E10D" ma:contentTypeVersion="19" ma:contentTypeDescription="Create a new document." ma:contentTypeScope="" ma:versionID="10db3dcd756adf6cb3ba48e434f6f772">
  <xsd:schema xmlns:xsd="http://www.w3.org/2001/XMLSchema" xmlns:xs="http://www.w3.org/2001/XMLSchema" xmlns:p="http://schemas.microsoft.com/office/2006/metadata/properties" xmlns:ns2="5213a32f-b064-48eb-a6df-848e4eea7f18" xmlns:ns3="3035d349-bcb3-40ec-b60b-577276dab08a" targetNamespace="http://schemas.microsoft.com/office/2006/metadata/properties" ma:root="true" ma:fieldsID="2a7a424006a4e6c000954ab32b8a907d" ns2:_="" ns3:_="">
    <xsd:import namespace="5213a32f-b064-48eb-a6df-848e4eea7f18"/>
    <xsd:import namespace="3035d349-bcb3-40ec-b60b-577276dab08a"/>
    <xsd:element name="properties">
      <xsd:complexType>
        <xsd:sequence>
          <xsd:element name="documentManagement">
            <xsd:complexType>
              <xsd:all>
                <xsd:element ref="ns2:Authoring_x0020_Team" minOccurs="0"/>
                <xsd:element ref="ns2:Doc_x0020_Status" minOccurs="0"/>
                <xsd:element ref="ns2:Document_x0020_Type" minOccurs="0"/>
                <xsd:element ref="ns2:File_x0020_Plan" minOccurs="0"/>
                <xsd:element ref="ns2:Financial_x0020_Year" minOccurs="0"/>
                <xsd:element ref="ns2:NCC_x0020_Audience" minOccurs="0"/>
                <xsd:element ref="ns2:Security_x0020_Classification" minOccurs="0"/>
                <xsd:element ref="ns2:Target"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3a32f-b064-48eb-a6df-848e4eea7f18" elementFormDefault="qualified">
    <xsd:import namespace="http://schemas.microsoft.com/office/2006/documentManagement/types"/>
    <xsd:import namespace="http://schemas.microsoft.com/office/infopath/2007/PartnerControls"/>
    <xsd:element name="Authoring_x0020_Team" ma:index="8" nillable="true" ma:displayName="Authoring Team" ma:internalName="Authoring_x0020_Team">
      <xsd:simpleType>
        <xsd:restriction base="dms:Text">
          <xsd:maxLength value="255"/>
        </xsd:restriction>
      </xsd:simpleType>
    </xsd:element>
    <xsd:element name="Doc_x0020_Status" ma:index="9" nillable="true" ma:displayName="Doc Status" ma:internalName="Doc_x0020_Status">
      <xsd:simpleType>
        <xsd:restriction base="dms:Text">
          <xsd:maxLength value="255"/>
        </xsd:restriction>
      </xsd:simpleType>
    </xsd:element>
    <xsd:element name="Document_x0020_Type" ma:index="10" nillable="true" ma:displayName="Document Type" ma:internalName="Document_x0020_Type">
      <xsd:simpleType>
        <xsd:restriction base="dms:Text">
          <xsd:maxLength value="255"/>
        </xsd:restriction>
      </xsd:simpleType>
    </xsd:element>
    <xsd:element name="File_x0020_Plan" ma:index="11" nillable="true" ma:displayName="File Plan" ma:internalName="File_x0020_Plan">
      <xsd:simpleType>
        <xsd:restriction base="dms:Text">
          <xsd:maxLength value="255"/>
        </xsd:restriction>
      </xsd:simpleType>
    </xsd:element>
    <xsd:element name="Financial_x0020_Year" ma:index="12" nillable="true" ma:displayName="Financial Year" ma:internalName="Financial_x0020_Year">
      <xsd:simpleType>
        <xsd:restriction base="dms:Text">
          <xsd:maxLength value="255"/>
        </xsd:restriction>
      </xsd:simpleType>
    </xsd:element>
    <xsd:element name="NCC_x0020_Audience" ma:index="13" nillable="true" ma:displayName="NCC Audience" ma:internalName="NCC_x0020_Audience">
      <xsd:simpleType>
        <xsd:restriction base="dms:Text">
          <xsd:maxLength value="255"/>
        </xsd:restriction>
      </xsd:simpleType>
    </xsd:element>
    <xsd:element name="Security_x0020_Classification" ma:index="14" nillable="true" ma:displayName="Security Classification" ma:default="OFFICIAL" ma:format="Dropdown" ma:internalName="Security_x0020_Classification">
      <xsd:simpleType>
        <xsd:restriction base="dms:Choice">
          <xsd:enumeration value="OFFICIAL"/>
          <xsd:enumeration value="OFFICIAL-SENSITIVE"/>
          <xsd:enumeration value="SECRET"/>
          <xsd:enumeration value="UNCLASSIFIED"/>
          <xsd:enumeration value="Unknown"/>
        </xsd:restriction>
      </xsd:simpleType>
    </xsd:element>
    <xsd:element name="Target" ma:index="15" nillable="true" ma:displayName="Target" ma:internalName="Target">
      <xsd:simpleType>
        <xsd:restriction base="dms:Text">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5d349-bcb3-40ec-b60b-577276dab0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CC_x0020_Audience xmlns="5213a32f-b064-48eb-a6df-848e4eea7f18" xsi:nil="true"/>
    <Doc_x0020_Status xmlns="5213a32f-b064-48eb-a6df-848e4eea7f18" xsi:nil="true"/>
    <Authoring_x0020_Team xmlns="5213a32f-b064-48eb-a6df-848e4eea7f18" xsi:nil="true"/>
    <_Flow_SignoffStatus xmlns="5213a32f-b064-48eb-a6df-848e4eea7f18" xsi:nil="true"/>
    <Security_x0020_Classification xmlns="5213a32f-b064-48eb-a6df-848e4eea7f18">OFFICIAL</Security_x0020_Classification>
    <Document_x0020_Type xmlns="5213a32f-b064-48eb-a6df-848e4eea7f18" xsi:nil="true"/>
    <Target xmlns="5213a32f-b064-48eb-a6df-848e4eea7f18" xsi:nil="true"/>
    <File_x0020_Plan xmlns="5213a32f-b064-48eb-a6df-848e4eea7f18" xsi:nil="true"/>
    <Financial_x0020_Year xmlns="5213a32f-b064-48eb-a6df-848e4eea7f18" xsi:nil="true"/>
  </documentManagement>
</p:properties>
</file>

<file path=customXml/itemProps1.xml><?xml version="1.0" encoding="utf-8"?>
<ds:datastoreItem xmlns:ds="http://schemas.openxmlformats.org/officeDocument/2006/customXml" ds:itemID="{9553E118-F5C1-4F95-AD5E-1587B365F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3a32f-b064-48eb-a6df-848e4eea7f18"/>
    <ds:schemaRef ds:uri="3035d349-bcb3-40ec-b60b-577276dab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6CC144-3FF4-43C7-84C9-60F084E2BE30}">
  <ds:schemaRefs>
    <ds:schemaRef ds:uri="http://schemas.microsoft.com/sharepoint/v3/contenttype/forms"/>
  </ds:schemaRefs>
</ds:datastoreItem>
</file>

<file path=customXml/itemProps3.xml><?xml version="1.0" encoding="utf-8"?>
<ds:datastoreItem xmlns:ds="http://schemas.openxmlformats.org/officeDocument/2006/customXml" ds:itemID="{C5C3F2BA-2C5A-491D-BBD2-1C87A3540A83}">
  <ds:schemaRefs>
    <ds:schemaRef ds:uri="3035d349-bcb3-40ec-b60b-577276dab08a"/>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5213a32f-b064-48eb-a6df-848e4eea7f1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On-screen Show (4:3)</PresentationFormat>
  <Paragraphs>175</Paragraphs>
  <Slides>24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Arial Black</vt:lpstr>
      <vt:lpstr>Default Design</vt:lpstr>
      <vt:lpstr>PowerPoint Presentation</vt:lpstr>
      <vt:lpstr>Introduction</vt:lpstr>
      <vt:lpstr>Terminology</vt:lpstr>
      <vt:lpstr>National statistics</vt:lpstr>
      <vt:lpstr>Nottinghamshire</vt:lpstr>
      <vt:lpstr>Nottinghamshire</vt:lpstr>
      <vt:lpstr>Nottinghamshire  (continued)</vt:lpstr>
      <vt:lpstr>PowerPoint Presentation</vt:lpstr>
      <vt:lpstr>Quick Tips on Safer Sleep</vt:lpstr>
      <vt:lpstr>Advice on Safer Sleep</vt:lpstr>
      <vt:lpstr>Working with Families</vt:lpstr>
      <vt:lpstr>PowerPoint Presentation</vt:lpstr>
      <vt:lpstr>Young Parents</vt:lpstr>
      <vt:lpstr>Safer Sleeping – risk assessment tool for practitioners</vt:lpstr>
      <vt:lpstr>PowerPoint Presentation</vt:lpstr>
      <vt:lpstr>Lullaby Trust</vt:lpstr>
      <vt:lpstr>PowerPoint Presentation</vt:lpstr>
      <vt:lpstr>PowerPoint Presentation</vt:lpstr>
      <vt:lpstr>True or False?</vt:lpstr>
      <vt:lpstr>Answers</vt:lpstr>
      <vt:lpstr>Answers continued…</vt:lpstr>
      <vt:lpstr>PowerPoint Presentation</vt:lpstr>
      <vt:lpstr>PowerPoint Presentation</vt:lpstr>
      <vt:lpstr>PowerPoint Presentation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palang</dc:creator>
  <cp:lastModifiedBy>Nuno Fernandes</cp:lastModifiedBy>
  <cp:revision>3</cp:revision>
  <cp:lastPrinted>2016-09-21T08:58:53Z</cp:lastPrinted>
  <dcterms:created xsi:type="dcterms:W3CDTF">2009-05-22T08:26:31Z</dcterms:created>
  <dcterms:modified xsi:type="dcterms:W3CDTF">2023-07-27T11:47:16Z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0x010100088D61FF667BCB4AA73F8986E861E10D</vt:lpwstr>
  </property>
</Properties>
</file>