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6704B-C4EA-4DF2-BA59-DF7C2C670968}" v="377" dt="2023-11-13T16:37:30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64BC0-7C75-4B55-9973-B7B203EC67B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3C07B6-293B-4510-ADF9-0A260EBC4FC3}">
      <dgm:prSet/>
      <dgm:spPr/>
      <dgm:t>
        <a:bodyPr/>
        <a:lstStyle/>
        <a:p>
          <a:r>
            <a:rPr lang="en-GB" dirty="0"/>
            <a:t>Family Advice sessions</a:t>
          </a:r>
          <a:endParaRPr lang="en-US" dirty="0"/>
        </a:p>
      </dgm:t>
    </dgm:pt>
    <dgm:pt modelId="{0023FA9A-24E3-4F32-9EE7-3141422BB8DB}" type="parTrans" cxnId="{CDE20E3E-C6D5-4819-9082-BF06A914D922}">
      <dgm:prSet/>
      <dgm:spPr/>
      <dgm:t>
        <a:bodyPr/>
        <a:lstStyle/>
        <a:p>
          <a:endParaRPr lang="en-US"/>
        </a:p>
      </dgm:t>
    </dgm:pt>
    <dgm:pt modelId="{502C7A63-EC6D-4A88-8AD8-FF0F0CEB408B}" type="sibTrans" cxnId="{CDE20E3E-C6D5-4819-9082-BF06A914D922}">
      <dgm:prSet/>
      <dgm:spPr/>
      <dgm:t>
        <a:bodyPr/>
        <a:lstStyle/>
        <a:p>
          <a:endParaRPr lang="en-US"/>
        </a:p>
      </dgm:t>
    </dgm:pt>
    <dgm:pt modelId="{29DDD414-FC4E-411C-B31E-9406B132DB5B}">
      <dgm:prSet/>
      <dgm:spPr/>
      <dgm:t>
        <a:bodyPr/>
        <a:lstStyle/>
        <a:p>
          <a:r>
            <a:rPr lang="en-GB"/>
            <a:t>Family Support</a:t>
          </a:r>
          <a:endParaRPr lang="en-US"/>
        </a:p>
      </dgm:t>
    </dgm:pt>
    <dgm:pt modelId="{959C1A3C-F5F9-4BAF-9F0E-46C81F31FF69}" type="parTrans" cxnId="{0AF81D94-92C3-4BFE-A629-B4858628F09B}">
      <dgm:prSet/>
      <dgm:spPr/>
      <dgm:t>
        <a:bodyPr/>
        <a:lstStyle/>
        <a:p>
          <a:endParaRPr lang="en-US"/>
        </a:p>
      </dgm:t>
    </dgm:pt>
    <dgm:pt modelId="{629AFC13-8565-4524-B885-3659BCF05493}" type="sibTrans" cxnId="{0AF81D94-92C3-4BFE-A629-B4858628F09B}">
      <dgm:prSet/>
      <dgm:spPr/>
      <dgm:t>
        <a:bodyPr/>
        <a:lstStyle/>
        <a:p>
          <a:endParaRPr lang="en-US"/>
        </a:p>
      </dgm:t>
    </dgm:pt>
    <dgm:pt modelId="{10E64E08-823A-4C14-A526-439B01C6C9C5}">
      <dgm:prSet/>
      <dgm:spPr/>
      <dgm:t>
        <a:bodyPr/>
        <a:lstStyle/>
        <a:p>
          <a:r>
            <a:rPr lang="en-GB"/>
            <a:t>Peep</a:t>
          </a:r>
          <a:endParaRPr lang="en-US"/>
        </a:p>
      </dgm:t>
    </dgm:pt>
    <dgm:pt modelId="{B915D157-1116-4C47-8AA7-FCE65A3D15A5}" type="parTrans" cxnId="{DBDEECD2-50BB-473A-A6BE-A689B331B0CB}">
      <dgm:prSet/>
      <dgm:spPr/>
      <dgm:t>
        <a:bodyPr/>
        <a:lstStyle/>
        <a:p>
          <a:endParaRPr lang="en-US"/>
        </a:p>
      </dgm:t>
    </dgm:pt>
    <dgm:pt modelId="{66713510-E4F4-48E3-8089-2839C6BD749A}" type="sibTrans" cxnId="{DBDEECD2-50BB-473A-A6BE-A689B331B0CB}">
      <dgm:prSet/>
      <dgm:spPr/>
      <dgm:t>
        <a:bodyPr/>
        <a:lstStyle/>
        <a:p>
          <a:endParaRPr lang="en-US"/>
        </a:p>
      </dgm:t>
    </dgm:pt>
    <dgm:pt modelId="{7F0E67E4-E863-4BE9-A5C6-93268198F0AA}">
      <dgm:prSet/>
      <dgm:spPr/>
      <dgm:t>
        <a:bodyPr/>
        <a:lstStyle/>
        <a:p>
          <a:r>
            <a:rPr lang="en-GB" dirty="0"/>
            <a:t>Triple P        Tip Sheets</a:t>
          </a:r>
          <a:endParaRPr lang="en-US" dirty="0"/>
        </a:p>
      </dgm:t>
    </dgm:pt>
    <dgm:pt modelId="{7B61CCBB-9AA7-4AB5-B345-772EC997DA48}" type="parTrans" cxnId="{B7579F3F-EEAE-4E77-93A8-B1C29A41B4E4}">
      <dgm:prSet/>
      <dgm:spPr/>
      <dgm:t>
        <a:bodyPr/>
        <a:lstStyle/>
        <a:p>
          <a:endParaRPr lang="en-US"/>
        </a:p>
      </dgm:t>
    </dgm:pt>
    <dgm:pt modelId="{5F15E5B6-31D3-4F93-93B5-6BE3ECF78C8E}" type="sibTrans" cxnId="{B7579F3F-EEAE-4E77-93A8-B1C29A41B4E4}">
      <dgm:prSet/>
      <dgm:spPr/>
      <dgm:t>
        <a:bodyPr/>
        <a:lstStyle/>
        <a:p>
          <a:endParaRPr lang="en-US"/>
        </a:p>
      </dgm:t>
    </dgm:pt>
    <dgm:pt modelId="{418E1F57-F17C-4898-AF28-A1EC44077DD8}">
      <dgm:prSet/>
      <dgm:spPr/>
      <dgm:t>
        <a:bodyPr/>
        <a:lstStyle/>
        <a:p>
          <a:r>
            <a:rPr lang="en-GB"/>
            <a:t>Triple P Discussion Groups</a:t>
          </a:r>
          <a:endParaRPr lang="en-US"/>
        </a:p>
      </dgm:t>
    </dgm:pt>
    <dgm:pt modelId="{EF43E1FA-297F-4026-AD77-2730F9DDC64D}" type="parTrans" cxnId="{7D1791DA-58E7-46AD-B33C-CC0AC5C663A1}">
      <dgm:prSet/>
      <dgm:spPr/>
      <dgm:t>
        <a:bodyPr/>
        <a:lstStyle/>
        <a:p>
          <a:endParaRPr lang="en-US"/>
        </a:p>
      </dgm:t>
    </dgm:pt>
    <dgm:pt modelId="{306EEF72-BCD2-4ECC-BDB2-72445D21B03B}" type="sibTrans" cxnId="{7D1791DA-58E7-46AD-B33C-CC0AC5C663A1}">
      <dgm:prSet/>
      <dgm:spPr/>
      <dgm:t>
        <a:bodyPr/>
        <a:lstStyle/>
        <a:p>
          <a:endParaRPr lang="en-US"/>
        </a:p>
      </dgm:t>
    </dgm:pt>
    <dgm:pt modelId="{6F7D655D-FDB2-475C-B76B-754A784B9E33}">
      <dgm:prSet/>
      <dgm:spPr/>
      <dgm:t>
        <a:bodyPr/>
        <a:lstStyle/>
        <a:p>
          <a:r>
            <a:rPr lang="en-GB" dirty="0"/>
            <a:t>Triple P            8 week programme</a:t>
          </a:r>
          <a:endParaRPr lang="en-US" dirty="0"/>
        </a:p>
      </dgm:t>
    </dgm:pt>
    <dgm:pt modelId="{E77636D9-D87F-4880-A16B-E2B302867B37}" type="parTrans" cxnId="{5195873B-7DAC-4575-94E4-6A06D7F9D898}">
      <dgm:prSet/>
      <dgm:spPr/>
      <dgm:t>
        <a:bodyPr/>
        <a:lstStyle/>
        <a:p>
          <a:endParaRPr lang="en-US"/>
        </a:p>
      </dgm:t>
    </dgm:pt>
    <dgm:pt modelId="{54A7B55A-E054-443F-B95C-9276AE2AAAEA}" type="sibTrans" cxnId="{5195873B-7DAC-4575-94E4-6A06D7F9D898}">
      <dgm:prSet/>
      <dgm:spPr/>
      <dgm:t>
        <a:bodyPr/>
        <a:lstStyle/>
        <a:p>
          <a:endParaRPr lang="en-US"/>
        </a:p>
      </dgm:t>
    </dgm:pt>
    <dgm:pt modelId="{087E77F1-1461-4D73-A00C-5255493328F8}">
      <dgm:prSet/>
      <dgm:spPr/>
      <dgm:t>
        <a:bodyPr/>
        <a:lstStyle/>
        <a:p>
          <a:r>
            <a:rPr lang="en-GB" dirty="0"/>
            <a:t>Triple P Stepping Stones</a:t>
          </a:r>
          <a:endParaRPr lang="en-US" dirty="0"/>
        </a:p>
      </dgm:t>
    </dgm:pt>
    <dgm:pt modelId="{DA82A209-06CA-478E-AC95-C7DAA9F994DB}" type="parTrans" cxnId="{EBB96455-3768-48CA-86A5-D8461EF931A7}">
      <dgm:prSet/>
      <dgm:spPr/>
      <dgm:t>
        <a:bodyPr/>
        <a:lstStyle/>
        <a:p>
          <a:endParaRPr lang="en-US"/>
        </a:p>
      </dgm:t>
    </dgm:pt>
    <dgm:pt modelId="{1044E0F8-9AB9-41AB-9D54-4A66195A1FD2}" type="sibTrans" cxnId="{EBB96455-3768-48CA-86A5-D8461EF931A7}">
      <dgm:prSet/>
      <dgm:spPr/>
      <dgm:t>
        <a:bodyPr/>
        <a:lstStyle/>
        <a:p>
          <a:endParaRPr lang="en-US"/>
        </a:p>
      </dgm:t>
    </dgm:pt>
    <dgm:pt modelId="{C0953A4E-97CB-4C28-B954-71DD2B8054E1}">
      <dgm:prSet/>
      <dgm:spPr/>
      <dgm:t>
        <a:bodyPr/>
        <a:lstStyle/>
        <a:p>
          <a:r>
            <a:rPr lang="en-GB"/>
            <a:t>Freedom Programme</a:t>
          </a:r>
          <a:endParaRPr lang="en-US"/>
        </a:p>
      </dgm:t>
    </dgm:pt>
    <dgm:pt modelId="{215F8E6F-94C5-402D-AB72-9F0AF32333B4}" type="parTrans" cxnId="{6FD40AFD-76EF-49EB-B962-F30B3C2EC95C}">
      <dgm:prSet/>
      <dgm:spPr/>
      <dgm:t>
        <a:bodyPr/>
        <a:lstStyle/>
        <a:p>
          <a:endParaRPr lang="en-US"/>
        </a:p>
      </dgm:t>
    </dgm:pt>
    <dgm:pt modelId="{FC7B843A-38B7-49C5-968E-C2709B443E71}" type="sibTrans" cxnId="{6FD40AFD-76EF-49EB-B962-F30B3C2EC95C}">
      <dgm:prSet/>
      <dgm:spPr/>
      <dgm:t>
        <a:bodyPr/>
        <a:lstStyle/>
        <a:p>
          <a:endParaRPr lang="en-US"/>
        </a:p>
      </dgm:t>
    </dgm:pt>
    <dgm:pt modelId="{34BECE35-D1B4-429B-A3D3-1789D6A206CE}">
      <dgm:prSet/>
      <dgm:spPr/>
      <dgm:t>
        <a:bodyPr/>
        <a:lstStyle/>
        <a:p>
          <a:r>
            <a:rPr lang="en-GB"/>
            <a:t>Sleeptight</a:t>
          </a:r>
          <a:endParaRPr lang="en-US"/>
        </a:p>
      </dgm:t>
    </dgm:pt>
    <dgm:pt modelId="{65DCDB43-21EE-4BF6-9C68-2326BF5DF407}" type="parTrans" cxnId="{9E5243C8-4B1F-4BE0-B3BC-1C147CFB5B83}">
      <dgm:prSet/>
      <dgm:spPr/>
      <dgm:t>
        <a:bodyPr/>
        <a:lstStyle/>
        <a:p>
          <a:endParaRPr lang="en-US"/>
        </a:p>
      </dgm:t>
    </dgm:pt>
    <dgm:pt modelId="{7D931E08-23E0-46D4-A8D8-4A9358099D27}" type="sibTrans" cxnId="{9E5243C8-4B1F-4BE0-B3BC-1C147CFB5B83}">
      <dgm:prSet/>
      <dgm:spPr/>
      <dgm:t>
        <a:bodyPr/>
        <a:lstStyle/>
        <a:p>
          <a:endParaRPr lang="en-US"/>
        </a:p>
      </dgm:t>
    </dgm:pt>
    <dgm:pt modelId="{0E25CB42-E45A-45D5-A5EC-22275496DB1F}">
      <dgm:prSet/>
      <dgm:spPr/>
      <dgm:t>
        <a:bodyPr/>
        <a:lstStyle/>
        <a:p>
          <a:r>
            <a:rPr lang="en-GB"/>
            <a:t>Young Parents Together</a:t>
          </a:r>
          <a:endParaRPr lang="en-US"/>
        </a:p>
      </dgm:t>
    </dgm:pt>
    <dgm:pt modelId="{133FFE07-B130-476E-9F02-71D3CA934A25}" type="parTrans" cxnId="{7CCAD4E6-3A03-4E6B-AFA7-16B26AFF991A}">
      <dgm:prSet/>
      <dgm:spPr/>
      <dgm:t>
        <a:bodyPr/>
        <a:lstStyle/>
        <a:p>
          <a:endParaRPr lang="en-US"/>
        </a:p>
      </dgm:t>
    </dgm:pt>
    <dgm:pt modelId="{F0B7E63C-B5F4-4030-AC35-A3C707D5BA80}" type="sibTrans" cxnId="{7CCAD4E6-3A03-4E6B-AFA7-16B26AFF991A}">
      <dgm:prSet/>
      <dgm:spPr/>
      <dgm:t>
        <a:bodyPr/>
        <a:lstStyle/>
        <a:p>
          <a:endParaRPr lang="en-US"/>
        </a:p>
      </dgm:t>
    </dgm:pt>
    <dgm:pt modelId="{B29D7865-06DD-49BC-A247-978794E6C491}" type="pres">
      <dgm:prSet presAssocID="{1A164BC0-7C75-4B55-9973-B7B203EC67B3}" presName="diagram" presStyleCnt="0">
        <dgm:presLayoutVars>
          <dgm:dir/>
          <dgm:resizeHandles val="exact"/>
        </dgm:presLayoutVars>
      </dgm:prSet>
      <dgm:spPr/>
    </dgm:pt>
    <dgm:pt modelId="{638C1221-1B4F-40E2-95D5-DA0D0273BBC3}" type="pres">
      <dgm:prSet presAssocID="{4C3C07B6-293B-4510-ADF9-0A260EBC4FC3}" presName="node" presStyleLbl="node1" presStyleIdx="0" presStyleCnt="10">
        <dgm:presLayoutVars>
          <dgm:bulletEnabled val="1"/>
        </dgm:presLayoutVars>
      </dgm:prSet>
      <dgm:spPr/>
    </dgm:pt>
    <dgm:pt modelId="{16032912-0780-476A-BFCB-99B17BDD19EF}" type="pres">
      <dgm:prSet presAssocID="{502C7A63-EC6D-4A88-8AD8-FF0F0CEB408B}" presName="sibTrans" presStyleCnt="0"/>
      <dgm:spPr/>
    </dgm:pt>
    <dgm:pt modelId="{14694C84-ADD6-4273-8BB6-C05DE06A1504}" type="pres">
      <dgm:prSet presAssocID="{29DDD414-FC4E-411C-B31E-9406B132DB5B}" presName="node" presStyleLbl="node1" presStyleIdx="1" presStyleCnt="10">
        <dgm:presLayoutVars>
          <dgm:bulletEnabled val="1"/>
        </dgm:presLayoutVars>
      </dgm:prSet>
      <dgm:spPr/>
    </dgm:pt>
    <dgm:pt modelId="{3BA4AF4C-C2FC-45FC-9DC4-FDC467D95F80}" type="pres">
      <dgm:prSet presAssocID="{629AFC13-8565-4524-B885-3659BCF05493}" presName="sibTrans" presStyleCnt="0"/>
      <dgm:spPr/>
    </dgm:pt>
    <dgm:pt modelId="{C65C4BEC-FFDD-4C88-9E77-9EE9F185E6BB}" type="pres">
      <dgm:prSet presAssocID="{10E64E08-823A-4C14-A526-439B01C6C9C5}" presName="node" presStyleLbl="node1" presStyleIdx="2" presStyleCnt="10">
        <dgm:presLayoutVars>
          <dgm:bulletEnabled val="1"/>
        </dgm:presLayoutVars>
      </dgm:prSet>
      <dgm:spPr/>
    </dgm:pt>
    <dgm:pt modelId="{C1DBF88C-4931-4693-AEA6-900ECB70A493}" type="pres">
      <dgm:prSet presAssocID="{66713510-E4F4-48E3-8089-2839C6BD749A}" presName="sibTrans" presStyleCnt="0"/>
      <dgm:spPr/>
    </dgm:pt>
    <dgm:pt modelId="{8C9721D5-0DA9-45FB-9C00-5D9A10A149CE}" type="pres">
      <dgm:prSet presAssocID="{7F0E67E4-E863-4BE9-A5C6-93268198F0AA}" presName="node" presStyleLbl="node1" presStyleIdx="3" presStyleCnt="10">
        <dgm:presLayoutVars>
          <dgm:bulletEnabled val="1"/>
        </dgm:presLayoutVars>
      </dgm:prSet>
      <dgm:spPr/>
    </dgm:pt>
    <dgm:pt modelId="{A146E6BA-008F-44BD-A0CF-76C8E0160AFA}" type="pres">
      <dgm:prSet presAssocID="{5F15E5B6-31D3-4F93-93B5-6BE3ECF78C8E}" presName="sibTrans" presStyleCnt="0"/>
      <dgm:spPr/>
    </dgm:pt>
    <dgm:pt modelId="{8A516AE6-82BF-443A-A6F3-889930D9131D}" type="pres">
      <dgm:prSet presAssocID="{418E1F57-F17C-4898-AF28-A1EC44077DD8}" presName="node" presStyleLbl="node1" presStyleIdx="4" presStyleCnt="10">
        <dgm:presLayoutVars>
          <dgm:bulletEnabled val="1"/>
        </dgm:presLayoutVars>
      </dgm:prSet>
      <dgm:spPr/>
    </dgm:pt>
    <dgm:pt modelId="{7A8BCB20-3392-4414-B1FC-E57451AA2621}" type="pres">
      <dgm:prSet presAssocID="{306EEF72-BCD2-4ECC-BDB2-72445D21B03B}" presName="sibTrans" presStyleCnt="0"/>
      <dgm:spPr/>
    </dgm:pt>
    <dgm:pt modelId="{A7B6FABD-DC75-4BC2-821F-0B1194EDF53F}" type="pres">
      <dgm:prSet presAssocID="{6F7D655D-FDB2-475C-B76B-754A784B9E33}" presName="node" presStyleLbl="node1" presStyleIdx="5" presStyleCnt="10">
        <dgm:presLayoutVars>
          <dgm:bulletEnabled val="1"/>
        </dgm:presLayoutVars>
      </dgm:prSet>
      <dgm:spPr/>
    </dgm:pt>
    <dgm:pt modelId="{0BE02D77-DD41-419F-A6E1-9A4FC79E9225}" type="pres">
      <dgm:prSet presAssocID="{54A7B55A-E054-443F-B95C-9276AE2AAAEA}" presName="sibTrans" presStyleCnt="0"/>
      <dgm:spPr/>
    </dgm:pt>
    <dgm:pt modelId="{8143775B-BC66-40AB-87ED-F313A2BE83BB}" type="pres">
      <dgm:prSet presAssocID="{087E77F1-1461-4D73-A00C-5255493328F8}" presName="node" presStyleLbl="node1" presStyleIdx="6" presStyleCnt="10">
        <dgm:presLayoutVars>
          <dgm:bulletEnabled val="1"/>
        </dgm:presLayoutVars>
      </dgm:prSet>
      <dgm:spPr/>
    </dgm:pt>
    <dgm:pt modelId="{5D7F9F66-0AD3-4322-B562-C8E279971816}" type="pres">
      <dgm:prSet presAssocID="{1044E0F8-9AB9-41AB-9D54-4A66195A1FD2}" presName="sibTrans" presStyleCnt="0"/>
      <dgm:spPr/>
    </dgm:pt>
    <dgm:pt modelId="{C3BF4670-FFCA-4347-B9BB-2907C29FB0DA}" type="pres">
      <dgm:prSet presAssocID="{C0953A4E-97CB-4C28-B954-71DD2B8054E1}" presName="node" presStyleLbl="node1" presStyleIdx="7" presStyleCnt="10">
        <dgm:presLayoutVars>
          <dgm:bulletEnabled val="1"/>
        </dgm:presLayoutVars>
      </dgm:prSet>
      <dgm:spPr/>
    </dgm:pt>
    <dgm:pt modelId="{3FDE1B04-6C1B-44F8-8C33-AF705C1762F6}" type="pres">
      <dgm:prSet presAssocID="{FC7B843A-38B7-49C5-968E-C2709B443E71}" presName="sibTrans" presStyleCnt="0"/>
      <dgm:spPr/>
    </dgm:pt>
    <dgm:pt modelId="{849E956B-AF8A-4EAA-BF4F-097DD1CCEE0F}" type="pres">
      <dgm:prSet presAssocID="{34BECE35-D1B4-429B-A3D3-1789D6A206CE}" presName="node" presStyleLbl="node1" presStyleIdx="8" presStyleCnt="10">
        <dgm:presLayoutVars>
          <dgm:bulletEnabled val="1"/>
        </dgm:presLayoutVars>
      </dgm:prSet>
      <dgm:spPr/>
    </dgm:pt>
    <dgm:pt modelId="{30660C6E-F82D-48F6-8B55-6E90C1E6FDF5}" type="pres">
      <dgm:prSet presAssocID="{7D931E08-23E0-46D4-A8D8-4A9358099D27}" presName="sibTrans" presStyleCnt="0"/>
      <dgm:spPr/>
    </dgm:pt>
    <dgm:pt modelId="{72216BD6-90CC-49E0-8683-58FB890A3D6D}" type="pres">
      <dgm:prSet presAssocID="{0E25CB42-E45A-45D5-A5EC-22275496DB1F}" presName="node" presStyleLbl="node1" presStyleIdx="9" presStyleCnt="10">
        <dgm:presLayoutVars>
          <dgm:bulletEnabled val="1"/>
        </dgm:presLayoutVars>
      </dgm:prSet>
      <dgm:spPr/>
    </dgm:pt>
  </dgm:ptLst>
  <dgm:cxnLst>
    <dgm:cxn modelId="{8B48A002-CB17-4296-9CFD-0C2663DF60F4}" type="presOf" srcId="{4C3C07B6-293B-4510-ADF9-0A260EBC4FC3}" destId="{638C1221-1B4F-40E2-95D5-DA0D0273BBC3}" srcOrd="0" destOrd="0" presId="urn:microsoft.com/office/officeart/2005/8/layout/default"/>
    <dgm:cxn modelId="{5195873B-7DAC-4575-94E4-6A06D7F9D898}" srcId="{1A164BC0-7C75-4B55-9973-B7B203EC67B3}" destId="{6F7D655D-FDB2-475C-B76B-754A784B9E33}" srcOrd="5" destOrd="0" parTransId="{E77636D9-D87F-4880-A16B-E2B302867B37}" sibTransId="{54A7B55A-E054-443F-B95C-9276AE2AAAEA}"/>
    <dgm:cxn modelId="{CDE20E3E-C6D5-4819-9082-BF06A914D922}" srcId="{1A164BC0-7C75-4B55-9973-B7B203EC67B3}" destId="{4C3C07B6-293B-4510-ADF9-0A260EBC4FC3}" srcOrd="0" destOrd="0" parTransId="{0023FA9A-24E3-4F32-9EE7-3141422BB8DB}" sibTransId="{502C7A63-EC6D-4A88-8AD8-FF0F0CEB408B}"/>
    <dgm:cxn modelId="{B7579F3F-EEAE-4E77-93A8-B1C29A41B4E4}" srcId="{1A164BC0-7C75-4B55-9973-B7B203EC67B3}" destId="{7F0E67E4-E863-4BE9-A5C6-93268198F0AA}" srcOrd="3" destOrd="0" parTransId="{7B61CCBB-9AA7-4AB5-B345-772EC997DA48}" sibTransId="{5F15E5B6-31D3-4F93-93B5-6BE3ECF78C8E}"/>
    <dgm:cxn modelId="{EFC5E85B-3D47-4117-8B2F-C5130158CD0B}" type="presOf" srcId="{10E64E08-823A-4C14-A526-439B01C6C9C5}" destId="{C65C4BEC-FFDD-4C88-9E77-9EE9F185E6BB}" srcOrd="0" destOrd="0" presId="urn:microsoft.com/office/officeart/2005/8/layout/default"/>
    <dgm:cxn modelId="{5651964C-C1B4-4797-B572-59A35A364788}" type="presOf" srcId="{29DDD414-FC4E-411C-B31E-9406B132DB5B}" destId="{14694C84-ADD6-4273-8BB6-C05DE06A1504}" srcOrd="0" destOrd="0" presId="urn:microsoft.com/office/officeart/2005/8/layout/default"/>
    <dgm:cxn modelId="{4A476074-B0FE-4BC3-950B-4BDF098038FB}" type="presOf" srcId="{34BECE35-D1B4-429B-A3D3-1789D6A206CE}" destId="{849E956B-AF8A-4EAA-BF4F-097DD1CCEE0F}" srcOrd="0" destOrd="0" presId="urn:microsoft.com/office/officeart/2005/8/layout/default"/>
    <dgm:cxn modelId="{EBB96455-3768-48CA-86A5-D8461EF931A7}" srcId="{1A164BC0-7C75-4B55-9973-B7B203EC67B3}" destId="{087E77F1-1461-4D73-A00C-5255493328F8}" srcOrd="6" destOrd="0" parTransId="{DA82A209-06CA-478E-AC95-C7DAA9F994DB}" sibTransId="{1044E0F8-9AB9-41AB-9D54-4A66195A1FD2}"/>
    <dgm:cxn modelId="{0D599088-3418-4922-A6AD-C864D424E353}" type="presOf" srcId="{087E77F1-1461-4D73-A00C-5255493328F8}" destId="{8143775B-BC66-40AB-87ED-F313A2BE83BB}" srcOrd="0" destOrd="0" presId="urn:microsoft.com/office/officeart/2005/8/layout/default"/>
    <dgm:cxn modelId="{0AF81D94-92C3-4BFE-A629-B4858628F09B}" srcId="{1A164BC0-7C75-4B55-9973-B7B203EC67B3}" destId="{29DDD414-FC4E-411C-B31E-9406B132DB5B}" srcOrd="1" destOrd="0" parTransId="{959C1A3C-F5F9-4BAF-9F0E-46C81F31FF69}" sibTransId="{629AFC13-8565-4524-B885-3659BCF05493}"/>
    <dgm:cxn modelId="{E5DDF3BA-8FBC-4D85-A311-46D62E6B5364}" type="presOf" srcId="{0E25CB42-E45A-45D5-A5EC-22275496DB1F}" destId="{72216BD6-90CC-49E0-8683-58FB890A3D6D}" srcOrd="0" destOrd="0" presId="urn:microsoft.com/office/officeart/2005/8/layout/default"/>
    <dgm:cxn modelId="{100D8BC3-0382-4CD0-A1B5-D9A85FE40EF5}" type="presOf" srcId="{C0953A4E-97CB-4C28-B954-71DD2B8054E1}" destId="{C3BF4670-FFCA-4347-B9BB-2907C29FB0DA}" srcOrd="0" destOrd="0" presId="urn:microsoft.com/office/officeart/2005/8/layout/default"/>
    <dgm:cxn modelId="{9E5243C8-4B1F-4BE0-B3BC-1C147CFB5B83}" srcId="{1A164BC0-7C75-4B55-9973-B7B203EC67B3}" destId="{34BECE35-D1B4-429B-A3D3-1789D6A206CE}" srcOrd="8" destOrd="0" parTransId="{65DCDB43-21EE-4BF6-9C68-2326BF5DF407}" sibTransId="{7D931E08-23E0-46D4-A8D8-4A9358099D27}"/>
    <dgm:cxn modelId="{5C8822D1-5FC6-44A8-AADD-6E2FDFC1056F}" type="presOf" srcId="{6F7D655D-FDB2-475C-B76B-754A784B9E33}" destId="{A7B6FABD-DC75-4BC2-821F-0B1194EDF53F}" srcOrd="0" destOrd="0" presId="urn:microsoft.com/office/officeart/2005/8/layout/default"/>
    <dgm:cxn modelId="{DBDEECD2-50BB-473A-A6BE-A689B331B0CB}" srcId="{1A164BC0-7C75-4B55-9973-B7B203EC67B3}" destId="{10E64E08-823A-4C14-A526-439B01C6C9C5}" srcOrd="2" destOrd="0" parTransId="{B915D157-1116-4C47-8AA7-FCE65A3D15A5}" sibTransId="{66713510-E4F4-48E3-8089-2839C6BD749A}"/>
    <dgm:cxn modelId="{7D1791DA-58E7-46AD-B33C-CC0AC5C663A1}" srcId="{1A164BC0-7C75-4B55-9973-B7B203EC67B3}" destId="{418E1F57-F17C-4898-AF28-A1EC44077DD8}" srcOrd="4" destOrd="0" parTransId="{EF43E1FA-297F-4026-AD77-2730F9DDC64D}" sibTransId="{306EEF72-BCD2-4ECC-BDB2-72445D21B03B}"/>
    <dgm:cxn modelId="{017F5BE2-A249-476F-B863-F5E5FF819976}" type="presOf" srcId="{7F0E67E4-E863-4BE9-A5C6-93268198F0AA}" destId="{8C9721D5-0DA9-45FB-9C00-5D9A10A149CE}" srcOrd="0" destOrd="0" presId="urn:microsoft.com/office/officeart/2005/8/layout/default"/>
    <dgm:cxn modelId="{7CCAD4E6-3A03-4E6B-AFA7-16B26AFF991A}" srcId="{1A164BC0-7C75-4B55-9973-B7B203EC67B3}" destId="{0E25CB42-E45A-45D5-A5EC-22275496DB1F}" srcOrd="9" destOrd="0" parTransId="{133FFE07-B130-476E-9F02-71D3CA934A25}" sibTransId="{F0B7E63C-B5F4-4030-AC35-A3C707D5BA80}"/>
    <dgm:cxn modelId="{420D22EE-DD08-4766-B7DA-EF4143C82030}" type="presOf" srcId="{418E1F57-F17C-4898-AF28-A1EC44077DD8}" destId="{8A516AE6-82BF-443A-A6F3-889930D9131D}" srcOrd="0" destOrd="0" presId="urn:microsoft.com/office/officeart/2005/8/layout/default"/>
    <dgm:cxn modelId="{8FCA9FFB-1289-4913-9CC3-13E68776FC20}" type="presOf" srcId="{1A164BC0-7C75-4B55-9973-B7B203EC67B3}" destId="{B29D7865-06DD-49BC-A247-978794E6C491}" srcOrd="0" destOrd="0" presId="urn:microsoft.com/office/officeart/2005/8/layout/default"/>
    <dgm:cxn modelId="{6FD40AFD-76EF-49EB-B962-F30B3C2EC95C}" srcId="{1A164BC0-7C75-4B55-9973-B7B203EC67B3}" destId="{C0953A4E-97CB-4C28-B954-71DD2B8054E1}" srcOrd="7" destOrd="0" parTransId="{215F8E6F-94C5-402D-AB72-9F0AF32333B4}" sibTransId="{FC7B843A-38B7-49C5-968E-C2709B443E71}"/>
    <dgm:cxn modelId="{141639C7-81ED-46E3-B176-C62FB5241265}" type="presParOf" srcId="{B29D7865-06DD-49BC-A247-978794E6C491}" destId="{638C1221-1B4F-40E2-95D5-DA0D0273BBC3}" srcOrd="0" destOrd="0" presId="urn:microsoft.com/office/officeart/2005/8/layout/default"/>
    <dgm:cxn modelId="{651E921D-89FE-4EA5-AFEC-E73858C667BC}" type="presParOf" srcId="{B29D7865-06DD-49BC-A247-978794E6C491}" destId="{16032912-0780-476A-BFCB-99B17BDD19EF}" srcOrd="1" destOrd="0" presId="urn:microsoft.com/office/officeart/2005/8/layout/default"/>
    <dgm:cxn modelId="{AC7C429A-977C-4FF5-A6CF-7634F3D841CB}" type="presParOf" srcId="{B29D7865-06DD-49BC-A247-978794E6C491}" destId="{14694C84-ADD6-4273-8BB6-C05DE06A1504}" srcOrd="2" destOrd="0" presId="urn:microsoft.com/office/officeart/2005/8/layout/default"/>
    <dgm:cxn modelId="{D65789E8-BA93-41E2-80E4-1135277FD0E9}" type="presParOf" srcId="{B29D7865-06DD-49BC-A247-978794E6C491}" destId="{3BA4AF4C-C2FC-45FC-9DC4-FDC467D95F80}" srcOrd="3" destOrd="0" presId="urn:microsoft.com/office/officeart/2005/8/layout/default"/>
    <dgm:cxn modelId="{7B467BE1-961F-408F-9398-3218C82B3171}" type="presParOf" srcId="{B29D7865-06DD-49BC-A247-978794E6C491}" destId="{C65C4BEC-FFDD-4C88-9E77-9EE9F185E6BB}" srcOrd="4" destOrd="0" presId="urn:microsoft.com/office/officeart/2005/8/layout/default"/>
    <dgm:cxn modelId="{CBFAC791-FE4B-475D-8D24-69B1E97314D8}" type="presParOf" srcId="{B29D7865-06DD-49BC-A247-978794E6C491}" destId="{C1DBF88C-4931-4693-AEA6-900ECB70A493}" srcOrd="5" destOrd="0" presId="urn:microsoft.com/office/officeart/2005/8/layout/default"/>
    <dgm:cxn modelId="{605238D3-1007-4992-A72A-53075F661E33}" type="presParOf" srcId="{B29D7865-06DD-49BC-A247-978794E6C491}" destId="{8C9721D5-0DA9-45FB-9C00-5D9A10A149CE}" srcOrd="6" destOrd="0" presId="urn:microsoft.com/office/officeart/2005/8/layout/default"/>
    <dgm:cxn modelId="{55506369-3F41-495F-A25B-CF1109677143}" type="presParOf" srcId="{B29D7865-06DD-49BC-A247-978794E6C491}" destId="{A146E6BA-008F-44BD-A0CF-76C8E0160AFA}" srcOrd="7" destOrd="0" presId="urn:microsoft.com/office/officeart/2005/8/layout/default"/>
    <dgm:cxn modelId="{7FD10AE9-0A96-4333-AFA8-BFEF109D6CEF}" type="presParOf" srcId="{B29D7865-06DD-49BC-A247-978794E6C491}" destId="{8A516AE6-82BF-443A-A6F3-889930D9131D}" srcOrd="8" destOrd="0" presId="urn:microsoft.com/office/officeart/2005/8/layout/default"/>
    <dgm:cxn modelId="{1B6E5D2C-2888-43C9-9EEC-AFEA83E0DF19}" type="presParOf" srcId="{B29D7865-06DD-49BC-A247-978794E6C491}" destId="{7A8BCB20-3392-4414-B1FC-E57451AA2621}" srcOrd="9" destOrd="0" presId="urn:microsoft.com/office/officeart/2005/8/layout/default"/>
    <dgm:cxn modelId="{C3F1B3A3-0452-4056-825E-3725D5D8B5BC}" type="presParOf" srcId="{B29D7865-06DD-49BC-A247-978794E6C491}" destId="{A7B6FABD-DC75-4BC2-821F-0B1194EDF53F}" srcOrd="10" destOrd="0" presId="urn:microsoft.com/office/officeart/2005/8/layout/default"/>
    <dgm:cxn modelId="{338CB0A3-D42D-4FBC-9A19-C25BBCA9EBA4}" type="presParOf" srcId="{B29D7865-06DD-49BC-A247-978794E6C491}" destId="{0BE02D77-DD41-419F-A6E1-9A4FC79E9225}" srcOrd="11" destOrd="0" presId="urn:microsoft.com/office/officeart/2005/8/layout/default"/>
    <dgm:cxn modelId="{F8F73B22-7C9E-4A1B-8511-BD4E5DD35891}" type="presParOf" srcId="{B29D7865-06DD-49BC-A247-978794E6C491}" destId="{8143775B-BC66-40AB-87ED-F313A2BE83BB}" srcOrd="12" destOrd="0" presId="urn:microsoft.com/office/officeart/2005/8/layout/default"/>
    <dgm:cxn modelId="{CA5DF2D4-D5D3-40BF-BAB3-531F4ED775D2}" type="presParOf" srcId="{B29D7865-06DD-49BC-A247-978794E6C491}" destId="{5D7F9F66-0AD3-4322-B562-C8E279971816}" srcOrd="13" destOrd="0" presId="urn:microsoft.com/office/officeart/2005/8/layout/default"/>
    <dgm:cxn modelId="{BCC56256-BF3D-4CD7-8639-32DFDB15C5A3}" type="presParOf" srcId="{B29D7865-06DD-49BC-A247-978794E6C491}" destId="{C3BF4670-FFCA-4347-B9BB-2907C29FB0DA}" srcOrd="14" destOrd="0" presId="urn:microsoft.com/office/officeart/2005/8/layout/default"/>
    <dgm:cxn modelId="{B45189CF-E85F-4EB6-91DC-EE33BFF3101C}" type="presParOf" srcId="{B29D7865-06DD-49BC-A247-978794E6C491}" destId="{3FDE1B04-6C1B-44F8-8C33-AF705C1762F6}" srcOrd="15" destOrd="0" presId="urn:microsoft.com/office/officeart/2005/8/layout/default"/>
    <dgm:cxn modelId="{85B3929A-BD5C-425C-ACF1-000882A5736F}" type="presParOf" srcId="{B29D7865-06DD-49BC-A247-978794E6C491}" destId="{849E956B-AF8A-4EAA-BF4F-097DD1CCEE0F}" srcOrd="16" destOrd="0" presId="urn:microsoft.com/office/officeart/2005/8/layout/default"/>
    <dgm:cxn modelId="{AB7FE84B-3579-4946-95B9-AEFF8B23BE43}" type="presParOf" srcId="{B29D7865-06DD-49BC-A247-978794E6C491}" destId="{30660C6E-F82D-48F6-8B55-6E90C1E6FDF5}" srcOrd="17" destOrd="0" presId="urn:microsoft.com/office/officeart/2005/8/layout/default"/>
    <dgm:cxn modelId="{6C4B2815-CC3F-4848-B6CC-54527A9E2931}" type="presParOf" srcId="{B29D7865-06DD-49BC-A247-978794E6C491}" destId="{72216BD6-90CC-49E0-8683-58FB890A3D6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C1221-1B4F-40E2-95D5-DA0D0273BBC3}">
      <dsp:nvSpPr>
        <dsp:cNvPr id="0" name=""/>
        <dsp:cNvSpPr/>
      </dsp:nvSpPr>
      <dsp:spPr>
        <a:xfrm>
          <a:off x="104169" y="2282"/>
          <a:ext cx="2018279" cy="1210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Family Advice sessions</a:t>
          </a:r>
          <a:endParaRPr lang="en-US" sz="2400" kern="1200" dirty="0"/>
        </a:p>
      </dsp:txBody>
      <dsp:txXfrm>
        <a:off x="104169" y="2282"/>
        <a:ext cx="2018279" cy="1210967"/>
      </dsp:txXfrm>
    </dsp:sp>
    <dsp:sp modelId="{14694C84-ADD6-4273-8BB6-C05DE06A1504}">
      <dsp:nvSpPr>
        <dsp:cNvPr id="0" name=""/>
        <dsp:cNvSpPr/>
      </dsp:nvSpPr>
      <dsp:spPr>
        <a:xfrm>
          <a:off x="2324276" y="2282"/>
          <a:ext cx="2018279" cy="12109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Family Support</a:t>
          </a:r>
          <a:endParaRPr lang="en-US" sz="2400" kern="1200"/>
        </a:p>
      </dsp:txBody>
      <dsp:txXfrm>
        <a:off x="2324276" y="2282"/>
        <a:ext cx="2018279" cy="1210967"/>
      </dsp:txXfrm>
    </dsp:sp>
    <dsp:sp modelId="{C65C4BEC-FFDD-4C88-9E77-9EE9F185E6BB}">
      <dsp:nvSpPr>
        <dsp:cNvPr id="0" name=""/>
        <dsp:cNvSpPr/>
      </dsp:nvSpPr>
      <dsp:spPr>
        <a:xfrm>
          <a:off x="4544384" y="2282"/>
          <a:ext cx="2018279" cy="12109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Peep</a:t>
          </a:r>
          <a:endParaRPr lang="en-US" sz="2400" kern="1200"/>
        </a:p>
      </dsp:txBody>
      <dsp:txXfrm>
        <a:off x="4544384" y="2282"/>
        <a:ext cx="2018279" cy="1210967"/>
      </dsp:txXfrm>
    </dsp:sp>
    <dsp:sp modelId="{8C9721D5-0DA9-45FB-9C00-5D9A10A149CE}">
      <dsp:nvSpPr>
        <dsp:cNvPr id="0" name=""/>
        <dsp:cNvSpPr/>
      </dsp:nvSpPr>
      <dsp:spPr>
        <a:xfrm>
          <a:off x="104169" y="1415078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Triple P        Tip Sheets</a:t>
          </a:r>
          <a:endParaRPr lang="en-US" sz="2400" kern="1200" dirty="0"/>
        </a:p>
      </dsp:txBody>
      <dsp:txXfrm>
        <a:off x="104169" y="1415078"/>
        <a:ext cx="2018279" cy="1210967"/>
      </dsp:txXfrm>
    </dsp:sp>
    <dsp:sp modelId="{8A516AE6-82BF-443A-A6F3-889930D9131D}">
      <dsp:nvSpPr>
        <dsp:cNvPr id="0" name=""/>
        <dsp:cNvSpPr/>
      </dsp:nvSpPr>
      <dsp:spPr>
        <a:xfrm>
          <a:off x="2324276" y="1415078"/>
          <a:ext cx="2018279" cy="12109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Triple P Discussion Groups</a:t>
          </a:r>
          <a:endParaRPr lang="en-US" sz="2400" kern="1200"/>
        </a:p>
      </dsp:txBody>
      <dsp:txXfrm>
        <a:off x="2324276" y="1415078"/>
        <a:ext cx="2018279" cy="1210967"/>
      </dsp:txXfrm>
    </dsp:sp>
    <dsp:sp modelId="{A7B6FABD-DC75-4BC2-821F-0B1194EDF53F}">
      <dsp:nvSpPr>
        <dsp:cNvPr id="0" name=""/>
        <dsp:cNvSpPr/>
      </dsp:nvSpPr>
      <dsp:spPr>
        <a:xfrm>
          <a:off x="4544384" y="1415078"/>
          <a:ext cx="2018279" cy="1210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Triple P            8 week programme</a:t>
          </a:r>
          <a:endParaRPr lang="en-US" sz="2400" kern="1200" dirty="0"/>
        </a:p>
      </dsp:txBody>
      <dsp:txXfrm>
        <a:off x="4544384" y="1415078"/>
        <a:ext cx="2018279" cy="1210967"/>
      </dsp:txXfrm>
    </dsp:sp>
    <dsp:sp modelId="{8143775B-BC66-40AB-87ED-F313A2BE83BB}">
      <dsp:nvSpPr>
        <dsp:cNvPr id="0" name=""/>
        <dsp:cNvSpPr/>
      </dsp:nvSpPr>
      <dsp:spPr>
        <a:xfrm>
          <a:off x="104169" y="2827873"/>
          <a:ext cx="2018279" cy="12109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Triple P Stepping Stones</a:t>
          </a:r>
          <a:endParaRPr lang="en-US" sz="2400" kern="1200" dirty="0"/>
        </a:p>
      </dsp:txBody>
      <dsp:txXfrm>
        <a:off x="104169" y="2827873"/>
        <a:ext cx="2018279" cy="1210967"/>
      </dsp:txXfrm>
    </dsp:sp>
    <dsp:sp modelId="{C3BF4670-FFCA-4347-B9BB-2907C29FB0DA}">
      <dsp:nvSpPr>
        <dsp:cNvPr id="0" name=""/>
        <dsp:cNvSpPr/>
      </dsp:nvSpPr>
      <dsp:spPr>
        <a:xfrm>
          <a:off x="2324276" y="2827873"/>
          <a:ext cx="2018279" cy="12109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Freedom Programme</a:t>
          </a:r>
          <a:endParaRPr lang="en-US" sz="2400" kern="1200"/>
        </a:p>
      </dsp:txBody>
      <dsp:txXfrm>
        <a:off x="2324276" y="2827873"/>
        <a:ext cx="2018279" cy="1210967"/>
      </dsp:txXfrm>
    </dsp:sp>
    <dsp:sp modelId="{849E956B-AF8A-4EAA-BF4F-097DD1CCEE0F}">
      <dsp:nvSpPr>
        <dsp:cNvPr id="0" name=""/>
        <dsp:cNvSpPr/>
      </dsp:nvSpPr>
      <dsp:spPr>
        <a:xfrm>
          <a:off x="4544384" y="2827873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Sleeptight</a:t>
          </a:r>
          <a:endParaRPr lang="en-US" sz="2400" kern="1200"/>
        </a:p>
      </dsp:txBody>
      <dsp:txXfrm>
        <a:off x="4544384" y="2827873"/>
        <a:ext cx="2018279" cy="1210967"/>
      </dsp:txXfrm>
    </dsp:sp>
    <dsp:sp modelId="{72216BD6-90CC-49E0-8683-58FB890A3D6D}">
      <dsp:nvSpPr>
        <dsp:cNvPr id="0" name=""/>
        <dsp:cNvSpPr/>
      </dsp:nvSpPr>
      <dsp:spPr>
        <a:xfrm>
          <a:off x="2324276" y="4240669"/>
          <a:ext cx="2018279" cy="12109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Young Parents Together</a:t>
          </a:r>
          <a:endParaRPr lang="en-US" sz="2400" kern="1200"/>
        </a:p>
      </dsp:txBody>
      <dsp:txXfrm>
        <a:off x="2324276" y="4240669"/>
        <a:ext cx="2018279" cy="1210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15FA-BF3E-46CF-AB9E-21296E3D4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8BF02-3E9E-4003-A705-3843548D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13688-1FE1-430B-99FA-A42A9946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5916-80A4-4807-8D33-9BB077C3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E41A-F0B8-4137-93F9-EE99A523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4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37E5-7076-479A-B143-678BBA03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C184D-76EA-466C-A73D-6C346C16D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4758-1F85-4F1D-9FE7-D35A16DE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D4EDA-68E3-4F9C-8158-2563A903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9CBF-0D42-405D-B9DC-AEBD34DB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6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46F97-9BA2-42BB-8687-769C6AC59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DF82D-2ABE-4583-B1D6-A167BA7BB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126A7-6C87-46BC-AFE2-BA668E4F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81AAC-00FE-4E88-AB0E-57306803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69A56-68C2-4B81-B778-46A489F4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9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FDC0-7CCE-436A-AA4C-3D31A72B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9F5D-4896-414E-8597-E78BB0418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367E4-F279-40CC-ACBE-8B0AE406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E38E-45CE-4C2F-9A8D-9234FD39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9552-64DC-4F3F-9E17-F0050C70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9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56E8-F426-4DE4-AD03-257B8775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61455-4099-42DC-A374-007CC993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30BD-0A22-4183-A661-20208C2B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3B01-6CE9-411B-8748-9212EC04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AD780-756A-4E44-B976-6F701291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399F-9E4E-4D4D-8540-AC15545C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3C154-2B21-4F6E-97FE-51B271BB8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EB93E-CE23-4891-8668-72BBC128D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96B31-43AF-4E3A-AC37-2E688E2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6512E-DFB3-436E-8789-807E87BE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F67B6-DB04-47A0-8C2E-F4E5B785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842B-BDC8-4281-864B-5B7F2550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455E1-5464-4998-8069-9F63A41CF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626DC-8DF8-47D9-ACEB-92BFC609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50672-3DD4-42E8-B914-7EA20D74D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B9930-A25E-4326-9725-A9410ADF5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491DD-065B-415A-BCB1-C7DF0830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70DF9-2820-4090-86FB-937C07B2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B8278-E047-4A51-BE3C-C179808F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3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9577-0F09-464B-A736-2A82019C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EF38-E3C4-4236-B8F0-7BDE77D6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4E545-2BA5-41BF-87A0-A69239E2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69DE3-7C36-403A-8F06-3753C21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690DE-CD02-4715-8651-F5C6057A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8C648-4B37-41D1-A9B3-8A5F5628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CF11B-F783-4889-85CB-7F75868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8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F071-809E-41D5-9629-D7BB6A85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884A-7319-4781-BE8D-3614D190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50D6B-46A7-4BD4-A5DE-8C38DF0C5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26976-BD7C-4B20-BD54-A221AC9D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3C7F-54C6-4D9B-983C-32C44C5E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DD66-8A32-452C-8EC4-8BB50C86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8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D875-C1D2-44C0-9E90-E30C4E0A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408A1-6C5A-44C3-85E7-00B9AC16E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CF7F6-74BB-4AC9-B244-C617713FF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C291E-6FFC-4165-80D3-D17D0D6F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607FE-0EB0-42C9-B769-F838DC8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B92DE-46FD-4078-8E63-3483FDFD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5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10663-EEF7-43C8-B7DD-06DA1B49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59320-6F60-40BA-B483-E1570E20F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39C74-4F45-4F45-8231-451111E89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6802-908C-4274-9B3A-26BD737E26FD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D898-B500-4C4E-99F2-014204BEA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BCBA-89DE-444E-A83C-A6C24F041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EBB-AB72-4DA0-B9FA-CB87F22E8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7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arlyhelpnottingham.org.uk/downloads/Early_Help_Self_Referral_-_Sept._23_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arlyhelpnottingham.org.uk/downloads/Nottingham_City_Early_Help_Partnership_Strategy_2023-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lyhelpnottingham.org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F9AC3-C1E7-49A5-B817-B8C54B83F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Nottingham Early Help Partnership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C559E-5E37-44D1-BA86-CD598CA33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79" y="961812"/>
            <a:ext cx="5556041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D0FCA-1BE1-409F-A80A-6825AD0E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Early Help Team offer</a:t>
            </a:r>
          </a:p>
        </p:txBody>
      </p:sp>
      <p:graphicFrame>
        <p:nvGraphicFramePr>
          <p:cNvPr id="29" name="TextBox 9">
            <a:extLst>
              <a:ext uri="{FF2B5EF4-FFF2-40B4-BE49-F238E27FC236}">
                <a16:creationId xmlns:a16="http://schemas.microsoft.com/office/drawing/2014/main" id="{C3A53A62-B3A7-700E-37B6-C40B7A65A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65451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33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D6547B-A150-4BB8-AF71-1A1B767E84DD}"/>
              </a:ext>
            </a:extLst>
          </p:cNvPr>
          <p:cNvSpPr txBox="1"/>
          <p:nvPr/>
        </p:nvSpPr>
        <p:spPr>
          <a:xfrm>
            <a:off x="642619" y="289679"/>
            <a:ext cx="10513061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access any of the Early Help group programmes, families can complete the Self Referral form via the following link or QR code:</a:t>
            </a:r>
          </a:p>
          <a:p>
            <a:pPr algn="l"/>
            <a:endParaRPr lang="en-GB" sz="240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b="1" dirty="0">
                <a:solidFill>
                  <a:srgbClr val="212529"/>
                </a:solidFill>
                <a:latin typeface="Effra"/>
                <a:hlinkClick r:id="rId2"/>
              </a:rPr>
              <a:t>https://www.earlyhelpnottingham.org.uk/downloads/Early_Help_Self_Referral_-_Sept._23_.docx</a:t>
            </a:r>
            <a:r>
              <a:rPr lang="en-GB" b="1" dirty="0">
                <a:solidFill>
                  <a:srgbClr val="212529"/>
                </a:solidFill>
                <a:latin typeface="Effra"/>
              </a:rPr>
              <a:t> </a:t>
            </a:r>
          </a:p>
          <a:p>
            <a:pPr algn="l"/>
            <a:endParaRPr lang="en-GB" b="1" i="0" dirty="0">
              <a:solidFill>
                <a:srgbClr val="212529"/>
              </a:solidFill>
              <a:effectLst/>
              <a:latin typeface="Effra"/>
            </a:endParaRPr>
          </a:p>
          <a:p>
            <a:pPr algn="l"/>
            <a:endParaRPr lang="en-GB" b="1" dirty="0">
              <a:solidFill>
                <a:srgbClr val="212529"/>
              </a:solidFill>
              <a:latin typeface="Effra"/>
            </a:endParaRPr>
          </a:p>
          <a:p>
            <a:pPr algn="l"/>
            <a:r>
              <a:rPr lang="en-GB" sz="24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they can contact / walk into any of the 4 Family Hubs in Nottingham:</a:t>
            </a:r>
            <a:endParaRPr lang="en-GB" sz="240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br>
              <a:rPr lang="en-GB" sz="2400" b="1" i="0" dirty="0">
                <a:solidFill>
                  <a:srgbClr val="212529"/>
                </a:solidFill>
                <a:effectLst/>
                <a:latin typeface="Effra"/>
              </a:rPr>
            </a:br>
            <a:r>
              <a:rPr lang="en-GB" sz="2400" b="1" i="0" dirty="0" err="1">
                <a:solidFill>
                  <a:srgbClr val="212529"/>
                </a:solidFill>
                <a:effectLst/>
                <a:latin typeface="Effra"/>
              </a:rPr>
              <a:t>Bestwood</a:t>
            </a:r>
            <a:r>
              <a:rPr lang="en-GB" sz="2400" b="1" i="0" dirty="0">
                <a:solidFill>
                  <a:srgbClr val="212529"/>
                </a:solidFill>
                <a:effectLst/>
                <a:latin typeface="Effra"/>
              </a:rPr>
              <a:t> Family Hub:  </a:t>
            </a:r>
            <a:r>
              <a:rPr lang="en-GB" i="0" dirty="0">
                <a:solidFill>
                  <a:srgbClr val="212529"/>
                </a:solidFill>
                <a:effectLst/>
                <a:latin typeface="Effra"/>
              </a:rPr>
              <a:t>Southglade Access Centre, Southglade Road, </a:t>
            </a:r>
            <a:r>
              <a:rPr lang="en-GB" i="0" dirty="0" err="1">
                <a:solidFill>
                  <a:srgbClr val="212529"/>
                </a:solidFill>
                <a:effectLst/>
                <a:latin typeface="Effra"/>
              </a:rPr>
              <a:t>Bestwood</a:t>
            </a:r>
            <a:r>
              <a:rPr lang="en-GB" i="0" dirty="0">
                <a:solidFill>
                  <a:srgbClr val="212529"/>
                </a:solidFill>
                <a:effectLst/>
                <a:latin typeface="Effra"/>
              </a:rPr>
              <a:t>, Nottingham NG5 5GU  Telephone 0115 8761890</a:t>
            </a:r>
          </a:p>
          <a:p>
            <a:pPr algn="l"/>
            <a:endParaRPr lang="en-GB" b="1" i="0" dirty="0">
              <a:solidFill>
                <a:srgbClr val="212529"/>
              </a:solidFill>
              <a:effectLst/>
              <a:latin typeface="Effra"/>
            </a:endParaRPr>
          </a:p>
          <a:p>
            <a:pPr algn="l"/>
            <a:r>
              <a:rPr lang="en-GB" sz="2400" b="1" i="0" dirty="0">
                <a:solidFill>
                  <a:srgbClr val="212529"/>
                </a:solidFill>
                <a:effectLst/>
                <a:latin typeface="Effra"/>
              </a:rPr>
              <a:t>Broxtowe Family Hub</a:t>
            </a:r>
            <a:r>
              <a:rPr lang="en-GB" sz="2400" b="1" dirty="0">
                <a:solidFill>
                  <a:srgbClr val="212529"/>
                </a:solidFill>
                <a:latin typeface="Effra"/>
              </a:rPr>
              <a:t>:</a:t>
            </a:r>
            <a:r>
              <a:rPr lang="en-GB" b="1" i="0" dirty="0">
                <a:solidFill>
                  <a:srgbClr val="212529"/>
                </a:solidFill>
                <a:effectLst/>
                <a:latin typeface="Effra"/>
              </a:rPr>
              <a:t> </a:t>
            </a:r>
            <a:r>
              <a:rPr lang="en-GB" i="0" dirty="0">
                <a:solidFill>
                  <a:srgbClr val="212529"/>
                </a:solidFill>
                <a:effectLst/>
                <a:latin typeface="Effra"/>
              </a:rPr>
              <a:t>18 </a:t>
            </a:r>
            <a:r>
              <a:rPr lang="en-GB" i="0" dirty="0" err="1">
                <a:solidFill>
                  <a:srgbClr val="212529"/>
                </a:solidFill>
                <a:effectLst/>
                <a:latin typeface="Effra"/>
              </a:rPr>
              <a:t>Strelley</a:t>
            </a:r>
            <a:r>
              <a:rPr lang="en-GB" i="0" dirty="0">
                <a:solidFill>
                  <a:srgbClr val="212529"/>
                </a:solidFill>
                <a:effectLst/>
                <a:latin typeface="Effra"/>
              </a:rPr>
              <a:t> Road, Nottingham,  NG8 3AP </a:t>
            </a:r>
          </a:p>
          <a:p>
            <a:pPr algn="l"/>
            <a:r>
              <a:rPr lang="en-GB" i="0" dirty="0">
                <a:solidFill>
                  <a:srgbClr val="212529"/>
                </a:solidFill>
                <a:effectLst/>
                <a:latin typeface="Effra"/>
              </a:rPr>
              <a:t>Telephone 0115 8763888</a:t>
            </a:r>
          </a:p>
          <a:p>
            <a:pPr algn="l"/>
            <a:endParaRPr lang="en-GB" b="1" i="0" dirty="0">
              <a:solidFill>
                <a:srgbClr val="212529"/>
              </a:solidFill>
              <a:effectLst/>
              <a:latin typeface="Effra"/>
            </a:endParaRPr>
          </a:p>
          <a:p>
            <a:pPr algn="l"/>
            <a:r>
              <a:rPr lang="en-GB" sz="2400" b="1" i="0" dirty="0">
                <a:solidFill>
                  <a:srgbClr val="212529"/>
                </a:solidFill>
                <a:effectLst/>
                <a:latin typeface="Effra"/>
              </a:rPr>
              <a:t>Hyson Green Family Hub: </a:t>
            </a:r>
            <a:r>
              <a:rPr lang="en-GB" i="0" dirty="0">
                <a:solidFill>
                  <a:srgbClr val="212529"/>
                </a:solidFill>
                <a:effectLst/>
                <a:latin typeface="Effra"/>
              </a:rPr>
              <a:t>The Mary Potter Centre, 76 Gregory Boulevard, Nottingham, NG7 5HY  Telephone 0115 8838202</a:t>
            </a:r>
          </a:p>
          <a:p>
            <a:pPr algn="l"/>
            <a:endParaRPr lang="en-GB" sz="2400" b="1" i="0" dirty="0">
              <a:solidFill>
                <a:srgbClr val="212529"/>
              </a:solidFill>
              <a:effectLst/>
              <a:latin typeface="Effra"/>
            </a:endParaRPr>
          </a:p>
          <a:p>
            <a:pPr algn="l"/>
            <a:r>
              <a:rPr lang="en-GB" sz="2400" b="1" i="0" dirty="0">
                <a:solidFill>
                  <a:srgbClr val="212529"/>
                </a:solidFill>
                <a:effectLst/>
                <a:latin typeface="Effra"/>
              </a:rPr>
              <a:t>Meadows Family Hub: </a:t>
            </a:r>
            <a:r>
              <a:rPr lang="en-GB" i="0" dirty="0">
                <a:solidFill>
                  <a:srgbClr val="212529"/>
                </a:solidFill>
                <a:effectLst/>
                <a:latin typeface="Effra"/>
              </a:rPr>
              <a:t>Kirkby Gardens, The Meadows, Nottingham, NG2 2HZ   </a:t>
            </a:r>
          </a:p>
          <a:p>
            <a:pPr algn="l"/>
            <a:r>
              <a:rPr lang="en-GB" i="0" dirty="0">
                <a:solidFill>
                  <a:srgbClr val="212529"/>
                </a:solidFill>
                <a:effectLst/>
                <a:latin typeface="Effra"/>
              </a:rPr>
              <a:t>Telephone 0115 8761320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6C04B-44F1-4807-9CA5-38F3D63F5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17" t="47259" r="17583" b="30223"/>
          <a:stretch/>
        </p:blipFill>
        <p:spPr>
          <a:xfrm>
            <a:off x="10307016" y="692477"/>
            <a:ext cx="1470964" cy="13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676E4-CB38-4312-AADC-24C34952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Early Help Partnership Steering group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27F6E-319C-4E17-AAEC-16C3A769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r>
              <a:rPr lang="en-GB" sz="2400" dirty="0"/>
              <a:t>Following an initial </a:t>
            </a:r>
            <a:r>
              <a:rPr lang="en-GB" sz="2400" b="1" dirty="0"/>
              <a:t>Early Help Partnership workshop </a:t>
            </a:r>
            <a:r>
              <a:rPr lang="en-GB" sz="2400" dirty="0"/>
              <a:t>in March 2023, the </a:t>
            </a:r>
            <a:r>
              <a:rPr lang="en-GB" sz="2400" b="1" dirty="0"/>
              <a:t>Early Help Partnership Steering group </a:t>
            </a:r>
            <a:r>
              <a:rPr lang="en-GB" sz="2400" dirty="0"/>
              <a:t>was established in June 2023, bringing together services who deliver Early Help services for Nottingham families.</a:t>
            </a:r>
          </a:p>
          <a:p>
            <a:r>
              <a:rPr lang="en-GB" sz="2400" dirty="0"/>
              <a:t>Steering group membership includes:</a:t>
            </a:r>
          </a:p>
          <a:p>
            <a:pPr lvl="2"/>
            <a:r>
              <a:rPr lang="en-GB" sz="2400" dirty="0"/>
              <a:t>Local Authority</a:t>
            </a:r>
          </a:p>
          <a:p>
            <a:pPr lvl="2"/>
            <a:r>
              <a:rPr lang="en-GB" sz="2400" dirty="0"/>
              <a:t>Integrated Care Board &amp; Nottingham University Hospitals</a:t>
            </a:r>
          </a:p>
          <a:p>
            <a:pPr lvl="2"/>
            <a:r>
              <a:rPr lang="en-GB" sz="2400" dirty="0"/>
              <a:t>Education</a:t>
            </a:r>
          </a:p>
          <a:p>
            <a:pPr lvl="2"/>
            <a:r>
              <a:rPr lang="en-GB" sz="2400" dirty="0"/>
              <a:t>Public Health</a:t>
            </a:r>
          </a:p>
          <a:p>
            <a:pPr lvl="2"/>
            <a:r>
              <a:rPr lang="en-GB" sz="2400" dirty="0"/>
              <a:t>Police</a:t>
            </a:r>
          </a:p>
          <a:p>
            <a:pPr lvl="2"/>
            <a:r>
              <a:rPr lang="en-GB" sz="2400" dirty="0"/>
              <a:t>CityCare</a:t>
            </a:r>
          </a:p>
          <a:p>
            <a:pPr lvl="2"/>
            <a:r>
              <a:rPr lang="en-GB" sz="2400" dirty="0"/>
              <a:t>Voluntary and community services</a:t>
            </a:r>
          </a:p>
          <a:p>
            <a:pPr lvl="2"/>
            <a:r>
              <a:rPr lang="en-GB" sz="2400" dirty="0"/>
              <a:t>Housing &amp; Department for Work and Pensions</a:t>
            </a:r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4167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D8EC9-A500-4355-A3B8-CFD08FA9C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10" t="17586" r="28985" b="5362"/>
          <a:stretch/>
        </p:blipFill>
        <p:spPr>
          <a:xfrm>
            <a:off x="1285875" y="767108"/>
            <a:ext cx="9747885" cy="60908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BEF579-8377-4582-92EC-05CEDB33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/>
          <a:lstStyle/>
          <a:p>
            <a:r>
              <a:rPr lang="en-GB" b="1"/>
              <a:t>Consultation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336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CF524-FADF-454F-87C0-D20502BB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Practice Principles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AED70-A9C9-401A-B950-BB6C730DE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18" t="35097" r="29249" b="14469"/>
          <a:stretch/>
        </p:blipFill>
        <p:spPr>
          <a:xfrm>
            <a:off x="4585126" y="1036320"/>
            <a:ext cx="6780700" cy="50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5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549A82-291E-4017-B12C-FB0493B2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353" y="2482851"/>
            <a:ext cx="2980510" cy="4868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203E19-5A9A-4F6A-A423-18460D3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2225"/>
          </a:xfrm>
        </p:spPr>
        <p:txBody>
          <a:bodyPr/>
          <a:lstStyle/>
          <a:p>
            <a:r>
              <a:rPr lang="en-GB" b="1" dirty="0"/>
              <a:t>Early Help Partnership agreed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B0A9E-F353-4970-9388-A9DD858A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50"/>
            <a:ext cx="976312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/>
              <a:t>Priority 1</a:t>
            </a:r>
          </a:p>
          <a:p>
            <a:r>
              <a:rPr lang="en-GB" dirty="0"/>
              <a:t>Embedding a whole system approach to facilitate Early Help being an integral part of a city-wide service</a:t>
            </a:r>
          </a:p>
          <a:p>
            <a:pPr marL="0" indent="0">
              <a:buNone/>
            </a:pPr>
            <a:r>
              <a:rPr lang="en-GB" b="1" u="sng" dirty="0"/>
              <a:t>Priority 2</a:t>
            </a:r>
          </a:p>
          <a:p>
            <a:r>
              <a:rPr lang="en-GB" dirty="0"/>
              <a:t>Partnership working</a:t>
            </a:r>
          </a:p>
          <a:p>
            <a:pPr marL="0" indent="0">
              <a:buNone/>
            </a:pPr>
            <a:r>
              <a:rPr lang="en-GB" b="1" u="sng" dirty="0"/>
              <a:t>Priority 3</a:t>
            </a:r>
          </a:p>
          <a:p>
            <a:r>
              <a:rPr lang="en-GB" dirty="0"/>
              <a:t>Partnership workforce development and structure</a:t>
            </a:r>
          </a:p>
          <a:p>
            <a:pPr marL="0" indent="0">
              <a:buNone/>
            </a:pPr>
            <a:r>
              <a:rPr lang="en-GB" b="1" u="sng" dirty="0"/>
              <a:t>Priority 4</a:t>
            </a:r>
          </a:p>
          <a:p>
            <a:r>
              <a:rPr lang="en-GB" dirty="0"/>
              <a:t>Measure the impact of Early Help</a:t>
            </a:r>
          </a:p>
          <a:p>
            <a:pPr marL="0" indent="0">
              <a:buNone/>
            </a:pPr>
            <a:r>
              <a:rPr lang="en-GB" b="1" u="sng" dirty="0"/>
              <a:t>Priority 5</a:t>
            </a:r>
          </a:p>
          <a:p>
            <a:r>
              <a:rPr lang="en-GB" dirty="0"/>
              <a:t>Pool funding and identify sustainability opportunities with the Family Hub and from external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409706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E847-F5E7-4117-AD5F-A636F209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Help Partnership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140C-1D84-48D1-9694-C83A2632A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A24BB-9E40-4309-942B-F483A4FD6107}"/>
              </a:ext>
            </a:extLst>
          </p:cNvPr>
          <p:cNvSpPr txBox="1"/>
          <p:nvPr/>
        </p:nvSpPr>
        <p:spPr>
          <a:xfrm>
            <a:off x="838200" y="5779935"/>
            <a:ext cx="8058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https://www.earlyhelpnottingham.org.uk/downloads/Nottingham_City_Early_Help_Partnership_Strategy_2023-25.pdf</a:t>
            </a:r>
            <a:r>
              <a:rPr lang="en-GB" dirty="0"/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07DDA-485D-4495-86E5-AEB80F10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558" y="5078280"/>
            <a:ext cx="1609483" cy="1597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0B87E-BD91-4DBE-9506-26F9DE028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0" t="17778" r="28969" b="6295"/>
          <a:stretch/>
        </p:blipFill>
        <p:spPr>
          <a:xfrm>
            <a:off x="971549" y="1476945"/>
            <a:ext cx="5724525" cy="40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F1F1-638C-44D2-8A33-C7BFECA4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Family Hubs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FC29E-9293-48CC-A883-8E99AA3EF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91141"/>
            <a:ext cx="7188199" cy="46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C493-5494-4011-BF6E-603946CE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64" y="104576"/>
            <a:ext cx="5362575" cy="1325563"/>
          </a:xfrm>
        </p:spPr>
        <p:txBody>
          <a:bodyPr/>
          <a:lstStyle/>
          <a:p>
            <a:pPr algn="ctr"/>
            <a:r>
              <a:rPr lang="en-GB" b="1"/>
              <a:t>Early Help Partnership website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4813C-F6CE-4B2F-8B61-B2BE656F1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46" r="748" b="6531"/>
          <a:stretch/>
        </p:blipFill>
        <p:spPr>
          <a:xfrm>
            <a:off x="2834640" y="3051460"/>
            <a:ext cx="6484620" cy="30548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54FBC-44F0-4D79-9B9A-41382D6710B9}"/>
              </a:ext>
            </a:extLst>
          </p:cNvPr>
          <p:cNvSpPr txBox="1"/>
          <p:nvPr/>
        </p:nvSpPr>
        <p:spPr>
          <a:xfrm>
            <a:off x="754944" y="56446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>
              <a:hlinkClick r:id="rId3"/>
            </a:endParaRPr>
          </a:p>
          <a:p>
            <a:endParaRPr lang="en-GB">
              <a:hlinkClick r:id="rId3"/>
            </a:endParaRPr>
          </a:p>
          <a:p>
            <a:r>
              <a:rPr lang="en-GB">
                <a:hlinkClick r:id="rId3"/>
              </a:rPr>
              <a:t>https://www.earlyhelpnottingham.org.uk/#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087530-52A2-44A8-995C-0FF1EAC68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67" t="47259" r="17833" b="30519"/>
          <a:stretch/>
        </p:blipFill>
        <p:spPr>
          <a:xfrm>
            <a:off x="10328346" y="5251965"/>
            <a:ext cx="1584960" cy="1524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2F2651-81EF-4D46-A189-89E6FC56B9E8}"/>
              </a:ext>
            </a:extLst>
          </p:cNvPr>
          <p:cNvSpPr txBox="1"/>
          <p:nvPr/>
        </p:nvSpPr>
        <p:spPr>
          <a:xfrm>
            <a:off x="974088" y="1767840"/>
            <a:ext cx="10557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Family Hubs have funded a website for families and professionals with information, advice, activity details and links for whole family services through the Early Help Partnership  that was launched on 30 October 2023</a:t>
            </a:r>
          </a:p>
        </p:txBody>
      </p:sp>
    </p:spTree>
    <p:extLst>
      <p:ext uri="{BB962C8B-B14F-4D97-AF65-F5344CB8AC3E}">
        <p14:creationId xmlns:p14="http://schemas.microsoft.com/office/powerpoint/2010/main" val="16727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BCCA7-1C5A-4601-A3DE-10020A85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Family Hub services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9607-4878-4B20-9203-4FD6EB2D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00026"/>
            <a:ext cx="6906491" cy="6572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u="sng" dirty="0"/>
              <a:t>Funded services</a:t>
            </a:r>
          </a:p>
          <a:p>
            <a:r>
              <a:rPr lang="en-GB" sz="2200" dirty="0"/>
              <a:t>Start for Life Offer</a:t>
            </a:r>
          </a:p>
          <a:p>
            <a:r>
              <a:rPr lang="en-GB" sz="2200" dirty="0"/>
              <a:t>Infant Feeding</a:t>
            </a:r>
          </a:p>
          <a:p>
            <a:r>
              <a:rPr lang="en-GB" sz="2200" dirty="0"/>
              <a:t>Perinatal Mental Health &amp; Parent Infant Relationships</a:t>
            </a:r>
          </a:p>
          <a:p>
            <a:r>
              <a:rPr lang="en-GB" sz="2200" dirty="0"/>
              <a:t>Parenting Programmes (0-2yrs)</a:t>
            </a:r>
          </a:p>
          <a:p>
            <a:r>
              <a:rPr lang="en-GB" sz="2200" dirty="0"/>
              <a:t>Home Learning Environment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u="sng" dirty="0"/>
              <a:t>Wider services – new offers</a:t>
            </a:r>
          </a:p>
          <a:p>
            <a:r>
              <a:rPr lang="en-GB" sz="2200" dirty="0"/>
              <a:t>Department for Work and Pensions – weekly drop-ins (Better off calculations, Financial stability and debt advice)</a:t>
            </a:r>
          </a:p>
          <a:p>
            <a:r>
              <a:rPr lang="en-GB" sz="2200" dirty="0"/>
              <a:t>Community Perinatal Mental Health assessment session</a:t>
            </a:r>
          </a:p>
          <a:p>
            <a:r>
              <a:rPr lang="en-GB" sz="2200" dirty="0"/>
              <a:t>Oral Health packs</a:t>
            </a:r>
          </a:p>
          <a:p>
            <a:r>
              <a:rPr lang="en-GB" sz="2200" dirty="0"/>
              <a:t>NSPCC – Pregnancy In Mind &amp; Domestic Abuse Recovering Together– coming soon</a:t>
            </a:r>
          </a:p>
          <a:p>
            <a:r>
              <a:rPr lang="en-GB" sz="2200" dirty="0"/>
              <a:t>Housing Solutions drop ins– coming soon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5167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7275</TotalTime>
  <Words>470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Effra</vt:lpstr>
      <vt:lpstr>Office Theme</vt:lpstr>
      <vt:lpstr>Nottingham Early Help Partnership</vt:lpstr>
      <vt:lpstr>Early Help Partnership Steering group</vt:lpstr>
      <vt:lpstr>Consultation</vt:lpstr>
      <vt:lpstr>Practice Principles</vt:lpstr>
      <vt:lpstr>Early Help Partnership agreed priorities</vt:lpstr>
      <vt:lpstr>Early Help Partnership Strategy</vt:lpstr>
      <vt:lpstr>Family Hubs</vt:lpstr>
      <vt:lpstr>Early Help Partnership website</vt:lpstr>
      <vt:lpstr>Family Hub services</vt:lpstr>
      <vt:lpstr>Early Help Team offer</vt:lpstr>
      <vt:lpstr>PowerPoint Presentation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Help Presentation for Children’s Partnership Board</dc:title>
  <dc:creator>Julia Bramble</dc:creator>
  <cp:lastModifiedBy>Louise Meadows</cp:lastModifiedBy>
  <cp:revision>2</cp:revision>
  <dcterms:created xsi:type="dcterms:W3CDTF">2023-11-07T15:51:01Z</dcterms:created>
  <dcterms:modified xsi:type="dcterms:W3CDTF">2023-11-14T12:01:23Z</dcterms:modified>
</cp:coreProperties>
</file>