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437" r:id="rId3"/>
    <p:sldId id="438" r:id="rId4"/>
    <p:sldId id="439" r:id="rId5"/>
    <p:sldId id="440" r:id="rId6"/>
    <p:sldId id="269" r:id="rId7"/>
    <p:sldId id="446" r:id="rId8"/>
    <p:sldId id="441" r:id="rId9"/>
    <p:sldId id="450" r:id="rId10"/>
    <p:sldId id="443" r:id="rId11"/>
    <p:sldId id="326" r:id="rId12"/>
    <p:sldId id="452" r:id="rId13"/>
    <p:sldId id="447" r:id="rId14"/>
    <p:sldId id="45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A9E69-0447-4BC4-982B-06F9AF84E66E}" v="43" dt="2023-11-14T13:55:56.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B284A-D096-4928-B88C-21CEC4EC7797}"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112D8-A772-4134-A038-F8498748BA3A}" type="slidenum">
              <a:rPr lang="en-GB" smtClean="0"/>
              <a:t>‹#›</a:t>
            </a:fld>
            <a:endParaRPr lang="en-GB"/>
          </a:p>
        </p:txBody>
      </p:sp>
    </p:spTree>
    <p:extLst>
      <p:ext uri="{BB962C8B-B14F-4D97-AF65-F5344CB8AC3E}">
        <p14:creationId xmlns:p14="http://schemas.microsoft.com/office/powerpoint/2010/main" val="40464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ottinghamshirescb.proceduresonline.com/p_sg_unborn.html?zoom_highlight=conceal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DAA: </a:t>
            </a:r>
            <a:r>
              <a:rPr lang="en-US" sz="1800" kern="1200" dirty="0">
                <a:solidFill>
                  <a:srgbClr val="0B0C0C"/>
                </a:solidFill>
                <a:effectLst/>
                <a:latin typeface="Calibri" panose="020F0502020204030204" pitchFamily="34" charset="0"/>
                <a:ea typeface="Calibri" panose="020F0502020204030204" pitchFamily="34" charset="0"/>
                <a:cs typeface="Times New Roman" panose="02020603050405020304" pitchFamily="18" charset="0"/>
              </a:rPr>
              <a:t>The first part deals with the relationship between the abuser and the abused. The second part defines what constitutes abusive </a:t>
            </a:r>
            <a:r>
              <a:rPr lang="en-GB" sz="1800" kern="1200" noProof="0" dirty="0">
                <a:solidFill>
                  <a:srgbClr val="0B0C0C"/>
                </a:solidFill>
                <a:effectLst/>
                <a:latin typeface="Calibri" panose="020F0502020204030204" pitchFamily="34" charset="0"/>
                <a:ea typeface="Calibri" panose="020F0502020204030204" pitchFamily="34" charset="0"/>
                <a:cs typeface="Times New Roman" panose="02020603050405020304" pitchFamily="18" charset="0"/>
              </a:rPr>
              <a:t>behaviour</a:t>
            </a:r>
            <a:r>
              <a:rPr lang="en-US" sz="1800" kern="1200" dirty="0">
                <a:solidFill>
                  <a:srgbClr val="0B0C0C"/>
                </a:solidFill>
                <a:effectLst/>
                <a:latin typeface="Calibri" panose="020F0502020204030204" pitchFamily="34" charset="0"/>
                <a:ea typeface="Calibri" panose="020F0502020204030204" pitchFamily="34" charset="0"/>
              </a:rPr>
              <a:t>.</a:t>
            </a:r>
            <a:r>
              <a:rPr lang="en-US" sz="1800" kern="1200" dirty="0">
                <a:solidFill>
                  <a:srgbClr val="0B0C0C"/>
                </a:solidFill>
                <a:effectLst/>
                <a:latin typeface="Calibri" panose="020F0502020204030204" pitchFamily="34" charset="0"/>
                <a:ea typeface="Times New Roman" panose="02020603050405020304" pitchFamily="18" charset="0"/>
              </a:rPr>
              <a:t> The definition </a:t>
            </a:r>
            <a:r>
              <a:rPr lang="en-GB" sz="1800" kern="1200" noProof="0" dirty="0">
                <a:solidFill>
                  <a:srgbClr val="0B0C0C"/>
                </a:solidFill>
                <a:effectLst/>
                <a:latin typeface="Calibri" panose="020F0502020204030204" pitchFamily="34" charset="0"/>
                <a:ea typeface="Times New Roman" panose="02020603050405020304" pitchFamily="18" charset="0"/>
              </a:rPr>
              <a:t>emphasises</a:t>
            </a:r>
            <a:r>
              <a:rPr lang="en-US" sz="1800" kern="1200" dirty="0">
                <a:solidFill>
                  <a:srgbClr val="0B0C0C"/>
                </a:solidFill>
                <a:effectLst/>
                <a:latin typeface="Calibri" panose="020F0502020204030204" pitchFamily="34" charset="0"/>
                <a:ea typeface="Times New Roman" panose="02020603050405020304" pitchFamily="18" charset="0"/>
              </a:rPr>
              <a:t> that domestic abuse is not just physical or sexual violence, but can also be emotional, coercive or controlling, and economic abuse. It is a framework document designed to support </a:t>
            </a:r>
            <a:r>
              <a:rPr lang="en-GB" sz="1800" kern="1200" noProof="0" dirty="0">
                <a:solidFill>
                  <a:srgbClr val="0B0C0C"/>
                </a:solidFill>
                <a:effectLst/>
                <a:latin typeface="Calibri" panose="020F0502020204030204" pitchFamily="34" charset="0"/>
                <a:ea typeface="Times New Roman" panose="02020603050405020304" pitchFamily="18" charset="0"/>
              </a:rPr>
              <a:t>organisations</a:t>
            </a:r>
            <a:r>
              <a:rPr lang="en-US" sz="1800" kern="1200" dirty="0">
                <a:solidFill>
                  <a:srgbClr val="0B0C0C"/>
                </a:solidFill>
                <a:effectLst/>
                <a:latin typeface="Calibri" panose="020F0502020204030204" pitchFamily="34" charset="0"/>
                <a:ea typeface="Times New Roman" panose="02020603050405020304" pitchFamily="18" charset="0"/>
              </a:rPr>
              <a:t> to identify and respond to domestic abuse and promote best practice.</a:t>
            </a:r>
            <a:endParaRPr lang="en-GB" dirty="0"/>
          </a:p>
        </p:txBody>
      </p:sp>
      <p:sp>
        <p:nvSpPr>
          <p:cNvPr id="4" name="Slide Number Placeholder 3"/>
          <p:cNvSpPr>
            <a:spLocks noGrp="1"/>
          </p:cNvSpPr>
          <p:nvPr>
            <p:ph type="sldNum" sz="quarter" idx="5"/>
          </p:nvPr>
        </p:nvSpPr>
        <p:spPr/>
        <p:txBody>
          <a:bodyPr/>
          <a:lstStyle/>
          <a:p>
            <a:fld id="{390112D8-A772-4134-A038-F8498748BA3A}" type="slidenum">
              <a:rPr lang="en-GB" smtClean="0"/>
              <a:t>4</a:t>
            </a:fld>
            <a:endParaRPr lang="en-GB" dirty="0"/>
          </a:p>
        </p:txBody>
      </p:sp>
    </p:spTree>
    <p:extLst>
      <p:ext uri="{BB962C8B-B14F-4D97-AF65-F5344CB8AC3E}">
        <p14:creationId xmlns:p14="http://schemas.microsoft.com/office/powerpoint/2010/main" val="196255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112D8-A772-4134-A038-F8498748BA3A}" type="slidenum">
              <a:rPr lang="en-GB" smtClean="0"/>
              <a:t>6</a:t>
            </a:fld>
            <a:endParaRPr lang="en-GB"/>
          </a:p>
        </p:txBody>
      </p:sp>
    </p:spTree>
    <p:extLst>
      <p:ext uri="{BB962C8B-B14F-4D97-AF65-F5344CB8AC3E}">
        <p14:creationId xmlns:p14="http://schemas.microsoft.com/office/powerpoint/2010/main" val="183678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There are a few references to concealed pregnancies in the existing guidance – in the Safeguarding Unborn Babies' chapter, </a:t>
            </a:r>
            <a:r>
              <a:rPr lang="en-GB" sz="18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https://nottinghamshirescb.proceduresonline.com/p_sg_unborn.html?zoom_highlight=concealed</a:t>
            </a:r>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390112D8-A772-4134-A038-F8498748BA3A}" type="slidenum">
              <a:rPr lang="en-GB" smtClean="0"/>
              <a:t>7</a:t>
            </a:fld>
            <a:endParaRPr lang="en-GB"/>
          </a:p>
        </p:txBody>
      </p:sp>
    </p:spTree>
    <p:extLst>
      <p:ext uri="{BB962C8B-B14F-4D97-AF65-F5344CB8AC3E}">
        <p14:creationId xmlns:p14="http://schemas.microsoft.com/office/powerpoint/2010/main" val="215969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with all these influences</a:t>
            </a:r>
          </a:p>
        </p:txBody>
      </p:sp>
      <p:sp>
        <p:nvSpPr>
          <p:cNvPr id="4" name="Slide Number Placeholder 3"/>
          <p:cNvSpPr>
            <a:spLocks noGrp="1"/>
          </p:cNvSpPr>
          <p:nvPr>
            <p:ph type="sldNum" sz="quarter" idx="5"/>
          </p:nvPr>
        </p:nvSpPr>
        <p:spPr/>
        <p:txBody>
          <a:bodyPr/>
          <a:lstStyle/>
          <a:p>
            <a:fld id="{10661C4D-19E4-4586-8D2B-B2B0B46281DB}" type="slidenum">
              <a:rPr lang="en-GB" smtClean="0"/>
              <a:t>10</a:t>
            </a:fld>
            <a:endParaRPr lang="en-GB"/>
          </a:p>
        </p:txBody>
      </p:sp>
    </p:spTree>
    <p:extLst>
      <p:ext uri="{BB962C8B-B14F-4D97-AF65-F5344CB8AC3E}">
        <p14:creationId xmlns:p14="http://schemas.microsoft.com/office/powerpoint/2010/main" val="334019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0F0F"/>
                </a:solidFill>
                <a:effectLst/>
                <a:latin typeface="YouTube Sans"/>
              </a:rPr>
              <a:t>Rita Pierson: Every kid needs a champion TED Talk - https://youtu.be/SFnMTHhKdkw?si=xyWT-Sf3vVyuKX-U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F0F0F"/>
              </a:solidFill>
              <a:effectLst/>
              <a:latin typeface="YouTube Sans"/>
            </a:endParaRPr>
          </a:p>
          <a:p>
            <a:endParaRPr lang="en-GB" dirty="0"/>
          </a:p>
        </p:txBody>
      </p:sp>
      <p:sp>
        <p:nvSpPr>
          <p:cNvPr id="4" name="Slide Number Placeholder 3"/>
          <p:cNvSpPr>
            <a:spLocks noGrp="1"/>
          </p:cNvSpPr>
          <p:nvPr>
            <p:ph type="sldNum" sz="quarter" idx="5"/>
          </p:nvPr>
        </p:nvSpPr>
        <p:spPr/>
        <p:txBody>
          <a:bodyPr/>
          <a:lstStyle/>
          <a:p>
            <a:fld id="{390112D8-A772-4134-A038-F8498748BA3A}" type="slidenum">
              <a:rPr lang="en-GB" smtClean="0"/>
              <a:t>12</a:t>
            </a:fld>
            <a:endParaRPr lang="en-GB"/>
          </a:p>
        </p:txBody>
      </p:sp>
    </p:spTree>
    <p:extLst>
      <p:ext uri="{BB962C8B-B14F-4D97-AF65-F5344CB8AC3E}">
        <p14:creationId xmlns:p14="http://schemas.microsoft.com/office/powerpoint/2010/main" val="381437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0BF4-5E2B-4BA6-9B13-CC7EF029A3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362151F-FAFB-4D27-A55C-8EB03A715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D80F0BB-93E9-4A08-9478-496080CF7AC8}"/>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5" name="Footer Placeholder 4">
            <a:extLst>
              <a:ext uri="{FF2B5EF4-FFF2-40B4-BE49-F238E27FC236}">
                <a16:creationId xmlns:a16="http://schemas.microsoft.com/office/drawing/2014/main" id="{4A7AAAEE-993C-4BB3-A8D9-E0D9F6B6CF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8E4D52-C117-4BFB-A1BA-D8124E671277}"/>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3410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11AA-2FA3-4E9F-9969-E4EC03B57A6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2D61AF6-606D-434E-9B01-C9A8149BFD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00C0D4-C998-4EF5-92CC-94932D0A7BC0}"/>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5" name="Footer Placeholder 4">
            <a:extLst>
              <a:ext uri="{FF2B5EF4-FFF2-40B4-BE49-F238E27FC236}">
                <a16:creationId xmlns:a16="http://schemas.microsoft.com/office/drawing/2014/main" id="{5FD7686E-9EA0-4816-90CA-DC716C276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319A8-4E68-4657-9507-4E60B568D0DE}"/>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401458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A5872-64BD-42DC-96AD-4ED08886EFA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A15BED5-DB7A-49DA-A2DD-4F3FA0CD02A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59034DD-1606-4125-92F3-208C29E93E3A}"/>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5" name="Footer Placeholder 4">
            <a:extLst>
              <a:ext uri="{FF2B5EF4-FFF2-40B4-BE49-F238E27FC236}">
                <a16:creationId xmlns:a16="http://schemas.microsoft.com/office/drawing/2014/main" id="{78F6C2E2-7051-4F73-8841-BA288EF03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9AF6A-CD06-47AD-8CB5-081A27E8264B}"/>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31045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8ADAE399-79A6-420F-84F4-05D3786D911E}"/>
              </a:ext>
            </a:extLst>
          </p:cNvPr>
          <p:cNvGrpSpPr/>
          <p:nvPr userDrawn="1"/>
        </p:nvGrpSpPr>
        <p:grpSpPr>
          <a:xfrm>
            <a:off x="271603" y="5661816"/>
            <a:ext cx="736578" cy="875829"/>
            <a:chOff x="258270" y="5212128"/>
            <a:chExt cx="1114770" cy="1325518"/>
          </a:xfrm>
        </p:grpSpPr>
        <p:grpSp>
          <p:nvGrpSpPr>
            <p:cNvPr id="296" name="Google Shape;428;p34">
              <a:extLst>
                <a:ext uri="{FF2B5EF4-FFF2-40B4-BE49-F238E27FC236}">
                  <a16:creationId xmlns:a16="http://schemas.microsoft.com/office/drawing/2014/main" id="{F4994928-FAFD-48B6-8747-F90B81F96045}"/>
                </a:ext>
              </a:extLst>
            </p:cNvPr>
            <p:cNvGrpSpPr/>
            <p:nvPr userDrawn="1"/>
          </p:nvGrpSpPr>
          <p:grpSpPr>
            <a:xfrm>
              <a:off x="866609" y="5948450"/>
              <a:ext cx="370620" cy="570901"/>
              <a:chOff x="5283050" y="4042750"/>
              <a:chExt cx="399000" cy="595950"/>
            </a:xfrm>
          </p:grpSpPr>
          <p:sp>
            <p:nvSpPr>
              <p:cNvPr id="336" name="Google Shape;429;p34">
                <a:extLst>
                  <a:ext uri="{FF2B5EF4-FFF2-40B4-BE49-F238E27FC236}">
                    <a16:creationId xmlns:a16="http://schemas.microsoft.com/office/drawing/2014/main" id="{09E05D6A-782A-4BDD-B9B0-5AA29943D73B}"/>
                  </a:ext>
                </a:extLst>
              </p:cNvPr>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F9B2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7" name="Google Shape;430;p34">
                <a:extLst>
                  <a:ext uri="{FF2B5EF4-FFF2-40B4-BE49-F238E27FC236}">
                    <a16:creationId xmlns:a16="http://schemas.microsoft.com/office/drawing/2014/main" id="{7E39A15E-C3E3-4922-933A-A06F199F5B18}"/>
                  </a:ext>
                </a:extLst>
              </p:cNvPr>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31;p34">
                <a:extLst>
                  <a:ext uri="{FF2B5EF4-FFF2-40B4-BE49-F238E27FC236}">
                    <a16:creationId xmlns:a16="http://schemas.microsoft.com/office/drawing/2014/main" id="{801DDB1E-D90A-414E-97D2-896F62FE7701}"/>
                  </a:ext>
                </a:extLst>
              </p:cNvPr>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32;p34">
                <a:extLst>
                  <a:ext uri="{FF2B5EF4-FFF2-40B4-BE49-F238E27FC236}">
                    <a16:creationId xmlns:a16="http://schemas.microsoft.com/office/drawing/2014/main" id="{89B29032-D864-40DD-A2B4-B433A7389737}"/>
                  </a:ext>
                </a:extLst>
              </p:cNvPr>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433;p34">
                <a:extLst>
                  <a:ext uri="{FF2B5EF4-FFF2-40B4-BE49-F238E27FC236}">
                    <a16:creationId xmlns:a16="http://schemas.microsoft.com/office/drawing/2014/main" id="{C545E634-89FD-40A6-9D8B-F7EC962BD0A3}"/>
                  </a:ext>
                </a:extLst>
              </p:cNvPr>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34;p34">
                <a:extLst>
                  <a:ext uri="{FF2B5EF4-FFF2-40B4-BE49-F238E27FC236}">
                    <a16:creationId xmlns:a16="http://schemas.microsoft.com/office/drawing/2014/main" id="{B82449A3-F2A1-4887-ADDB-182A9C2CCCEF}"/>
                  </a:ext>
                </a:extLst>
              </p:cNvPr>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35;p34">
                <a:extLst>
                  <a:ext uri="{FF2B5EF4-FFF2-40B4-BE49-F238E27FC236}">
                    <a16:creationId xmlns:a16="http://schemas.microsoft.com/office/drawing/2014/main" id="{160D82EE-26CF-4F15-BA4D-C05389507643}"/>
                  </a:ext>
                </a:extLst>
              </p:cNvPr>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36;p34">
                <a:extLst>
                  <a:ext uri="{FF2B5EF4-FFF2-40B4-BE49-F238E27FC236}">
                    <a16:creationId xmlns:a16="http://schemas.microsoft.com/office/drawing/2014/main" id="{9DBE913E-FB7B-40B1-9B0A-2510CDFCBF62}"/>
                  </a:ext>
                </a:extLst>
              </p:cNvPr>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445;p34">
              <a:extLst>
                <a:ext uri="{FF2B5EF4-FFF2-40B4-BE49-F238E27FC236}">
                  <a16:creationId xmlns:a16="http://schemas.microsoft.com/office/drawing/2014/main" id="{18CA86CD-64A0-447E-9D62-106D2C5D794F}"/>
                </a:ext>
              </a:extLst>
            </p:cNvPr>
            <p:cNvGrpSpPr/>
            <p:nvPr userDrawn="1"/>
          </p:nvGrpSpPr>
          <p:grpSpPr>
            <a:xfrm>
              <a:off x="343099" y="5279188"/>
              <a:ext cx="771248" cy="1254357"/>
              <a:chOff x="6362575" y="3991175"/>
              <a:chExt cx="336425" cy="510075"/>
            </a:xfrm>
          </p:grpSpPr>
          <p:sp>
            <p:nvSpPr>
              <p:cNvPr id="317" name="Google Shape;446;p34">
                <a:extLst>
                  <a:ext uri="{FF2B5EF4-FFF2-40B4-BE49-F238E27FC236}">
                    <a16:creationId xmlns:a16="http://schemas.microsoft.com/office/drawing/2014/main" id="{D281CB8A-7DDD-4255-9B9C-ADA5C1D46277}"/>
                  </a:ext>
                </a:extLst>
              </p:cNvPr>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47;p34">
                <a:extLst>
                  <a:ext uri="{FF2B5EF4-FFF2-40B4-BE49-F238E27FC236}">
                    <a16:creationId xmlns:a16="http://schemas.microsoft.com/office/drawing/2014/main" id="{D017CFF2-ABE7-400F-AAE6-F11A737C9FDE}"/>
                  </a:ext>
                </a:extLst>
              </p:cNvPr>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48;p34">
                <a:extLst>
                  <a:ext uri="{FF2B5EF4-FFF2-40B4-BE49-F238E27FC236}">
                    <a16:creationId xmlns:a16="http://schemas.microsoft.com/office/drawing/2014/main" id="{E7F05ED8-D8F1-415E-A3AF-43C02CBEF9B9}"/>
                  </a:ext>
                </a:extLst>
              </p:cNvPr>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49;p34">
                <a:extLst>
                  <a:ext uri="{FF2B5EF4-FFF2-40B4-BE49-F238E27FC236}">
                    <a16:creationId xmlns:a16="http://schemas.microsoft.com/office/drawing/2014/main" id="{6EECBBD7-0A86-4E8B-A7CD-DA2B895A0A87}"/>
                  </a:ext>
                </a:extLst>
              </p:cNvPr>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50;p34">
                <a:extLst>
                  <a:ext uri="{FF2B5EF4-FFF2-40B4-BE49-F238E27FC236}">
                    <a16:creationId xmlns:a16="http://schemas.microsoft.com/office/drawing/2014/main" id="{C890157F-7F0A-4094-B657-1F287A0E5414}"/>
                  </a:ext>
                </a:extLst>
              </p:cNvPr>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51;p34">
                <a:extLst>
                  <a:ext uri="{FF2B5EF4-FFF2-40B4-BE49-F238E27FC236}">
                    <a16:creationId xmlns:a16="http://schemas.microsoft.com/office/drawing/2014/main" id="{8FC6BB3B-4F74-40AB-A6F4-26C2FA72CF71}"/>
                  </a:ext>
                </a:extLst>
              </p:cNvPr>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452;p34">
                <a:extLst>
                  <a:ext uri="{FF2B5EF4-FFF2-40B4-BE49-F238E27FC236}">
                    <a16:creationId xmlns:a16="http://schemas.microsoft.com/office/drawing/2014/main" id="{1E248CFB-4918-4DBF-9AB9-9F20DA2841B8}"/>
                  </a:ext>
                </a:extLst>
              </p:cNvPr>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53;p34">
                <a:extLst>
                  <a:ext uri="{FF2B5EF4-FFF2-40B4-BE49-F238E27FC236}">
                    <a16:creationId xmlns:a16="http://schemas.microsoft.com/office/drawing/2014/main" id="{AB0AB0DF-2349-4C42-BAD0-9F89399617E0}"/>
                  </a:ext>
                </a:extLst>
              </p:cNvPr>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54;p34">
                <a:extLst>
                  <a:ext uri="{FF2B5EF4-FFF2-40B4-BE49-F238E27FC236}">
                    <a16:creationId xmlns:a16="http://schemas.microsoft.com/office/drawing/2014/main" id="{4411371E-7EF5-4547-94E8-979482FAACE8}"/>
                  </a:ext>
                </a:extLst>
              </p:cNvPr>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55;p34">
                <a:extLst>
                  <a:ext uri="{FF2B5EF4-FFF2-40B4-BE49-F238E27FC236}">
                    <a16:creationId xmlns:a16="http://schemas.microsoft.com/office/drawing/2014/main" id="{588EC667-DC7D-4888-BFA4-C3A426DBA839}"/>
                  </a:ext>
                </a:extLst>
              </p:cNvPr>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56;p34">
                <a:extLst>
                  <a:ext uri="{FF2B5EF4-FFF2-40B4-BE49-F238E27FC236}">
                    <a16:creationId xmlns:a16="http://schemas.microsoft.com/office/drawing/2014/main" id="{60B68B47-5ED7-4DB1-9278-5DB80F9918DD}"/>
                  </a:ext>
                </a:extLst>
              </p:cNvPr>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57;p34">
                <a:extLst>
                  <a:ext uri="{FF2B5EF4-FFF2-40B4-BE49-F238E27FC236}">
                    <a16:creationId xmlns:a16="http://schemas.microsoft.com/office/drawing/2014/main" id="{39079EDA-7C6D-48B3-AC3A-588FF8F84C6B}"/>
                  </a:ext>
                </a:extLst>
              </p:cNvPr>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58;p34">
                <a:extLst>
                  <a:ext uri="{FF2B5EF4-FFF2-40B4-BE49-F238E27FC236}">
                    <a16:creationId xmlns:a16="http://schemas.microsoft.com/office/drawing/2014/main" id="{6936C9DB-9B86-4D41-B63B-B0E2B4BC1282}"/>
                  </a:ext>
                </a:extLst>
              </p:cNvPr>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59;p34">
                <a:extLst>
                  <a:ext uri="{FF2B5EF4-FFF2-40B4-BE49-F238E27FC236}">
                    <a16:creationId xmlns:a16="http://schemas.microsoft.com/office/drawing/2014/main" id="{18D5691B-DEEB-4A48-9322-8132F02E2FD8}"/>
                  </a:ext>
                </a:extLst>
              </p:cNvPr>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60;p34">
                <a:extLst>
                  <a:ext uri="{FF2B5EF4-FFF2-40B4-BE49-F238E27FC236}">
                    <a16:creationId xmlns:a16="http://schemas.microsoft.com/office/drawing/2014/main" id="{DF6C8F3A-F3A2-461C-B54B-54B3918CD66A}"/>
                  </a:ext>
                </a:extLst>
              </p:cNvPr>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461;p34">
                <a:extLst>
                  <a:ext uri="{FF2B5EF4-FFF2-40B4-BE49-F238E27FC236}">
                    <a16:creationId xmlns:a16="http://schemas.microsoft.com/office/drawing/2014/main" id="{1BE70671-5EBF-4646-A55A-8D2AC674EF56}"/>
                  </a:ext>
                </a:extLst>
              </p:cNvPr>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62;p34">
                <a:extLst>
                  <a:ext uri="{FF2B5EF4-FFF2-40B4-BE49-F238E27FC236}">
                    <a16:creationId xmlns:a16="http://schemas.microsoft.com/office/drawing/2014/main" id="{E7B8D83F-5050-4AE3-BC0F-2904759305C8}"/>
                  </a:ext>
                </a:extLst>
              </p:cNvPr>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63;p34">
                <a:extLst>
                  <a:ext uri="{FF2B5EF4-FFF2-40B4-BE49-F238E27FC236}">
                    <a16:creationId xmlns:a16="http://schemas.microsoft.com/office/drawing/2014/main" id="{BE11C9C4-C65D-436F-A0DA-921B63C9FF64}"/>
                  </a:ext>
                </a:extLst>
              </p:cNvPr>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64;p34">
                <a:extLst>
                  <a:ext uri="{FF2B5EF4-FFF2-40B4-BE49-F238E27FC236}">
                    <a16:creationId xmlns:a16="http://schemas.microsoft.com/office/drawing/2014/main" id="{8F3F3A5C-B408-4917-9275-4CED2A1525C5}"/>
                  </a:ext>
                </a:extLst>
              </p:cNvPr>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422;p34">
              <a:extLst>
                <a:ext uri="{FF2B5EF4-FFF2-40B4-BE49-F238E27FC236}">
                  <a16:creationId xmlns:a16="http://schemas.microsoft.com/office/drawing/2014/main" id="{F27EB921-8B0D-448F-ADDB-96501FE58656}"/>
                </a:ext>
              </a:extLst>
            </p:cNvPr>
            <p:cNvGrpSpPr/>
            <p:nvPr userDrawn="1"/>
          </p:nvGrpSpPr>
          <p:grpSpPr>
            <a:xfrm>
              <a:off x="1170629" y="6329064"/>
              <a:ext cx="202411" cy="202080"/>
              <a:chOff x="5721625" y="4984150"/>
              <a:chExt cx="196950" cy="196650"/>
            </a:xfrm>
          </p:grpSpPr>
          <p:sp>
            <p:nvSpPr>
              <p:cNvPr id="312" name="Google Shape;423;p34">
                <a:extLst>
                  <a:ext uri="{FF2B5EF4-FFF2-40B4-BE49-F238E27FC236}">
                    <a16:creationId xmlns:a16="http://schemas.microsoft.com/office/drawing/2014/main" id="{99B37C02-65F4-4B2C-804B-1B769BF9D5E6}"/>
                  </a:ext>
                </a:extLst>
              </p:cNvPr>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24;p34">
                <a:extLst>
                  <a:ext uri="{FF2B5EF4-FFF2-40B4-BE49-F238E27FC236}">
                    <a16:creationId xmlns:a16="http://schemas.microsoft.com/office/drawing/2014/main" id="{BE017949-2865-45B7-9A8C-D9EF14F90120}"/>
                  </a:ext>
                </a:extLst>
              </p:cNvPr>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25;p34">
                <a:extLst>
                  <a:ext uri="{FF2B5EF4-FFF2-40B4-BE49-F238E27FC236}">
                    <a16:creationId xmlns:a16="http://schemas.microsoft.com/office/drawing/2014/main" id="{F0D799C9-27B7-46C1-9F21-1F36F7A733D4}"/>
                  </a:ext>
                </a:extLst>
              </p:cNvPr>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26;p34">
                <a:extLst>
                  <a:ext uri="{FF2B5EF4-FFF2-40B4-BE49-F238E27FC236}">
                    <a16:creationId xmlns:a16="http://schemas.microsoft.com/office/drawing/2014/main" id="{96478C7A-FDC5-4223-BA43-61E966CD004B}"/>
                  </a:ext>
                </a:extLst>
              </p:cNvPr>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27;p34">
                <a:extLst>
                  <a:ext uri="{FF2B5EF4-FFF2-40B4-BE49-F238E27FC236}">
                    <a16:creationId xmlns:a16="http://schemas.microsoft.com/office/drawing/2014/main" id="{509D9FD2-2053-40B3-B399-5E35DABCA3CB}"/>
                  </a:ext>
                </a:extLst>
              </p:cNvPr>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9" name="Google Shape;465;p34">
              <a:extLst>
                <a:ext uri="{FF2B5EF4-FFF2-40B4-BE49-F238E27FC236}">
                  <a16:creationId xmlns:a16="http://schemas.microsoft.com/office/drawing/2014/main" id="{3DEFAB76-D15E-4225-A85A-A34C1D256A5A}"/>
                </a:ext>
              </a:extLst>
            </p:cNvPr>
            <p:cNvGrpSpPr/>
            <p:nvPr userDrawn="1"/>
          </p:nvGrpSpPr>
          <p:grpSpPr>
            <a:xfrm>
              <a:off x="258270" y="6275791"/>
              <a:ext cx="324496" cy="261855"/>
              <a:chOff x="7514750" y="4210883"/>
              <a:chExt cx="953999" cy="769839"/>
            </a:xfrm>
          </p:grpSpPr>
          <p:sp>
            <p:nvSpPr>
              <p:cNvPr id="305" name="Google Shape;466;p34">
                <a:extLst>
                  <a:ext uri="{FF2B5EF4-FFF2-40B4-BE49-F238E27FC236}">
                    <a16:creationId xmlns:a16="http://schemas.microsoft.com/office/drawing/2014/main" id="{F1DD5DC5-523E-4B20-ADAC-42FC84B3D82B}"/>
                  </a:ext>
                </a:extLst>
              </p:cNvPr>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67;p34">
                <a:extLst>
                  <a:ext uri="{FF2B5EF4-FFF2-40B4-BE49-F238E27FC236}">
                    <a16:creationId xmlns:a16="http://schemas.microsoft.com/office/drawing/2014/main" id="{BA42561C-0D55-45F7-9D79-EC3B651042CD}"/>
                  </a:ext>
                </a:extLst>
              </p:cNvPr>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68;p34">
                <a:extLst>
                  <a:ext uri="{FF2B5EF4-FFF2-40B4-BE49-F238E27FC236}">
                    <a16:creationId xmlns:a16="http://schemas.microsoft.com/office/drawing/2014/main" id="{794E2716-2CBA-40EF-B815-A71610F4EE79}"/>
                  </a:ext>
                </a:extLst>
              </p:cNvPr>
              <p:cNvSpPr/>
              <p:nvPr/>
            </p:nvSpPr>
            <p:spPr>
              <a:xfrm>
                <a:off x="8049283"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69;p34">
                <a:extLst>
                  <a:ext uri="{FF2B5EF4-FFF2-40B4-BE49-F238E27FC236}">
                    <a16:creationId xmlns:a16="http://schemas.microsoft.com/office/drawing/2014/main" id="{04AA56D8-2AB0-40E2-8901-377EEFE746B4}"/>
                  </a:ext>
                </a:extLst>
              </p:cNvPr>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70;p34">
                <a:extLst>
                  <a:ext uri="{FF2B5EF4-FFF2-40B4-BE49-F238E27FC236}">
                    <a16:creationId xmlns:a16="http://schemas.microsoft.com/office/drawing/2014/main" id="{9E25693E-A57E-4233-BACA-5FF55EF9A824}"/>
                  </a:ext>
                </a:extLst>
              </p:cNvPr>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71;p34">
                <a:extLst>
                  <a:ext uri="{FF2B5EF4-FFF2-40B4-BE49-F238E27FC236}">
                    <a16:creationId xmlns:a16="http://schemas.microsoft.com/office/drawing/2014/main" id="{764F9FEC-CF4A-459D-AA2C-CAA1D11FDB18}"/>
                  </a:ext>
                </a:extLst>
              </p:cNvPr>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72;p34">
                <a:extLst>
                  <a:ext uri="{FF2B5EF4-FFF2-40B4-BE49-F238E27FC236}">
                    <a16:creationId xmlns:a16="http://schemas.microsoft.com/office/drawing/2014/main" id="{B812C4C0-CCFA-4943-AA56-AF18E9C1D5FA}"/>
                  </a:ext>
                </a:extLst>
              </p:cNvPr>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0" name="Google Shape;10;p2">
              <a:extLst>
                <a:ext uri="{FF2B5EF4-FFF2-40B4-BE49-F238E27FC236}">
                  <a16:creationId xmlns:a16="http://schemas.microsoft.com/office/drawing/2014/main" id="{2E5064FF-B9C6-40E0-A766-25D2D9F76EFC}"/>
                </a:ext>
              </a:extLst>
            </p:cNvPr>
            <p:cNvGrpSpPr/>
            <p:nvPr userDrawn="1"/>
          </p:nvGrpSpPr>
          <p:grpSpPr>
            <a:xfrm>
              <a:off x="554783" y="5212128"/>
              <a:ext cx="734806" cy="374027"/>
              <a:chOff x="1513025" y="1911650"/>
              <a:chExt cx="1688850" cy="859650"/>
            </a:xfrm>
          </p:grpSpPr>
          <p:sp>
            <p:nvSpPr>
              <p:cNvPr id="301" name="Google Shape;12;p2">
                <a:extLst>
                  <a:ext uri="{FF2B5EF4-FFF2-40B4-BE49-F238E27FC236}">
                    <a16:creationId xmlns:a16="http://schemas.microsoft.com/office/drawing/2014/main" id="{4BF36408-E0EB-4BCC-96B7-A9EC1066E8C5}"/>
                  </a:ext>
                </a:extLst>
              </p:cNvPr>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3;p2">
                <a:extLst>
                  <a:ext uri="{FF2B5EF4-FFF2-40B4-BE49-F238E27FC236}">
                    <a16:creationId xmlns:a16="http://schemas.microsoft.com/office/drawing/2014/main" id="{51757970-C90D-4934-B46D-53231CA63939}"/>
                  </a:ext>
                </a:extLst>
              </p:cNvPr>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4;p2">
                <a:extLst>
                  <a:ext uri="{FF2B5EF4-FFF2-40B4-BE49-F238E27FC236}">
                    <a16:creationId xmlns:a16="http://schemas.microsoft.com/office/drawing/2014/main" id="{8096A263-B2A3-4654-BA3D-AD565FE2B33A}"/>
                  </a:ext>
                </a:extLst>
              </p:cNvPr>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5;p2">
                <a:extLst>
                  <a:ext uri="{FF2B5EF4-FFF2-40B4-BE49-F238E27FC236}">
                    <a16:creationId xmlns:a16="http://schemas.microsoft.com/office/drawing/2014/main" id="{C5B22BBE-31CB-41DF-9C15-4131146B05BA}"/>
                  </a:ext>
                </a:extLst>
              </p:cNvPr>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344" name="Picture 343"/>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29957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41633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sp>
        <p:nvSpPr>
          <p:cNvPr id="3" name="Picture Placeholder 2">
            <a:extLst>
              <a:ext uri="{FF2B5EF4-FFF2-40B4-BE49-F238E27FC236}">
                <a16:creationId xmlns:a16="http://schemas.microsoft.com/office/drawing/2014/main" id="{BADB6F13-3E48-4832-8C28-1928FF701303}"/>
              </a:ext>
            </a:extLst>
          </p:cNvPr>
          <p:cNvSpPr>
            <a:spLocks noGrp="1"/>
          </p:cNvSpPr>
          <p:nvPr>
            <p:ph type="pic" sz="quarter" idx="11"/>
          </p:nvPr>
        </p:nvSpPr>
        <p:spPr>
          <a:xfrm>
            <a:off x="6096000" y="1663700"/>
            <a:ext cx="5564879" cy="4295775"/>
          </a:xfrm>
          <a:prstGeom prst="rect">
            <a:avLst/>
          </a:prstGeom>
        </p:spPr>
        <p:txBody>
          <a:bodyPr/>
          <a:lstStyle/>
          <a:p>
            <a:endParaRPr lang="en-US"/>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23792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E5B2-9C6C-48D1-ADA4-49C80622C6D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4ED515A-50EB-49F5-AA4B-FE6D8E69481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2E7043-C3A1-406E-9AB4-1DE3F69DCD3A}"/>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5" name="Footer Placeholder 4">
            <a:extLst>
              <a:ext uri="{FF2B5EF4-FFF2-40B4-BE49-F238E27FC236}">
                <a16:creationId xmlns:a16="http://schemas.microsoft.com/office/drawing/2014/main" id="{59D32F68-015B-46BD-A564-1F04543A98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E638A-EF2D-4E9F-80B4-5574341E31C0}"/>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369534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0590-ABAF-4D4A-94E5-913D56F86D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855A525-EC92-4851-AAC9-9E7DBDA68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680C49-D446-4B3D-B1AB-7D788A9ED20C}"/>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5" name="Footer Placeholder 4">
            <a:extLst>
              <a:ext uri="{FF2B5EF4-FFF2-40B4-BE49-F238E27FC236}">
                <a16:creationId xmlns:a16="http://schemas.microsoft.com/office/drawing/2014/main" id="{7304A038-1407-4211-A90D-A30B5D4B12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D292B-E859-405D-81E9-9B7CA0A4E9CA}"/>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30208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F02F-84DB-40C2-A95E-87345E60DDE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F5C2035-3D7F-4A00-8B03-3C43F63EFE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A6A01A8-65C3-42ED-AD52-5CF4D7EABC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1697570-4220-4FC3-8330-A7803E404630}"/>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6" name="Footer Placeholder 5">
            <a:extLst>
              <a:ext uri="{FF2B5EF4-FFF2-40B4-BE49-F238E27FC236}">
                <a16:creationId xmlns:a16="http://schemas.microsoft.com/office/drawing/2014/main" id="{2AC37816-0C44-46EC-89E7-DB4DA964BE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223A2E-BFE9-4AB5-AC7A-D0C31B65D9EF}"/>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45614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A186-B1CB-44A2-BA52-531D7B8E97E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424F55F-926C-41A4-B5CB-63D3E82D2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F54E42B-0309-45A8-A79B-F91B4DCF09B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315C037-0A74-4CF1-928B-EAC8E3AC60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7DC893-46AF-43F4-85DE-0F58AA9F2D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EA5043F-9522-4186-8CCC-4CFCDA821C95}"/>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8" name="Footer Placeholder 7">
            <a:extLst>
              <a:ext uri="{FF2B5EF4-FFF2-40B4-BE49-F238E27FC236}">
                <a16:creationId xmlns:a16="http://schemas.microsoft.com/office/drawing/2014/main" id="{5992D0C6-899B-44DA-909D-3FBDBC1B1F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038506-9AD8-4B96-A90C-9F4E3B9B9171}"/>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205496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A809-8039-48B9-9784-9CBB891F89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E3266B8-BCC4-40F8-96A1-2ABC1341BB84}"/>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4" name="Footer Placeholder 3">
            <a:extLst>
              <a:ext uri="{FF2B5EF4-FFF2-40B4-BE49-F238E27FC236}">
                <a16:creationId xmlns:a16="http://schemas.microsoft.com/office/drawing/2014/main" id="{0D2B71D0-F477-4D6D-840E-3A5FAB78B7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FBB54B-47A8-430A-80D1-4FCBCF7B9901}"/>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181119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09AE8-5520-482D-8974-C674972904DB}"/>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3" name="Footer Placeholder 2">
            <a:extLst>
              <a:ext uri="{FF2B5EF4-FFF2-40B4-BE49-F238E27FC236}">
                <a16:creationId xmlns:a16="http://schemas.microsoft.com/office/drawing/2014/main" id="{F395E2CE-7A0A-43EB-B9F6-304C08AB33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2C469A-E5ED-46CD-8CE1-CF27412E2048}"/>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358959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B457-0C06-49AF-B49E-25DA8807B2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0BCDCC5-13DB-4380-9B14-1DF7430FD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EC8C843-321E-4E55-846F-2A292055E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2BC208-4CD0-4B2C-AAB6-EEADB1DA94E7}"/>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6" name="Footer Placeholder 5">
            <a:extLst>
              <a:ext uri="{FF2B5EF4-FFF2-40B4-BE49-F238E27FC236}">
                <a16:creationId xmlns:a16="http://schemas.microsoft.com/office/drawing/2014/main" id="{45239D82-1535-4AF0-8D6A-0006D2D048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242312-9879-4CEC-9BE1-D186CE6D407A}"/>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247680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AAD7-DAF9-48F9-ADDC-7825E9756A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9851BE5-6737-481A-8A39-70E898797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E9D68-D10A-4865-9899-49B927E95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93E432-2690-4F9A-8C93-79CA485FFBD3}"/>
              </a:ext>
            </a:extLst>
          </p:cNvPr>
          <p:cNvSpPr>
            <a:spLocks noGrp="1"/>
          </p:cNvSpPr>
          <p:nvPr>
            <p:ph type="dt" sz="half" idx="10"/>
          </p:nvPr>
        </p:nvSpPr>
        <p:spPr/>
        <p:txBody>
          <a:bodyPr/>
          <a:lstStyle/>
          <a:p>
            <a:fld id="{67F723F7-F797-4598-B9FD-1F4AC4037CEB}" type="datetimeFigureOut">
              <a:rPr lang="en-GB" smtClean="0"/>
              <a:t>16/11/2023</a:t>
            </a:fld>
            <a:endParaRPr lang="en-GB"/>
          </a:p>
        </p:txBody>
      </p:sp>
      <p:sp>
        <p:nvSpPr>
          <p:cNvPr id="6" name="Footer Placeholder 5">
            <a:extLst>
              <a:ext uri="{FF2B5EF4-FFF2-40B4-BE49-F238E27FC236}">
                <a16:creationId xmlns:a16="http://schemas.microsoft.com/office/drawing/2014/main" id="{4BE33F4B-037E-412F-99D6-4693CB894D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602752-2BDC-4249-8FEE-A0CD003DBB1F}"/>
              </a:ext>
            </a:extLst>
          </p:cNvPr>
          <p:cNvSpPr>
            <a:spLocks noGrp="1"/>
          </p:cNvSpPr>
          <p:nvPr>
            <p:ph type="sldNum" sz="quarter" idx="12"/>
          </p:nvPr>
        </p:nvSpPr>
        <p:spPr/>
        <p:txBody>
          <a:bodyPr/>
          <a:lstStyle/>
          <a:p>
            <a:fld id="{DE47435A-8D22-441A-B8CB-BB29FCEFF311}" type="slidenum">
              <a:rPr lang="en-GB" smtClean="0"/>
              <a:t>‹#›</a:t>
            </a:fld>
            <a:endParaRPr lang="en-GB"/>
          </a:p>
        </p:txBody>
      </p:sp>
    </p:spTree>
    <p:extLst>
      <p:ext uri="{BB962C8B-B14F-4D97-AF65-F5344CB8AC3E}">
        <p14:creationId xmlns:p14="http://schemas.microsoft.com/office/powerpoint/2010/main" val="178036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8086B-C706-4BB3-9523-09809135C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41567E2-B452-428D-8D81-4A5270EBA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1A96F8-E969-4CF6-A649-040E833F9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723F7-F797-4598-B9FD-1F4AC4037CEB}" type="datetimeFigureOut">
              <a:rPr lang="en-GB" smtClean="0"/>
              <a:t>16/11/2023</a:t>
            </a:fld>
            <a:endParaRPr lang="en-GB"/>
          </a:p>
        </p:txBody>
      </p:sp>
      <p:sp>
        <p:nvSpPr>
          <p:cNvPr id="5" name="Footer Placeholder 4">
            <a:extLst>
              <a:ext uri="{FF2B5EF4-FFF2-40B4-BE49-F238E27FC236}">
                <a16:creationId xmlns:a16="http://schemas.microsoft.com/office/drawing/2014/main" id="{8C48341C-789E-4DB7-A194-D4C949CD3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C978B4-10E2-424A-8FA2-E70153BF8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7435A-8D22-441A-B8CB-BB29FCEFF311}" type="slidenum">
              <a:rPr lang="en-GB" smtClean="0"/>
              <a:t>‹#›</a:t>
            </a:fld>
            <a:endParaRPr lang="en-GB"/>
          </a:p>
        </p:txBody>
      </p:sp>
    </p:spTree>
    <p:extLst>
      <p:ext uri="{BB962C8B-B14F-4D97-AF65-F5344CB8AC3E}">
        <p14:creationId xmlns:p14="http://schemas.microsoft.com/office/powerpoint/2010/main" val="3970043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788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witter.com/nottinghamcscp?lang=en-GB"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researchinpractice.org.uk/children/topics/" TargetMode="External"/><Relationship Id="rId3" Type="http://schemas.openxmlformats.org/officeDocument/2006/relationships/hyperlink" Target="https://www.nottinghamcity.gov.uk/information-for-residents/children-and-families/safeguarding-children-partnership/inter-agency-procedures-and-practice-guidance/" TargetMode="External"/><Relationship Id="rId7" Type="http://schemas.openxmlformats.org/officeDocument/2006/relationships/hyperlink" Target="https://www.nottinghamcity.gov.uk/ncscp" TargetMode="External"/><Relationship Id="rId2" Type="http://schemas.openxmlformats.org/officeDocument/2006/relationships/hyperlink" Target="https://www.nottinghamschools.org.uk/leadership-and-management-support/safeguarding/general-resources/" TargetMode="External"/><Relationship Id="rId1" Type="http://schemas.openxmlformats.org/officeDocument/2006/relationships/slideLayout" Target="../slideLayouts/slideLayout4.xml"/><Relationship Id="rId6" Type="http://schemas.openxmlformats.org/officeDocument/2006/relationships/hyperlink" Target="https://www.nottinghamcity.gov.uk/information-for-residents/children-and-families/safeguarding-children-partnership/resources-for-professionals/" TargetMode="External"/><Relationship Id="rId5" Type="http://schemas.openxmlformats.org/officeDocument/2006/relationships/hyperlink" Target="https://nottinghamshirescb.proceduresonline.com/amendments.html" TargetMode="External"/><Relationship Id="rId4" Type="http://schemas.openxmlformats.org/officeDocument/2006/relationships/hyperlink" Target="https://nottinghamshirescb.proceduresonline.com/" TargetMode="External"/><Relationship Id="rId9" Type="http://schemas.openxmlformats.org/officeDocument/2006/relationships/hyperlink" Target="mailto:safeguarding.partnerships@nottinghamcity.gov.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national-review-into-the-murders-of-arthur-labinjo-hughes-and-star-hobson" TargetMode="External"/><Relationship Id="rId2" Type="http://schemas.openxmlformats.org/officeDocument/2006/relationships/hyperlink" Target="https://childrenssocialcare.independent-review.uk/final-report/" TargetMode="Externa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1133537/Children_s_social_care_stable_homes_consultation_February_2023.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hyperlink" Target="https://www.iicsa.org.uk/" TargetMode="External"/><Relationship Id="rId1" Type="http://schemas.openxmlformats.org/officeDocument/2006/relationships/slideLayout" Target="../slideLayouts/slideLayout2.xml"/><Relationship Id="rId5" Type="http://schemas.openxmlformats.org/officeDocument/2006/relationships/hyperlink" Target="https://scr.researchinpractice.org.uk/" TargetMode="External"/><Relationship Id="rId4" Type="http://schemas.openxmlformats.org/officeDocument/2006/relationships/hyperlink" Target="https://scr.researchinpractice.org.uk/media/6790/learning-for-the-future-final-analysis-of-scrs-2017-19-2022.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domestic-abuse-act-2021?mc_cid=78f8c41e74&amp;mc_eid=74383b440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ico.org.uk/for-organisations/uk-gdpr-guidance-and-resources/data-sharing/a-10-step-guide-to-sharing-information-to-safeguard-children/" TargetMode="External"/><Relationship Id="rId4" Type="http://schemas.openxmlformats.org/officeDocument/2006/relationships/hyperlink" Target="https://localgovernmentlawyer.us2.list-manage.com/track/click?u=fea91023f9682d031cc23abb3&amp;id=738335eff4&amp;e=16c818066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nottinghamcity.gov.uk/media/gadh0f04/ncscp-business-plan-2023-26-july-2023.pdf" TargetMode="External"/><Relationship Id="rId3" Type="http://schemas.openxmlformats.org/officeDocument/2006/relationships/hyperlink" Target="https://www.nottinghamcity.gov.uk/media/hlipuqt3/final-version-6-19-05-2023-nottingham-city-threshold-of-needs.pdf" TargetMode="External"/><Relationship Id="rId7" Type="http://schemas.openxmlformats.org/officeDocument/2006/relationships/hyperlink" Target="https://sway.office.com/EdGWHjBA9SHHpqCa?ref=ema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youtu.be/jnCAs3Utp9w?si=gmyVx1Mn_U-Ay9bO" TargetMode="External"/><Relationship Id="rId5" Type="http://schemas.openxmlformats.org/officeDocument/2006/relationships/hyperlink" Target="https://www.nottinghamcity.gov.uk/information-for-residents/children-and-families/safeguarding-children-partnership/neglect/" TargetMode="External"/><Relationship Id="rId10" Type="http://schemas.openxmlformats.org/officeDocument/2006/relationships/hyperlink" Target="https://www.earlyhelpnottingham.org.uk/" TargetMode="External"/><Relationship Id="rId4" Type="http://schemas.openxmlformats.org/officeDocument/2006/relationships/hyperlink" Target="https://myaccount.nottinghamcity.gov.uk/service/request_for_help_and_support_for_a_child" TargetMode="External"/><Relationship Id="rId9" Type="http://schemas.openxmlformats.org/officeDocument/2006/relationships/hyperlink" Target="https://www.youtube.com/@NottinghamSafeguard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2CB8E6-25EC-4538-B03F-B350FC54E475}"/>
              </a:ext>
            </a:extLst>
          </p:cNvPr>
          <p:cNvSpPr>
            <a:spLocks noGrp="1"/>
          </p:cNvSpPr>
          <p:nvPr>
            <p:ph type="body" sz="quarter" idx="10"/>
          </p:nvPr>
        </p:nvSpPr>
        <p:spPr>
          <a:xfrm>
            <a:off x="2166143" y="3087242"/>
            <a:ext cx="7859713" cy="683516"/>
          </a:xfrm>
        </p:spPr>
        <p:txBody>
          <a:bodyPr/>
          <a:lstStyle/>
          <a:p>
            <a:endParaRPr lang="en-GB" dirty="0"/>
          </a:p>
          <a:p>
            <a:endParaRPr lang="en-GB" dirty="0"/>
          </a:p>
          <a:p>
            <a:endParaRPr lang="en-GB" dirty="0"/>
          </a:p>
          <a:p>
            <a:endParaRPr lang="en-GB" dirty="0"/>
          </a:p>
          <a:p>
            <a:endParaRPr lang="en-GB" dirty="0"/>
          </a:p>
          <a:p>
            <a:r>
              <a:rPr lang="en-GB" dirty="0"/>
              <a:t>National Updates</a:t>
            </a:r>
          </a:p>
          <a:p>
            <a:endParaRPr lang="en-GB" dirty="0"/>
          </a:p>
          <a:p>
            <a:endParaRPr lang="en-GB" dirty="0"/>
          </a:p>
          <a:p>
            <a:endParaRPr lang="en-GB" dirty="0"/>
          </a:p>
          <a:p>
            <a:r>
              <a:rPr lang="en-GB" sz="2800" dirty="0">
                <a:hlinkClick r:id="rId2"/>
              </a:rPr>
              <a:t>@NottinghamCSCP</a:t>
            </a:r>
            <a:endParaRPr lang="en-GB" sz="2800" dirty="0"/>
          </a:p>
          <a:p>
            <a:endParaRPr lang="en-GB" dirty="0"/>
          </a:p>
        </p:txBody>
      </p:sp>
    </p:spTree>
    <p:extLst>
      <p:ext uri="{BB962C8B-B14F-4D97-AF65-F5344CB8AC3E}">
        <p14:creationId xmlns:p14="http://schemas.microsoft.com/office/powerpoint/2010/main" val="236796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4D22CC-E676-0902-B4AE-F003500C45CF}"/>
              </a:ext>
            </a:extLst>
          </p:cNvPr>
          <p:cNvPicPr>
            <a:picLocks noChangeAspect="1"/>
          </p:cNvPicPr>
          <p:nvPr/>
        </p:nvPicPr>
        <p:blipFill>
          <a:blip r:embed="rId3"/>
          <a:stretch>
            <a:fillRect/>
          </a:stretch>
        </p:blipFill>
        <p:spPr>
          <a:xfrm>
            <a:off x="1500585" y="145473"/>
            <a:ext cx="9220100" cy="6546272"/>
          </a:xfrm>
          <a:prstGeom prst="rect">
            <a:avLst/>
          </a:prstGeom>
        </p:spPr>
      </p:pic>
    </p:spTree>
    <p:extLst>
      <p:ext uri="{BB962C8B-B14F-4D97-AF65-F5344CB8AC3E}">
        <p14:creationId xmlns:p14="http://schemas.microsoft.com/office/powerpoint/2010/main" val="428784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CF2144A-FE31-4516-ACD9-72756D67CC86}"/>
              </a:ext>
            </a:extLst>
          </p:cNvPr>
          <p:cNvPicPr>
            <a:picLocks noGrp="1" noChangeAspect="1"/>
          </p:cNvPicPr>
          <p:nvPr>
            <p:ph idx="1"/>
          </p:nvPr>
        </p:nvPicPr>
        <p:blipFill rotWithShape="1">
          <a:blip r:embed="rId2"/>
          <a:srcRect r="5333"/>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05D4D59-C0E7-4696-B42D-746F83E12466}"/>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Arial" panose="020B0604020202020204" pitchFamily="34" charset="0"/>
                <a:cs typeface="Arial" panose="020B0604020202020204" pitchFamily="34" charset="0"/>
              </a:rPr>
              <a:t>MASH</a:t>
            </a:r>
          </a:p>
        </p:txBody>
      </p:sp>
      <p:cxnSp>
        <p:nvCxnSpPr>
          <p:cNvPr id="30" name="Straight Connector 2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50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19C128-39FC-4C28-8F94-5F84436FB952}"/>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Closing</a:t>
            </a:r>
          </a:p>
        </p:txBody>
      </p:sp>
      <p:sp>
        <p:nvSpPr>
          <p:cNvPr id="33"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43B8F003-57E3-45C8-9938-4B61FD184813}"/>
              </a:ext>
            </a:extLst>
          </p:cNvPr>
          <p:cNvPicPr>
            <a:picLocks noGrp="1" noChangeAspect="1"/>
          </p:cNvPicPr>
          <p:nvPr>
            <p:ph sz="half" idx="2"/>
          </p:nvPr>
        </p:nvPicPr>
        <p:blipFill>
          <a:blip r:embed="rId3"/>
          <a:stretch>
            <a:fillRect/>
          </a:stretch>
        </p:blipFill>
        <p:spPr>
          <a:xfrm>
            <a:off x="499931" y="1367161"/>
            <a:ext cx="5518377" cy="471639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E0242337-EEE5-4EAB-9AF0-57FED6A18258}"/>
              </a:ext>
            </a:extLst>
          </p:cNvPr>
          <p:cNvSpPr>
            <a:spLocks noGrp="1"/>
          </p:cNvSpPr>
          <p:nvPr>
            <p:ph sz="half" idx="1"/>
          </p:nvPr>
        </p:nvSpPr>
        <p:spPr>
          <a:xfrm>
            <a:off x="6316824" y="1984443"/>
            <a:ext cx="5036976" cy="4192520"/>
          </a:xfrm>
        </p:spPr>
        <p:txBody>
          <a:bodyPr vert="horz" lIns="91440" tIns="45720" rIns="91440" bIns="45720" rtlCol="0">
            <a:normAutofit/>
          </a:bodyPr>
          <a:lstStyle/>
          <a:p>
            <a:r>
              <a:rPr lang="en-US" dirty="0"/>
              <a:t>Think family </a:t>
            </a:r>
          </a:p>
          <a:p>
            <a:r>
              <a:rPr lang="en-US" dirty="0"/>
              <a:t>Evidence informed practice</a:t>
            </a:r>
          </a:p>
          <a:p>
            <a:r>
              <a:rPr lang="en-US" dirty="0"/>
              <a:t>Safety net</a:t>
            </a:r>
          </a:p>
          <a:p>
            <a:r>
              <a:rPr lang="en-US" dirty="0"/>
              <a:t>Your community</a:t>
            </a:r>
          </a:p>
          <a:p>
            <a:r>
              <a:rPr lang="en-US" dirty="0"/>
              <a:t>Safety Mapping</a:t>
            </a:r>
          </a:p>
          <a:p>
            <a:r>
              <a:rPr lang="en-US" dirty="0"/>
              <a:t>Importance of relationships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9504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5596-BF18-493A-B300-6C5C31C57BC0}"/>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D9C7721C-6840-4718-8FBB-F8D581780ACB}"/>
              </a:ext>
            </a:extLst>
          </p:cNvPr>
          <p:cNvSpPr>
            <a:spLocks noGrp="1"/>
          </p:cNvSpPr>
          <p:nvPr>
            <p:ph sz="half" idx="1"/>
          </p:nvPr>
        </p:nvSpPr>
        <p:spPr>
          <a:xfrm>
            <a:off x="838199" y="1825625"/>
            <a:ext cx="10442825" cy="4351338"/>
          </a:xfrm>
        </p:spPr>
        <p:txBody>
          <a:bodyPr/>
          <a:lstStyle/>
          <a:p>
            <a:r>
              <a:rPr lang="en-GB" dirty="0">
                <a:hlinkClick r:id="rId2"/>
              </a:rPr>
              <a:t>Information &amp; resources</a:t>
            </a:r>
            <a:endParaRPr lang="en-GB" dirty="0"/>
          </a:p>
          <a:p>
            <a:r>
              <a:rPr lang="en-GB" dirty="0">
                <a:hlinkClick r:id="rId3"/>
              </a:rPr>
              <a:t>Practice Guidance </a:t>
            </a:r>
            <a:endParaRPr lang="en-GB" dirty="0"/>
          </a:p>
          <a:p>
            <a:r>
              <a:rPr lang="en-GB" dirty="0">
                <a:hlinkClick r:id="rId4"/>
              </a:rPr>
              <a:t>Interagency procedures </a:t>
            </a:r>
            <a:r>
              <a:rPr lang="en-GB" dirty="0"/>
              <a:t>– </a:t>
            </a:r>
            <a:r>
              <a:rPr lang="en-GB" dirty="0">
                <a:hlinkClick r:id="rId5"/>
              </a:rPr>
              <a:t>Updates</a:t>
            </a:r>
            <a:endParaRPr lang="en-GB" dirty="0"/>
          </a:p>
          <a:p>
            <a:r>
              <a:rPr lang="en-GB" dirty="0">
                <a:hlinkClick r:id="rId6"/>
              </a:rPr>
              <a:t>NCSCP Resources for Professionals</a:t>
            </a:r>
            <a:endParaRPr lang="en-GB" dirty="0"/>
          </a:p>
          <a:p>
            <a:r>
              <a:rPr lang="en-GB" dirty="0">
                <a:hlinkClick r:id="rId7"/>
              </a:rPr>
              <a:t>NCSCP </a:t>
            </a:r>
            <a:endParaRPr lang="en-GB" dirty="0"/>
          </a:p>
          <a:p>
            <a:r>
              <a:rPr lang="en-GB" dirty="0">
                <a:hlinkClick r:id="rId8"/>
              </a:rPr>
              <a:t>Topics | Research in Practice</a:t>
            </a:r>
            <a:endParaRPr lang="en-GB" dirty="0"/>
          </a:p>
          <a:p>
            <a:endParaRPr lang="en-GB" dirty="0"/>
          </a:p>
          <a:p>
            <a:r>
              <a:rPr lang="en-GB" dirty="0"/>
              <a:t>Contact: </a:t>
            </a:r>
            <a:r>
              <a:rPr lang="en-GB" dirty="0">
                <a:hlinkClick r:id="rId9"/>
              </a:rPr>
              <a:t>safeguarding.partnerships@nottinghamcity.gov.uk</a:t>
            </a:r>
            <a:endParaRPr lang="en-GB" dirty="0"/>
          </a:p>
          <a:p>
            <a:endParaRPr lang="en-GB" dirty="0"/>
          </a:p>
        </p:txBody>
      </p:sp>
    </p:spTree>
    <p:extLst>
      <p:ext uri="{BB962C8B-B14F-4D97-AF65-F5344CB8AC3E}">
        <p14:creationId xmlns:p14="http://schemas.microsoft.com/office/powerpoint/2010/main" val="66859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9C7510-0737-4E49-B92F-0512E2F6C278}"/>
              </a:ext>
            </a:extLst>
          </p:cNvPr>
          <p:cNvSpPr>
            <a:spLocks noGrp="1"/>
          </p:cNvSpPr>
          <p:nvPr>
            <p:ph idx="1"/>
          </p:nvPr>
        </p:nvSpPr>
        <p:spPr>
          <a:xfrm>
            <a:off x="838200" y="372862"/>
            <a:ext cx="10515600" cy="5804101"/>
          </a:xfrm>
        </p:spPr>
        <p:txBody>
          <a:bodyPr>
            <a:normAutofit/>
          </a:bodyPr>
          <a:lstStyle/>
          <a:p>
            <a:pPr marL="0" indent="0" algn="just">
              <a:buNone/>
            </a:pPr>
            <a:r>
              <a:rPr lang="en-US" sz="1700" dirty="0">
                <a:effectLst/>
                <a:latin typeface="Arial" panose="020B0604020202020204" pitchFamily="34" charset="0"/>
                <a:ea typeface="Calibri" panose="020F0502020204030204" pitchFamily="34" charset="0"/>
                <a:cs typeface="Arial" panose="020B0604020202020204" pitchFamily="34" charset="0"/>
              </a:rPr>
              <a:t>Over the last 12 months there have been many publications which you may find useful and particularly relevant to your role and </a:t>
            </a:r>
            <a:r>
              <a:rPr lang="en-GB" sz="1700" dirty="0">
                <a:effectLst/>
                <a:latin typeface="Arial" panose="020B0604020202020204" pitchFamily="34" charset="0"/>
                <a:ea typeface="Calibri" panose="020F0502020204030204" pitchFamily="34" charset="0"/>
                <a:cs typeface="Arial" panose="020B0604020202020204" pitchFamily="34" charset="0"/>
              </a:rPr>
              <a:t>organisation</a:t>
            </a:r>
            <a:r>
              <a:rPr lang="en-US" sz="1700" dirty="0">
                <a:effectLst/>
                <a:latin typeface="Arial" panose="020B0604020202020204" pitchFamily="34" charset="0"/>
                <a:ea typeface="Calibri" panose="020F0502020204030204" pitchFamily="34" charset="0"/>
                <a:cs typeface="Arial" panose="020B0604020202020204" pitchFamily="34" charset="0"/>
              </a:rPr>
              <a:t>:</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US" sz="1700" b="1" dirty="0">
                <a:effectLst/>
                <a:latin typeface="Arial" panose="020B0604020202020204" pitchFamily="34" charset="0"/>
                <a:ea typeface="Calibri" panose="020F0502020204030204" pitchFamily="34" charset="0"/>
                <a:cs typeface="Arial" panose="020B0604020202020204" pitchFamily="34" charset="0"/>
              </a:rPr>
              <a:t>Independent Review of Children’s Social Care (May 2022) Josh </a:t>
            </a:r>
            <a:r>
              <a:rPr lang="en-US" sz="1700" b="1" dirty="0" err="1">
                <a:effectLst/>
                <a:latin typeface="Arial" panose="020B0604020202020204" pitchFamily="34" charset="0"/>
                <a:ea typeface="Calibri" panose="020F0502020204030204" pitchFamily="34" charset="0"/>
                <a:cs typeface="Arial" panose="020B0604020202020204" pitchFamily="34" charset="0"/>
              </a:rPr>
              <a:t>MacAlister</a:t>
            </a:r>
            <a:r>
              <a:rPr lang="en-US" sz="1700" dirty="0">
                <a:effectLst/>
                <a:latin typeface="Arial" panose="020B0604020202020204" pitchFamily="34" charset="0"/>
                <a:ea typeface="Calibri" panose="020F0502020204030204" pitchFamily="34" charset="0"/>
                <a:cs typeface="Arial" panose="020B0604020202020204" pitchFamily="34" charset="0"/>
              </a:rPr>
              <a:t>. </a:t>
            </a:r>
            <a:r>
              <a:rPr lang="en-US" sz="17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Final Report - The Independent Review of Children's Social Care (childrenssocialcare.independent-review.uk)</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914400" lvl="1" algn="just"/>
            <a:r>
              <a:rPr lang="en-US" sz="1700" dirty="0">
                <a:effectLst/>
                <a:latin typeface="Arial" panose="020B0604020202020204" pitchFamily="34" charset="0"/>
                <a:ea typeface="Calibri" panose="020F0502020204030204" pitchFamily="34" charset="0"/>
                <a:cs typeface="Arial" panose="020B0604020202020204" pitchFamily="34" charset="0"/>
              </a:rPr>
              <a:t>This review is the most wide-ranging rethink of children’s social care in more than a generation.</a:t>
            </a:r>
            <a:r>
              <a:rPr lang="en-US" sz="1700" dirty="0">
                <a:solidFill>
                  <a:srgbClr val="0B0C0C"/>
                </a:solidFill>
                <a:effectLst/>
                <a:latin typeface="Arial" panose="020B0604020202020204" pitchFamily="34" charset="0"/>
                <a:ea typeface="Calibri" panose="020F0502020204030204" pitchFamily="34" charset="0"/>
                <a:cs typeface="Arial" panose="020B0604020202020204" pitchFamily="34" charset="0"/>
              </a:rPr>
              <a:t> The review launched in March 2021. It </a:t>
            </a:r>
            <a:r>
              <a:rPr lang="en-GB" sz="1700" dirty="0">
                <a:solidFill>
                  <a:srgbClr val="0B0C0C"/>
                </a:solidFill>
                <a:effectLst/>
                <a:latin typeface="Arial" panose="020B0604020202020204" pitchFamily="34" charset="0"/>
                <a:ea typeface="Calibri" panose="020F0502020204030204" pitchFamily="34" charset="0"/>
                <a:cs typeface="Arial" panose="020B0604020202020204" pitchFamily="34" charset="0"/>
              </a:rPr>
              <a:t>prioritised</a:t>
            </a:r>
            <a:r>
              <a:rPr lang="en-US" sz="1700" dirty="0">
                <a:solidFill>
                  <a:srgbClr val="0B0C0C"/>
                </a:solidFill>
                <a:effectLst/>
                <a:latin typeface="Arial" panose="020B0604020202020204" pitchFamily="34" charset="0"/>
                <a:ea typeface="Calibri" panose="020F0502020204030204" pitchFamily="34" charset="0"/>
                <a:cs typeface="Arial" panose="020B0604020202020204" pitchFamily="34" charset="0"/>
              </a:rPr>
              <a:t> hearing the voices of children, young people and adults that have received the help or support of a social worker, or who have been looked after.</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1200"/>
              </a:spcBef>
              <a:spcAft>
                <a:spcPts val="0"/>
              </a:spcAft>
              <a:buFont typeface="Symbol" panose="05050102010706020507" pitchFamily="18" charset="2"/>
              <a:buChar char=""/>
            </a:pPr>
            <a:r>
              <a:rPr lang="en-GB" sz="1700" b="1" kern="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Child Protection in England. National review into the murders of </a:t>
            </a:r>
            <a:r>
              <a:rPr lang="en-GB" sz="1700" b="1" kern="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Arthur </a:t>
            </a:r>
            <a:r>
              <a:rPr lang="en-GB" sz="1700" b="1" kern="1800" dirty="0" err="1">
                <a:solidFill>
                  <a:srgbClr val="0B0C0C"/>
                </a:solidFill>
                <a:effectLst/>
                <a:latin typeface="Arial" panose="020B0604020202020204" pitchFamily="34" charset="0"/>
                <a:ea typeface="Times New Roman" panose="02020603050405020304" pitchFamily="18" charset="0"/>
                <a:cs typeface="Arial" panose="020B0604020202020204" pitchFamily="34" charset="0"/>
              </a:rPr>
              <a:t>Labinjo</a:t>
            </a:r>
            <a:r>
              <a:rPr lang="en-GB" sz="1700" b="1" kern="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-Hughes and Star Hobson (May 2022) Child Safeguarding Practice Review Panel. </a:t>
            </a:r>
            <a:r>
              <a:rPr lang="en-GB" sz="1700" b="0" u="sng" kern="0" dirty="0">
                <a:solidFill>
                  <a:srgbClr val="6699FF"/>
                </a:solidFill>
                <a:effectLst/>
                <a:latin typeface="Arial" panose="020B0604020202020204" pitchFamily="34" charset="0"/>
                <a:ea typeface="Calibri" panose="020F0502020204030204" pitchFamily="34" charset="0"/>
                <a:cs typeface="Arial" panose="020B0604020202020204" pitchFamily="34" charset="0"/>
                <a:hlinkClick r:id="rId3"/>
              </a:rPr>
              <a:t>National review into the murders of Arthur </a:t>
            </a:r>
            <a:r>
              <a:rPr lang="en-GB" sz="1700" b="0" u="sng" kern="0" dirty="0" err="1">
                <a:solidFill>
                  <a:srgbClr val="6699FF"/>
                </a:solidFill>
                <a:effectLst/>
                <a:latin typeface="Arial" panose="020B0604020202020204" pitchFamily="34" charset="0"/>
                <a:ea typeface="Calibri" panose="020F0502020204030204" pitchFamily="34" charset="0"/>
                <a:cs typeface="Arial" panose="020B0604020202020204" pitchFamily="34" charset="0"/>
                <a:hlinkClick r:id="rId3"/>
              </a:rPr>
              <a:t>Labinjo</a:t>
            </a:r>
            <a:r>
              <a:rPr lang="en-GB" sz="1700" b="0" u="sng" kern="0" dirty="0">
                <a:solidFill>
                  <a:srgbClr val="6699FF"/>
                </a:solidFill>
                <a:effectLst/>
                <a:latin typeface="Arial" panose="020B0604020202020204" pitchFamily="34" charset="0"/>
                <a:ea typeface="Calibri" panose="020F0502020204030204" pitchFamily="34" charset="0"/>
                <a:cs typeface="Arial" panose="020B0604020202020204" pitchFamily="34" charset="0"/>
                <a:hlinkClick r:id="rId3"/>
              </a:rPr>
              <a:t>-Hughes and Star Hobson - GOV.UK (www.gov.uk)</a:t>
            </a:r>
            <a:r>
              <a:rPr lang="en-GB" sz="1700" dirty="0">
                <a:effectLst/>
                <a:latin typeface="Arial" panose="020B0604020202020204" pitchFamily="34" charset="0"/>
                <a:ea typeface="Calibri" panose="020F0502020204030204" pitchFamily="34" charset="0"/>
                <a:cs typeface="Arial" panose="020B0604020202020204" pitchFamily="34" charset="0"/>
              </a:rPr>
              <a:t> </a:t>
            </a:r>
          </a:p>
          <a:p>
            <a:pPr marL="914400" lvl="1" algn="just">
              <a:spcAft>
                <a:spcPts val="1500"/>
              </a:spcAft>
            </a:pPr>
            <a:r>
              <a:rPr lang="en-US" sz="17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This review sets out recommendations and findings for national government and local safeguarding partners to protect children at risk of serious harm. It examines the circumstances leading up to the deaths of Arthur </a:t>
            </a:r>
            <a:r>
              <a:rPr lang="en-US" sz="1700" dirty="0" err="1">
                <a:solidFill>
                  <a:srgbClr val="0B0C0C"/>
                </a:solidFill>
                <a:effectLst/>
                <a:latin typeface="Arial" panose="020B0604020202020204" pitchFamily="34" charset="0"/>
                <a:ea typeface="Times New Roman" panose="02020603050405020304" pitchFamily="18" charset="0"/>
                <a:cs typeface="Arial" panose="020B0604020202020204" pitchFamily="34" charset="0"/>
              </a:rPr>
              <a:t>Labinjo</a:t>
            </a:r>
            <a:r>
              <a:rPr lang="en-US" sz="17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-Hughes and Star Hobson and considers whether their murders reflect wider national issues in child protection.</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500"/>
              </a:spcAft>
              <a:buFont typeface="Symbol" panose="05050102010706020507" pitchFamily="18" charset="2"/>
              <a:buChar char=""/>
            </a:pPr>
            <a:r>
              <a:rPr lang="en-US" sz="1700" b="1"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The government published its response to the above 2 reports :</a:t>
            </a:r>
            <a:r>
              <a:rPr lang="en-US" sz="17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 </a:t>
            </a:r>
            <a:r>
              <a:rPr lang="en-US" sz="17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rPr>
              <a:t>Children's social care stable homes built on love consultation (publishing.service.gov.uk)</a:t>
            </a:r>
            <a:r>
              <a:rPr lang="en-US"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which included a wide-ranging consultation ‘open to all those who receive or provide children’s social care services in England, and those who have an interest in it’. This was open until May 2023. The recommendations from this and the findings from the review/consultation of  Working Together to Safeguard Children</a:t>
            </a:r>
            <a:r>
              <a:rPr lang="en-US" sz="17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will inform practice moving forward.</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78078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DC822-3C0C-4186-B30B-DEA94841B50E}"/>
              </a:ext>
            </a:extLst>
          </p:cNvPr>
          <p:cNvSpPr>
            <a:spLocks noGrp="1"/>
          </p:cNvSpPr>
          <p:nvPr>
            <p:ph idx="1"/>
          </p:nvPr>
        </p:nvSpPr>
        <p:spPr>
          <a:xfrm>
            <a:off x="967666" y="452761"/>
            <a:ext cx="10386134" cy="6040114"/>
          </a:xfrm>
        </p:spPr>
        <p:txBody>
          <a:bodyPr>
            <a:normAutofit fontScale="32500" lnSpcReduction="20000"/>
          </a:bodyPr>
          <a:lstStyle/>
          <a:p>
            <a:pPr algn="just"/>
            <a:r>
              <a:rPr lang="en-US" sz="5200" b="1" dirty="0">
                <a:effectLst/>
                <a:latin typeface="Arial" panose="020B0604020202020204" pitchFamily="34" charset="0"/>
                <a:ea typeface="Calibri" panose="020F0502020204030204" pitchFamily="34" charset="0"/>
                <a:cs typeface="Arial" panose="020B0604020202020204" pitchFamily="34" charset="0"/>
              </a:rPr>
              <a:t>The Independent Inquiry into Child Sexual Abuse (IICSA) 2022. </a:t>
            </a:r>
            <a:r>
              <a:rPr lang="en-US" sz="5200" u="sng" dirty="0">
                <a:solidFill>
                  <a:srgbClr val="6699FF"/>
                </a:solidFill>
                <a:effectLst/>
                <a:latin typeface="Arial" panose="020B0604020202020204" pitchFamily="34" charset="0"/>
                <a:ea typeface="Calibri" panose="020F0502020204030204" pitchFamily="34" charset="0"/>
                <a:cs typeface="Arial" panose="020B0604020202020204" pitchFamily="34" charset="0"/>
                <a:hlinkClick r:id="rId2"/>
              </a:rPr>
              <a:t>The Independent Inquiry into Child Sexual Abuse | IICSA Independent Inquiry into Child Sexual Abuse</a:t>
            </a:r>
            <a:endParaRPr lang="en-GB" sz="5200" dirty="0">
              <a:effectLst/>
              <a:latin typeface="Arial" panose="020B0604020202020204" pitchFamily="34" charset="0"/>
              <a:ea typeface="Calibri" panose="020F0502020204030204" pitchFamily="34" charset="0"/>
              <a:cs typeface="Arial" panose="020B0604020202020204" pitchFamily="34" charset="0"/>
            </a:endParaRPr>
          </a:p>
          <a:p>
            <a:pPr lvl="1" algn="just"/>
            <a:r>
              <a:rPr lang="en-US" sz="5200" kern="1200" dirty="0">
                <a:effectLst/>
                <a:latin typeface="Arial" panose="020B0604020202020204" pitchFamily="34" charset="0"/>
                <a:ea typeface="Calibri" panose="020F0502020204030204" pitchFamily="34" charset="0"/>
                <a:cs typeface="Arial" panose="020B0604020202020204" pitchFamily="34" charset="0"/>
              </a:rPr>
              <a:t>The Independent Inquiry into Child Sexual Abuse (IICSA)</a:t>
            </a:r>
            <a:r>
              <a:rPr lang="en-US" sz="5200" b="1" kern="1200" dirty="0">
                <a:effectLst/>
                <a:latin typeface="Arial" panose="020B0604020202020204" pitchFamily="34" charset="0"/>
                <a:ea typeface="Calibri" panose="020F0502020204030204" pitchFamily="34" charset="0"/>
                <a:cs typeface="Arial" panose="020B0604020202020204" pitchFamily="34" charset="0"/>
              </a:rPr>
              <a:t> </a:t>
            </a:r>
            <a:r>
              <a:rPr lang="en-US" sz="5200" kern="1200" dirty="0">
                <a:effectLst/>
                <a:latin typeface="Arial" panose="020B0604020202020204" pitchFamily="34" charset="0"/>
                <a:ea typeface="Calibri" panose="020F0502020204030204" pitchFamily="34" charset="0"/>
                <a:cs typeface="Arial" panose="020B0604020202020204" pitchFamily="34" charset="0"/>
              </a:rPr>
              <a:t>published its final report into child sexual abuse and exploitation in institutions in </a:t>
            </a:r>
            <a:r>
              <a:rPr lang="en-US" sz="5200" b="1" kern="1200" dirty="0">
                <a:effectLst/>
                <a:latin typeface="Arial" panose="020B0604020202020204" pitchFamily="34" charset="0"/>
                <a:ea typeface="Calibri" panose="020F0502020204030204" pitchFamily="34" charset="0"/>
                <a:cs typeface="Arial" panose="020B0604020202020204" pitchFamily="34" charset="0"/>
              </a:rPr>
              <a:t>England</a:t>
            </a:r>
            <a:r>
              <a:rPr lang="en-US" sz="5200" kern="1200" dirty="0">
                <a:effectLst/>
                <a:latin typeface="Arial" panose="020B0604020202020204" pitchFamily="34" charset="0"/>
                <a:ea typeface="Calibri" panose="020F0502020204030204" pitchFamily="34" charset="0"/>
                <a:cs typeface="Arial" panose="020B0604020202020204" pitchFamily="34" charset="0"/>
              </a:rPr>
              <a:t> and </a:t>
            </a:r>
            <a:r>
              <a:rPr lang="en-US" sz="5200" b="1" kern="1200" dirty="0">
                <a:effectLst/>
                <a:latin typeface="Arial" panose="020B0604020202020204" pitchFamily="34" charset="0"/>
                <a:ea typeface="Calibri" panose="020F0502020204030204" pitchFamily="34" charset="0"/>
                <a:cs typeface="Arial" panose="020B0604020202020204" pitchFamily="34" charset="0"/>
              </a:rPr>
              <a:t>Wales</a:t>
            </a:r>
            <a:r>
              <a:rPr lang="en-US" sz="5200" kern="1200" dirty="0">
                <a:effectLst/>
                <a:latin typeface="Arial" panose="020B0604020202020204" pitchFamily="34" charset="0"/>
                <a:ea typeface="Calibri" panose="020F0502020204030204" pitchFamily="34" charset="0"/>
                <a:cs typeface="Arial" panose="020B0604020202020204" pitchFamily="34" charset="0"/>
              </a:rPr>
              <a:t>. The report draws on evidence from public hearings, the Inquiry’s research </a:t>
            </a:r>
            <a:r>
              <a:rPr lang="en-GB" sz="5200" kern="1200" dirty="0">
                <a:effectLst/>
                <a:latin typeface="Arial" panose="020B0604020202020204" pitchFamily="34" charset="0"/>
                <a:ea typeface="Calibri" panose="020F0502020204030204" pitchFamily="34" charset="0"/>
                <a:cs typeface="Arial" panose="020B0604020202020204" pitchFamily="34" charset="0"/>
              </a:rPr>
              <a:t>programme</a:t>
            </a:r>
            <a:r>
              <a:rPr lang="en-US" sz="5200" kern="1200" dirty="0">
                <a:effectLst/>
                <a:latin typeface="Arial" panose="020B0604020202020204" pitchFamily="34" charset="0"/>
                <a:ea typeface="Calibri" panose="020F0502020204030204" pitchFamily="34" charset="0"/>
                <a:cs typeface="Arial" panose="020B0604020202020204" pitchFamily="34" charset="0"/>
              </a:rPr>
              <a:t> and submissions to the ‘Truth Project’ from people who were sexually abused as children.</a:t>
            </a:r>
            <a:endParaRPr lang="en-GB" sz="52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US" sz="5200" b="1" dirty="0">
                <a:effectLst/>
                <a:latin typeface="Arial" panose="020B0604020202020204" pitchFamily="34" charset="0"/>
                <a:ea typeface="Calibri" panose="020F0502020204030204" pitchFamily="34" charset="0"/>
                <a:cs typeface="Arial" panose="020B0604020202020204" pitchFamily="34" charset="0"/>
              </a:rPr>
              <a:t> </a:t>
            </a:r>
            <a:endParaRPr lang="en-GB" sz="5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385"/>
              </a:spcBef>
              <a:spcAft>
                <a:spcPts val="600"/>
              </a:spcAft>
              <a:buFont typeface="Symbol" panose="05050102010706020507" pitchFamily="18" charset="2"/>
              <a:buChar char=""/>
            </a:pPr>
            <a:r>
              <a:rPr lang="en-GB" sz="5200" b="1" dirty="0">
                <a:effectLst/>
                <a:latin typeface="Arial" panose="020B0604020202020204" pitchFamily="34" charset="0"/>
                <a:ea typeface="Times New Roman" panose="02020603050405020304" pitchFamily="18" charset="0"/>
                <a:cs typeface="Arial" panose="020B0604020202020204" pitchFamily="34" charset="0"/>
              </a:rPr>
              <a:t>Keeping Children Safe in Education (KCSIE) DFE,2023. </a:t>
            </a:r>
            <a:r>
              <a:rPr lang="en-GB" sz="5200" u="sng" dirty="0">
                <a:solidFill>
                  <a:srgbClr val="6699FF"/>
                </a:solidFill>
                <a:effectLst/>
                <a:latin typeface="Arial" panose="020B0604020202020204" pitchFamily="34" charset="0"/>
                <a:ea typeface="Calibri" panose="020F0502020204030204" pitchFamily="34" charset="0"/>
                <a:cs typeface="Arial" panose="020B0604020202020204" pitchFamily="34" charset="0"/>
                <a:hlinkClick r:id="rId3"/>
              </a:rPr>
              <a:t>Keeping children safe in education - GOV.UK (www.gov.uk)</a:t>
            </a:r>
            <a:endParaRPr lang="en-GB" sz="5200" dirty="0">
              <a:effectLst/>
              <a:latin typeface="Arial" panose="020B0604020202020204" pitchFamily="34" charset="0"/>
              <a:ea typeface="Times New Roman" panose="02020603050405020304" pitchFamily="18" charset="0"/>
              <a:cs typeface="Arial" panose="020B0604020202020204" pitchFamily="34" charset="0"/>
            </a:endParaRPr>
          </a:p>
          <a:p>
            <a:pPr marL="914400" lvl="1">
              <a:lnSpc>
                <a:spcPts val="1560"/>
              </a:lnSpc>
              <a:tabLst>
                <a:tab pos="457200" algn="l"/>
              </a:tabLst>
            </a:pPr>
            <a:r>
              <a:rPr lang="en-US" sz="5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is the updated statutory guidance for schools and colleges on safeguarding children and safer recruitment, which came into force on 1</a:t>
            </a:r>
            <a:r>
              <a:rPr lang="en-US" sz="5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
            </a:r>
            <a:r>
              <a:rPr lang="en-US" sz="5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September. Some changes include:  </a:t>
            </a:r>
            <a:r>
              <a:rPr lang="en-GB" sz="5200" kern="1200" spc="-5" dirty="0">
                <a:effectLst/>
                <a:latin typeface="Arial" panose="020B0604020202020204" pitchFamily="34" charset="0"/>
                <a:ea typeface="Times New Roman" panose="02020603050405020304" pitchFamily="18" charset="0"/>
                <a:cs typeface="Arial" panose="020B0604020202020204" pitchFamily="34" charset="0"/>
              </a:rPr>
              <a:t>clarification around the roles and responsibilities of education staff in relation to filtering and monitoring, clarification that being absent, as well as missing, from education can be warning sign of a range of safeguarding concerns, including sexual abuse, sexual exploitation or child criminal exploitation, additional information on online pre-recruitment checks for shortlisted candidates, and information on responding to allegations related to organisations or individuals using school premises.</a:t>
            </a:r>
            <a:endParaRPr lang="en-GB" sz="5200" dirty="0">
              <a:effectLst/>
              <a:latin typeface="Arial" panose="020B0604020202020204" pitchFamily="34" charset="0"/>
              <a:ea typeface="Calibri" panose="020F0502020204030204" pitchFamily="34" charset="0"/>
              <a:cs typeface="Arial" panose="020B0604020202020204" pitchFamily="34" charset="0"/>
            </a:endParaRPr>
          </a:p>
          <a:p>
            <a:pPr marL="0" indent="0" algn="just">
              <a:spcBef>
                <a:spcPts val="385"/>
              </a:spcBef>
              <a:spcAft>
                <a:spcPts val="600"/>
              </a:spcAft>
              <a:buNone/>
            </a:pPr>
            <a:r>
              <a:rPr lang="en-US" sz="5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5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385"/>
              </a:spcBef>
              <a:spcAft>
                <a:spcPts val="600"/>
              </a:spcAft>
              <a:buFont typeface="Symbol" panose="05050102010706020507" pitchFamily="18" charset="2"/>
              <a:buChar char=""/>
            </a:pPr>
            <a:r>
              <a:rPr lang="en-GB" sz="5200" b="1"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tooltip="Learning For The Future Final Analysis Of Scrs 2017 19 2022"/>
              </a:rPr>
              <a:t>Learning for the future: Final analysis of serious case reviews 2017-2019</a:t>
            </a:r>
            <a:r>
              <a:rPr lang="en-GB" sz="5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5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In Practice. </a:t>
            </a:r>
          </a:p>
          <a:p>
            <a:pPr marL="0" lvl="0" indent="0" algn="just">
              <a:spcBef>
                <a:spcPts val="385"/>
              </a:spcBef>
              <a:spcAft>
                <a:spcPts val="600"/>
              </a:spcAft>
              <a:buNone/>
            </a:pPr>
            <a:r>
              <a:rPr lang="en-GB" sz="5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2022. </a:t>
            </a:r>
            <a:r>
              <a:rPr lang="en-GB" sz="5200" u="sng" dirty="0">
                <a:solidFill>
                  <a:srgbClr val="6699FF"/>
                </a:solidFill>
                <a:effectLst/>
                <a:latin typeface="Arial" panose="020B0604020202020204" pitchFamily="34" charset="0"/>
                <a:ea typeface="Calibri" panose="020F0502020204030204" pitchFamily="34" charset="0"/>
                <a:cs typeface="Arial" panose="020B0604020202020204" pitchFamily="34" charset="0"/>
                <a:hlinkClick r:id="rId5"/>
              </a:rPr>
              <a:t>Serious Case Reviews | Serious Case Reviews (researchinpractice.org.uk)</a:t>
            </a:r>
            <a:endParaRPr lang="en-GB" sz="5200" dirty="0">
              <a:effectLst/>
              <a:latin typeface="Arial" panose="020B0604020202020204" pitchFamily="34" charset="0"/>
              <a:ea typeface="Times New Roman" panose="02020603050405020304" pitchFamily="18" charset="0"/>
              <a:cs typeface="Arial" panose="020B0604020202020204" pitchFamily="34" charset="0"/>
            </a:endParaRPr>
          </a:p>
          <a:p>
            <a:pPr marL="914400" lvl="1" algn="just"/>
            <a:r>
              <a:rPr lang="en-US" sz="5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in Practice published briefings </a:t>
            </a:r>
            <a:r>
              <a:rPr lang="en-GB" sz="5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summarising</a:t>
            </a:r>
            <a:r>
              <a:rPr lang="en-US" sz="5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findings from the Department for Education’s (DfE) triennial and biennial analyses of Serious Case Review reports (1998-2019) in England. It </a:t>
            </a:r>
            <a:r>
              <a:rPr lang="en-US" sz="5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analyses 235 serious case reviews (SCRs) relating to incidents between April 2017 and September 2019. There are separate briefings for: Social Work, Health, Police &amp; Criminal Justice, and Education &amp; Early Help.</a:t>
            </a:r>
            <a:endParaRPr lang="en-GB" sz="5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5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3423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FDC84-6E48-436C-9165-44F057F41DD1}"/>
              </a:ext>
            </a:extLst>
          </p:cNvPr>
          <p:cNvSpPr>
            <a:spLocks noGrp="1"/>
          </p:cNvSpPr>
          <p:nvPr>
            <p:ph idx="1"/>
          </p:nvPr>
        </p:nvSpPr>
        <p:spPr>
          <a:xfrm>
            <a:off x="838200" y="612559"/>
            <a:ext cx="10515600" cy="5564404"/>
          </a:xfrm>
        </p:spPr>
        <p:txBody>
          <a:bodyPr>
            <a:normAutofit/>
          </a:bodyPr>
          <a:lstStyle/>
          <a:p>
            <a:pPr>
              <a:lnSpc>
                <a:spcPct val="107000"/>
              </a:lnSpc>
              <a:spcBef>
                <a:spcPts val="1200"/>
              </a:spcBef>
            </a:pPr>
            <a:r>
              <a:rPr lang="en-GB" sz="1700" b="1" kern="0" dirty="0">
                <a:effectLst/>
                <a:latin typeface="Arial" panose="020B0604020202020204" pitchFamily="34" charset="0"/>
                <a:ea typeface="Times New Roman" panose="02020603050405020304" pitchFamily="18" charset="0"/>
                <a:cs typeface="Arial" panose="020B0604020202020204" pitchFamily="34" charset="0"/>
              </a:rPr>
              <a:t>The Domestic Abuse Act 2021</a:t>
            </a:r>
            <a:endParaRPr lang="en-GB" sz="1700" b="1" dirty="0">
              <a:effectLst/>
              <a:latin typeface="Arial" panose="020B0604020202020204" pitchFamily="34" charset="0"/>
              <a:ea typeface="Calibri" panose="020F0502020204030204" pitchFamily="34" charset="0"/>
              <a:cs typeface="Arial" panose="020B0604020202020204" pitchFamily="34" charset="0"/>
            </a:endParaRPr>
          </a:p>
          <a:p>
            <a:pPr lvl="1">
              <a:lnSpc>
                <a:spcPct val="106000"/>
              </a:lnSpc>
            </a:pPr>
            <a:r>
              <a:rPr lang="en-US" sz="1700" kern="1200" dirty="0">
                <a:effectLst/>
                <a:latin typeface="Arial" panose="020B0604020202020204" pitchFamily="34" charset="0"/>
                <a:ea typeface="Calibri" panose="020F0502020204030204" pitchFamily="34" charset="0"/>
                <a:cs typeface="Arial" panose="020B0604020202020204" pitchFamily="34" charset="0"/>
              </a:rPr>
              <a:t>On April 29</a:t>
            </a:r>
            <a:r>
              <a:rPr lang="en-US" sz="1700" kern="1200" baseline="30000" dirty="0">
                <a:effectLst/>
                <a:latin typeface="Arial" panose="020B0604020202020204" pitchFamily="34" charset="0"/>
                <a:ea typeface="Calibri" panose="020F0502020204030204" pitchFamily="34" charset="0"/>
                <a:cs typeface="Arial" panose="020B0604020202020204" pitchFamily="34" charset="0"/>
              </a:rPr>
              <a:t>th</a:t>
            </a:r>
            <a:r>
              <a:rPr lang="en-US" sz="1700" dirty="0">
                <a:latin typeface="Arial" panose="020B0604020202020204" pitchFamily="34" charset="0"/>
                <a:ea typeface="Calibri" panose="020F0502020204030204" pitchFamily="34" charset="0"/>
                <a:cs typeface="Arial" panose="020B0604020202020204" pitchFamily="34" charset="0"/>
              </a:rPr>
              <a:t>, 2021</a:t>
            </a:r>
            <a:r>
              <a:rPr lang="en-US" sz="1700" kern="1200" dirty="0">
                <a:effectLst/>
                <a:latin typeface="Arial" panose="020B0604020202020204" pitchFamily="34" charset="0"/>
                <a:ea typeface="Calibri" panose="020F0502020204030204" pitchFamily="34" charset="0"/>
                <a:cs typeface="Arial" panose="020B0604020202020204" pitchFamily="34" charset="0"/>
              </a:rPr>
              <a:t>, the Domestic Abuse Bill passed becoming the Domestic Abuse Act.</a:t>
            </a:r>
            <a:r>
              <a:rPr lang="en-US" sz="1700" dirty="0">
                <a:solidFill>
                  <a:srgbClr val="111111"/>
                </a:solidFill>
                <a:effectLst/>
                <a:latin typeface="Arial" panose="020B0604020202020204" pitchFamily="34" charset="0"/>
                <a:ea typeface="Calibri" panose="020F0502020204030204" pitchFamily="34" charset="0"/>
                <a:cs typeface="Arial" panose="020B0604020202020204" pitchFamily="34" charset="0"/>
              </a:rPr>
              <a:t> For the first time the </a:t>
            </a:r>
            <a:r>
              <a:rPr lang="en-US" sz="1700" b="1" dirty="0">
                <a:solidFill>
                  <a:srgbClr val="111111"/>
                </a:solidFill>
                <a:effectLst/>
                <a:latin typeface="Arial" panose="020B0604020202020204" pitchFamily="34" charset="0"/>
                <a:ea typeface="Calibri" panose="020F0502020204030204" pitchFamily="34" charset="0"/>
                <a:cs typeface="Arial" panose="020B0604020202020204" pitchFamily="34" charset="0"/>
              </a:rPr>
              <a:t>DAA </a:t>
            </a:r>
            <a:r>
              <a:rPr lang="en-GB" sz="1700" b="1" dirty="0">
                <a:solidFill>
                  <a:srgbClr val="111111"/>
                </a:solidFill>
                <a:effectLst/>
                <a:latin typeface="Arial" panose="020B0604020202020204" pitchFamily="34" charset="0"/>
                <a:ea typeface="Calibri" panose="020F0502020204030204" pitchFamily="34" charset="0"/>
                <a:cs typeface="Arial" panose="020B0604020202020204" pitchFamily="34" charset="0"/>
              </a:rPr>
              <a:t>recognises</a:t>
            </a:r>
            <a:r>
              <a:rPr lang="en-US" sz="1700" b="1" dirty="0">
                <a:solidFill>
                  <a:srgbClr val="111111"/>
                </a:solidFill>
                <a:effectLst/>
                <a:latin typeface="Arial" panose="020B0604020202020204" pitchFamily="34" charset="0"/>
                <a:ea typeface="Calibri" panose="020F0502020204030204" pitchFamily="34" charset="0"/>
                <a:cs typeface="Arial" panose="020B0604020202020204" pitchFamily="34" charset="0"/>
              </a:rPr>
              <a:t> children themselves as victims of domestic abuse when they see, hear or experience domestic abuse</a:t>
            </a:r>
            <a:r>
              <a:rPr lang="en-US" sz="1700" dirty="0">
                <a:solidFill>
                  <a:srgbClr val="111111"/>
                </a:solidFill>
                <a:effectLst/>
                <a:latin typeface="Arial" panose="020B0604020202020204" pitchFamily="34" charset="0"/>
                <a:ea typeface="Calibri" panose="020F0502020204030204" pitchFamily="34" charset="0"/>
                <a:cs typeface="Arial" panose="020B0604020202020204" pitchFamily="34" charset="0"/>
              </a:rPr>
              <a:t>. </a:t>
            </a:r>
            <a:r>
              <a:rPr lang="en-GB" sz="1700" dirty="0">
                <a:solidFill>
                  <a:srgbClr val="111111"/>
                </a:solidFill>
                <a:effectLst/>
                <a:latin typeface="Arial" panose="020B0604020202020204" pitchFamily="34" charset="0"/>
                <a:ea typeface="Calibri" panose="020F0502020204030204" pitchFamily="34" charset="0"/>
                <a:cs typeface="Arial" panose="020B0604020202020204" pitchFamily="34" charset="0"/>
              </a:rPr>
              <a:t>Recognising</a:t>
            </a:r>
            <a:r>
              <a:rPr lang="en-US" sz="1700" dirty="0">
                <a:solidFill>
                  <a:srgbClr val="111111"/>
                </a:solidFill>
                <a:effectLst/>
                <a:latin typeface="Arial" panose="020B0604020202020204" pitchFamily="34" charset="0"/>
                <a:ea typeface="Calibri" panose="020F0502020204030204" pitchFamily="34" charset="0"/>
                <a:cs typeface="Arial" panose="020B0604020202020204" pitchFamily="34" charset="0"/>
              </a:rPr>
              <a:t> and acknowledging the experience of a child helps to validate that experience. </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lvl="1" algn="just">
              <a:lnSpc>
                <a:spcPct val="106000"/>
              </a:lnSpc>
            </a:pPr>
            <a:r>
              <a:rPr lang="en-US" sz="1700" kern="1200" dirty="0">
                <a:effectLst/>
                <a:latin typeface="Arial" panose="020B0604020202020204" pitchFamily="34" charset="0"/>
                <a:ea typeface="Calibri" panose="020F0502020204030204" pitchFamily="34" charset="0"/>
                <a:cs typeface="Arial" panose="020B0604020202020204" pitchFamily="34" charset="0"/>
              </a:rPr>
              <a:t>New statutory guidance came out July 2022 </a:t>
            </a:r>
            <a:r>
              <a:rPr lang="en-US" sz="1700" u="sng" kern="1200" dirty="0">
                <a:solidFill>
                  <a:srgbClr val="6699FF"/>
                </a:solidFill>
                <a:effectLst/>
                <a:latin typeface="Arial" panose="020B0604020202020204" pitchFamily="34" charset="0"/>
                <a:ea typeface="Times New Roman" panose="02020603050405020304" pitchFamily="18" charset="0"/>
                <a:cs typeface="Arial" panose="020B0604020202020204" pitchFamily="34" charset="0"/>
                <a:hlinkClick r:id="rId3"/>
              </a:rPr>
              <a:t>Domestic Abuse Act 2021 - GOV.UK (www.gov.uk)</a:t>
            </a:r>
            <a:endParaRPr lang="en-US" sz="1700" u="sng" kern="12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GB" sz="17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en-GB" sz="17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Organisations will not be reprimanded for sharing information to protect children and young people at risk, promises ICO</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r>
              <a:rPr lang="en-GB" sz="1700" dirty="0">
                <a:effectLst/>
                <a:latin typeface="Arial" panose="020B0604020202020204" pitchFamily="34" charset="0"/>
                <a:ea typeface="Calibri" panose="020F0502020204030204" pitchFamily="34" charset="0"/>
                <a:cs typeface="Arial" panose="020B0604020202020204" pitchFamily="34" charset="0"/>
              </a:rPr>
              <a:t>The Information Commissioner’s Office (ICO) has published new guidance to address concerns from organisations and frontline workers that may be scared to share information for fear of falling foul of data protection law. The document offers a 10-step guide on data protection considerations when sharing personal information for child safeguarding purposes.</a:t>
            </a:r>
          </a:p>
          <a:p>
            <a:pPr lvl="1"/>
            <a:r>
              <a:rPr lang="en-GB" sz="17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A 10 step guide to sharing information to safeguard children | ICO</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lvl="1"/>
            <a:r>
              <a:rPr lang="en-GB" sz="1700" dirty="0">
                <a:effectLst/>
                <a:latin typeface="Arial" panose="020B0604020202020204" pitchFamily="34" charset="0"/>
                <a:ea typeface="Calibri" panose="020F0502020204030204" pitchFamily="34" charset="0"/>
                <a:cs typeface="Arial" panose="020B0604020202020204" pitchFamily="34" charset="0"/>
              </a:rPr>
              <a:t> ICO guidance is aimed at multiagency professionals feeling anxious about sharing information because they are worried about a child. The evidence base being the national panel report on child protection in England. Think, Check, Share!</a:t>
            </a:r>
          </a:p>
          <a:p>
            <a:pPr marL="457200" lvl="1"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7995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283BA-C9BC-4B00-B296-57167204C971}"/>
              </a:ext>
            </a:extLst>
          </p:cNvPr>
          <p:cNvSpPr>
            <a:spLocks noGrp="1"/>
          </p:cNvSpPr>
          <p:nvPr>
            <p:ph type="body" sz="quarter" idx="10"/>
          </p:nvPr>
        </p:nvSpPr>
        <p:spPr>
          <a:xfrm>
            <a:off x="2922583" y="3087242"/>
            <a:ext cx="7859713" cy="683516"/>
          </a:xfrm>
        </p:spPr>
        <p:txBody>
          <a:bodyPr/>
          <a:lstStyle/>
          <a:p>
            <a:r>
              <a:rPr lang="en-GB" sz="5400" dirty="0"/>
              <a:t>Local Updates </a:t>
            </a:r>
          </a:p>
        </p:txBody>
      </p:sp>
    </p:spTree>
    <p:extLst>
      <p:ext uri="{BB962C8B-B14F-4D97-AF65-F5344CB8AC3E}">
        <p14:creationId xmlns:p14="http://schemas.microsoft.com/office/powerpoint/2010/main" val="24199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97EAD-E933-483E-AF7F-8DAB3850AAFA}"/>
              </a:ext>
            </a:extLst>
          </p:cNvPr>
          <p:cNvSpPr>
            <a:spLocks noGrp="1"/>
          </p:cNvSpPr>
          <p:nvPr>
            <p:ph type="title"/>
          </p:nvPr>
        </p:nvSpPr>
        <p:spPr>
          <a:xfrm>
            <a:off x="838200" y="365125"/>
            <a:ext cx="10515600" cy="633251"/>
          </a:xfrm>
        </p:spPr>
        <p:txBody>
          <a:bodyPr>
            <a:normAutofit fontScale="90000"/>
          </a:bodyPr>
          <a:lstStyle/>
          <a:p>
            <a:r>
              <a:rPr lang="en-GB" dirty="0"/>
              <a:t>Local Context</a:t>
            </a:r>
          </a:p>
        </p:txBody>
      </p:sp>
      <p:pic>
        <p:nvPicPr>
          <p:cNvPr id="5" name="Content Placeholder 4">
            <a:extLst>
              <a:ext uri="{FF2B5EF4-FFF2-40B4-BE49-F238E27FC236}">
                <a16:creationId xmlns:a16="http://schemas.microsoft.com/office/drawing/2014/main" id="{A5B4483B-8C61-4AD8-99C9-64EDEECE4C1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16833" y="746449"/>
            <a:ext cx="8948057" cy="5746426"/>
          </a:xfrm>
          <a:prstGeom prst="rect">
            <a:avLst/>
          </a:prstGeom>
          <a:noFill/>
          <a:ln>
            <a:noFill/>
          </a:ln>
        </p:spPr>
      </p:pic>
    </p:spTree>
    <p:extLst>
      <p:ext uri="{BB962C8B-B14F-4D97-AF65-F5344CB8AC3E}">
        <p14:creationId xmlns:p14="http://schemas.microsoft.com/office/powerpoint/2010/main" val="152570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F87AA2-5CC0-49AC-ADFB-5AA7431C0A53}"/>
              </a:ext>
            </a:extLst>
          </p:cNvPr>
          <p:cNvSpPr>
            <a:spLocks noGrp="1"/>
          </p:cNvSpPr>
          <p:nvPr>
            <p:ph idx="1"/>
          </p:nvPr>
        </p:nvSpPr>
        <p:spPr>
          <a:xfrm>
            <a:off x="838200" y="381740"/>
            <a:ext cx="10515600" cy="5795223"/>
          </a:xfrm>
        </p:spPr>
        <p:txBody>
          <a:bodyPr>
            <a:normAutofit lnSpcReduction="10000"/>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Staffing changes – New Business Manager (Ben Osifo) and Independent Scrutineer (Steve Edwards)</a:t>
            </a:r>
            <a:endParaRPr lang="en-GB" sz="2400" dirty="0">
              <a:latin typeface="Arial" panose="020B0604020202020204" pitchFamily="34" charset="0"/>
              <a:cs typeface="Arial" panose="020B0604020202020204" pitchFamily="34" charset="0"/>
              <a:hlinkClick r:id="rId3"/>
            </a:endParaRPr>
          </a:p>
          <a:p>
            <a:r>
              <a:rPr lang="en-GB" sz="2400" dirty="0">
                <a:latin typeface="Arial" panose="020B0604020202020204" pitchFamily="34" charset="0"/>
                <a:cs typeface="Arial" panose="020B0604020202020204" pitchFamily="34" charset="0"/>
                <a:hlinkClick r:id="rId3"/>
              </a:rPr>
              <a:t>Threshold of Need </a:t>
            </a:r>
            <a:r>
              <a:rPr lang="en-GB" sz="2400" dirty="0">
                <a:latin typeface="Arial" panose="020B0604020202020204" pitchFamily="34" charset="0"/>
                <a:cs typeface="Arial" panose="020B0604020202020204" pitchFamily="34" charset="0"/>
              </a:rPr>
              <a:t>– Refresh, launch event 23</a:t>
            </a:r>
            <a:r>
              <a:rPr lang="en-GB" sz="2400" baseline="30000" dirty="0">
                <a:latin typeface="Arial" panose="020B0604020202020204" pitchFamily="34" charset="0"/>
                <a:cs typeface="Arial" panose="020B0604020202020204" pitchFamily="34" charset="0"/>
              </a:rPr>
              <a:t>rd</a:t>
            </a:r>
            <a:r>
              <a:rPr lang="en-GB" sz="2400" dirty="0">
                <a:latin typeface="Arial" panose="020B0604020202020204" pitchFamily="34" charset="0"/>
                <a:cs typeface="Arial" panose="020B0604020202020204" pitchFamily="34" charset="0"/>
              </a:rPr>
              <a:t> Nov and animation video</a:t>
            </a:r>
          </a:p>
          <a:p>
            <a:r>
              <a:rPr lang="en-GB" sz="2400" dirty="0">
                <a:latin typeface="Arial" panose="020B0604020202020204" pitchFamily="34" charset="0"/>
                <a:cs typeface="Arial" panose="020B0604020202020204" pitchFamily="34" charset="0"/>
                <a:hlinkClick r:id="rId4"/>
              </a:rPr>
              <a:t>E-MARF</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Child and Young Person’s </a:t>
            </a:r>
            <a:r>
              <a:rPr lang="en-GB" sz="2400" dirty="0">
                <a:latin typeface="Arial" panose="020B0604020202020204" pitchFamily="34" charset="0"/>
                <a:cs typeface="Arial" panose="020B0604020202020204" pitchFamily="34" charset="0"/>
                <a:hlinkClick r:id="rId5"/>
              </a:rPr>
              <a:t>Neglect</a:t>
            </a:r>
            <a:r>
              <a:rPr lang="en-GB" sz="2400" dirty="0">
                <a:latin typeface="Arial" panose="020B0604020202020204" pitchFamily="34" charset="0"/>
                <a:cs typeface="Arial" panose="020B0604020202020204" pitchFamily="34" charset="0"/>
              </a:rPr>
              <a:t> Toolkit &amp; </a:t>
            </a:r>
            <a:r>
              <a:rPr lang="en-GB" sz="2400" dirty="0">
                <a:latin typeface="Arial" panose="020B0604020202020204" pitchFamily="34" charset="0"/>
                <a:cs typeface="Arial" panose="020B0604020202020204" pitchFamily="34" charset="0"/>
                <a:hlinkClick r:id="rId6"/>
              </a:rPr>
              <a:t>Neglect animations</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Learning from Rapid Reviews and LCSPR’s – Working with large families-the invisible voice; key development milestones in children; Was Not Brought guidance;  Learning briefings to </a:t>
            </a:r>
            <a:r>
              <a:rPr lang="en-GB" sz="2400">
                <a:latin typeface="Arial" panose="020B0604020202020204" pitchFamily="34" charset="0"/>
                <a:cs typeface="Arial" panose="020B0604020202020204" pitchFamily="34" charset="0"/>
              </a:rPr>
              <a:t>be circulated.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Partnership Newsletter – </a:t>
            </a:r>
            <a:r>
              <a:rPr lang="en-GB" sz="2400" dirty="0">
                <a:latin typeface="Arial" panose="020B0604020202020204" pitchFamily="34" charset="0"/>
                <a:cs typeface="Arial" panose="020B0604020202020204" pitchFamily="34" charset="0"/>
                <a:hlinkClick r:id="rId7"/>
              </a:rPr>
              <a:t>Autumn Edition</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hlinkClick r:id="rId8"/>
              </a:rPr>
              <a:t>Business Plan  </a:t>
            </a:r>
            <a:r>
              <a:rPr lang="en-GB" sz="2400" dirty="0">
                <a:latin typeface="Arial" panose="020B0604020202020204" pitchFamily="34" charset="0"/>
                <a:cs typeface="Arial" panose="020B0604020202020204" pitchFamily="34" charset="0"/>
              </a:rPr>
              <a:t>- 4 Priorities  (Exploitation; Making The System Work; Enhancing Cultural Competency &amp; Confidence and Domestic Abuse). </a:t>
            </a:r>
          </a:p>
          <a:p>
            <a:r>
              <a:rPr lang="en-GB" sz="2400" dirty="0">
                <a:latin typeface="Arial" panose="020B0604020202020204" pitchFamily="34" charset="0"/>
                <a:cs typeface="Arial" panose="020B0604020202020204" pitchFamily="34" charset="0"/>
              </a:rPr>
              <a:t>NCSCP Social media – </a:t>
            </a:r>
            <a:r>
              <a:rPr lang="en-GB" sz="2400" dirty="0">
                <a:latin typeface="Arial" panose="020B0604020202020204" pitchFamily="34" charset="0"/>
                <a:cs typeface="Arial" panose="020B0604020202020204" pitchFamily="34" charset="0"/>
                <a:hlinkClick r:id="rId9"/>
              </a:rPr>
              <a:t>YouTube</a:t>
            </a:r>
            <a:r>
              <a:rPr lang="en-GB" sz="2400" dirty="0">
                <a:latin typeface="Arial" panose="020B0604020202020204" pitchFamily="34" charset="0"/>
                <a:cs typeface="Arial" panose="020B0604020202020204" pitchFamily="34" charset="0"/>
              </a:rPr>
              <a:t> &amp; X (formerly Twitter)</a:t>
            </a:r>
          </a:p>
          <a:p>
            <a:r>
              <a:rPr lang="en-GB" sz="2400" dirty="0">
                <a:latin typeface="Arial" panose="020B0604020202020204" pitchFamily="34" charset="0"/>
                <a:cs typeface="Arial" panose="020B0604020202020204" pitchFamily="34" charset="0"/>
                <a:hlinkClick r:id="rId10"/>
              </a:rPr>
              <a:t>Early Help Partnership </a:t>
            </a:r>
            <a:r>
              <a:rPr lang="en-GB" sz="2400" dirty="0">
                <a:latin typeface="Arial" panose="020B0604020202020204" pitchFamily="34" charset="0"/>
                <a:cs typeface="Arial" panose="020B0604020202020204" pitchFamily="34" charset="0"/>
              </a:rPr>
              <a:t>– Right help at the right time.</a:t>
            </a:r>
          </a:p>
          <a:p>
            <a:endParaRPr lang="en-GB" dirty="0"/>
          </a:p>
        </p:txBody>
      </p:sp>
    </p:spTree>
    <p:extLst>
      <p:ext uri="{BB962C8B-B14F-4D97-AF65-F5344CB8AC3E}">
        <p14:creationId xmlns:p14="http://schemas.microsoft.com/office/powerpoint/2010/main" val="166191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F88B-9164-4712-B41A-8539D929EE7F}"/>
              </a:ext>
            </a:extLst>
          </p:cNvPr>
          <p:cNvSpPr>
            <a:spLocks noGrp="1"/>
          </p:cNvSpPr>
          <p:nvPr>
            <p:ph type="title"/>
          </p:nvPr>
        </p:nvSpPr>
        <p:spPr>
          <a:xfrm>
            <a:off x="315806" y="498297"/>
            <a:ext cx="2735619" cy="1600200"/>
          </a:xfrm>
        </p:spPr>
        <p:txBody>
          <a:bodyPr>
            <a:normAutofit fontScale="90000"/>
          </a:bodyPr>
          <a:lstStyle/>
          <a:p>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NCSCP Education Subgroup</a:t>
            </a:r>
            <a:br>
              <a:rPr lang="en-US" dirty="0"/>
            </a:br>
            <a:endParaRPr lang="en-GB" dirty="0"/>
          </a:p>
        </p:txBody>
      </p:sp>
      <p:graphicFrame>
        <p:nvGraphicFramePr>
          <p:cNvPr id="4" name="Content Placeholder 3">
            <a:extLst>
              <a:ext uri="{FF2B5EF4-FFF2-40B4-BE49-F238E27FC236}">
                <a16:creationId xmlns:a16="http://schemas.microsoft.com/office/drawing/2014/main" id="{7E158DA4-FB0E-48B9-89D0-7B3557A9D965}"/>
              </a:ext>
            </a:extLst>
          </p:cNvPr>
          <p:cNvGraphicFramePr>
            <a:graphicFrameLocks noGrp="1" noChangeAspect="1"/>
          </p:cNvGraphicFramePr>
          <p:nvPr>
            <p:ph type="pic" idx="1"/>
            <p:extLst>
              <p:ext uri="{D42A27DB-BD31-4B8C-83A1-F6EECF244321}">
                <p14:modId xmlns:p14="http://schemas.microsoft.com/office/powerpoint/2010/main" val="964696278"/>
              </p:ext>
            </p:extLst>
          </p:nvPr>
        </p:nvGraphicFramePr>
        <p:xfrm>
          <a:off x="4345969" y="154112"/>
          <a:ext cx="7048071" cy="6535251"/>
        </p:xfrm>
        <a:graphic>
          <a:graphicData uri="http://schemas.openxmlformats.org/presentationml/2006/ole">
            <mc:AlternateContent xmlns:mc="http://schemas.openxmlformats.org/markup-compatibility/2006">
              <mc:Choice xmlns:v="urn:schemas-microsoft-com:vml" Requires="v">
                <p:oleObj name="Document" r:id="rId2" imgW="5731988" imgH="8962522" progId="Word.Document.12">
                  <p:embed/>
                </p:oleObj>
              </mc:Choice>
              <mc:Fallback>
                <p:oleObj name="Document" r:id="rId2" imgW="5731988" imgH="8962522" progId="Word.Document.12">
                  <p:embed/>
                  <p:pic>
                    <p:nvPicPr>
                      <p:cNvPr id="4" name="Content Placeholder 3">
                        <a:extLst>
                          <a:ext uri="{FF2B5EF4-FFF2-40B4-BE49-F238E27FC236}">
                            <a16:creationId xmlns:a16="http://schemas.microsoft.com/office/drawing/2014/main" id="{7E158DA4-FB0E-48B9-89D0-7B3557A9D965}"/>
                          </a:ext>
                        </a:extLst>
                      </p:cNvPr>
                      <p:cNvPicPr/>
                      <p:nvPr/>
                    </p:nvPicPr>
                    <p:blipFill>
                      <a:blip r:embed="rId3"/>
                      <a:stretch>
                        <a:fillRect/>
                      </a:stretch>
                    </p:blipFill>
                    <p:spPr>
                      <a:xfrm>
                        <a:off x="4345969" y="154112"/>
                        <a:ext cx="7048071" cy="6535251"/>
                      </a:xfrm>
                      <a:prstGeom prst="rect">
                        <a:avLst/>
                      </a:prstGeom>
                    </p:spPr>
                  </p:pic>
                </p:oleObj>
              </mc:Fallback>
            </mc:AlternateContent>
          </a:graphicData>
        </a:graphic>
      </p:graphicFrame>
    </p:spTree>
    <p:extLst>
      <p:ext uri="{BB962C8B-B14F-4D97-AF65-F5344CB8AC3E}">
        <p14:creationId xmlns:p14="http://schemas.microsoft.com/office/powerpoint/2010/main" val="401084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7" name="Rectangle 209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Rectangle 209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Behavior Iceberg - Zensational Kids Mindfulness and SEL">
            <a:extLst>
              <a:ext uri="{FF2B5EF4-FFF2-40B4-BE49-F238E27FC236}">
                <a16:creationId xmlns:a16="http://schemas.microsoft.com/office/drawing/2014/main" id="{37C1A313-008A-4217-B883-69907C34DE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76" r="-1" b="27451"/>
          <a:stretch/>
        </p:blipFill>
        <p:spPr bwMode="auto">
          <a:xfrm>
            <a:off x="6421035" y="1403621"/>
            <a:ext cx="5129784" cy="4050758"/>
          </a:xfrm>
          <a:prstGeom prst="rect">
            <a:avLst/>
          </a:prstGeom>
          <a:noFill/>
          <a:extLst>
            <a:ext uri="{909E8E84-426E-40DD-AFC4-6F175D3DCCD1}">
              <a14:hiddenFill xmlns:a14="http://schemas.microsoft.com/office/drawing/2010/main">
                <a:solidFill>
                  <a:srgbClr val="FFFFFF"/>
                </a:solidFill>
              </a14:hiddenFill>
            </a:ext>
          </a:extLst>
        </p:spPr>
      </p:pic>
      <p:sp>
        <p:nvSpPr>
          <p:cNvPr id="2101" name="Rectangle 210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a:extLst>
              <a:ext uri="{FF2B5EF4-FFF2-40B4-BE49-F238E27FC236}">
                <a16:creationId xmlns:a16="http://schemas.microsoft.com/office/drawing/2014/main" id="{402E76F9-2C7C-4045-A3CD-FE22E7A95204}"/>
              </a:ext>
            </a:extLst>
          </p:cNvPr>
          <p:cNvPicPr>
            <a:picLocks noGrp="1" noChangeAspect="1"/>
          </p:cNvPicPr>
          <p:nvPr>
            <p:ph idx="1"/>
          </p:nvPr>
        </p:nvPicPr>
        <p:blipFill>
          <a:blip r:embed="rId3"/>
          <a:stretch>
            <a:fillRect/>
          </a:stretch>
        </p:blipFill>
        <p:spPr>
          <a:xfrm>
            <a:off x="641180" y="921817"/>
            <a:ext cx="5129784" cy="5014365"/>
          </a:xfrm>
          <a:prstGeom prst="rect">
            <a:avLst/>
          </a:prstGeom>
        </p:spPr>
      </p:pic>
    </p:spTree>
    <p:extLst>
      <p:ext uri="{BB962C8B-B14F-4D97-AF65-F5344CB8AC3E}">
        <p14:creationId xmlns:p14="http://schemas.microsoft.com/office/powerpoint/2010/main" val="3294280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1160</Words>
  <Application>Microsoft Office PowerPoint</Application>
  <PresentationFormat>Widescreen</PresentationFormat>
  <Paragraphs>79</Paragraphs>
  <Slides>13</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Calibri Light</vt:lpstr>
      <vt:lpstr>Helvetica</vt:lpstr>
      <vt:lpstr>Symbol</vt:lpstr>
      <vt:lpstr>Verdana</vt:lpstr>
      <vt:lpstr>YouTube Sans</vt:lpstr>
      <vt:lpstr>Office Theme</vt:lpstr>
      <vt:lpstr>1_Office Theme</vt:lpstr>
      <vt:lpstr>Document</vt:lpstr>
      <vt:lpstr>PowerPoint Presentation</vt:lpstr>
      <vt:lpstr>PowerPoint Presentation</vt:lpstr>
      <vt:lpstr>PowerPoint Presentation</vt:lpstr>
      <vt:lpstr>PowerPoint Presentation</vt:lpstr>
      <vt:lpstr>PowerPoint Presentation</vt:lpstr>
      <vt:lpstr>Local Context</vt:lpstr>
      <vt:lpstr>PowerPoint Presentation</vt:lpstr>
      <vt:lpstr>  NCSCP Education Subgroup </vt:lpstr>
      <vt:lpstr>PowerPoint Presentation</vt:lpstr>
      <vt:lpstr>PowerPoint Presentation</vt:lpstr>
      <vt:lpstr>MASH</vt:lpstr>
      <vt:lpstr>Closing</vt:lpstr>
      <vt:lpstr>Resources</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Osifo</dc:creator>
  <cp:lastModifiedBy>Louise Meadows</cp:lastModifiedBy>
  <cp:revision>2</cp:revision>
  <dcterms:created xsi:type="dcterms:W3CDTF">2023-09-08T06:41:03Z</dcterms:created>
  <dcterms:modified xsi:type="dcterms:W3CDTF">2023-11-16T10:00:16Z</dcterms:modified>
</cp:coreProperties>
</file>